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73" r:id="rId7"/>
    <p:sldId id="263" r:id="rId8"/>
    <p:sldId id="264" r:id="rId9"/>
    <p:sldId id="274" r:id="rId10"/>
    <p:sldId id="265" r:id="rId11"/>
    <p:sldId id="266" r:id="rId12"/>
    <p:sldId id="267" r:id="rId13"/>
    <p:sldId id="275" r:id="rId14"/>
    <p:sldId id="260" r:id="rId15"/>
    <p:sldId id="268" r:id="rId16"/>
    <p:sldId id="279" r:id="rId17"/>
    <p:sldId id="271" r:id="rId18"/>
    <p:sldId id="278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CA833-F52C-440E-8863-A357861F9B0F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85694-E41E-4D82-AD86-600315414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796B30-2B94-4157-83B0-94696C545C5B}" type="datetime1">
              <a:rPr lang="ru-RU" smtClean="0"/>
              <a:t>08.02.2015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Урок русского языка по УМК "Гармония" в 3-б классе ГБОУ СОШ №29 г. Севастополя.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A1B016-7186-4808-880E-6CDB88986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82951B-D768-496B-8D92-D5A51B6482C5}" type="datetime1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Урок русского языка по УМК "Гармония" в 3-б классе ГБОУ СОШ №29 г. Севастополя.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1B016-7186-4808-880E-6CDB88986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35B715-F3BF-4B73-B45B-74B64B04FDA6}" type="datetime1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Урок русского языка по УМК "Гармония" в 3-б классе ГБОУ СОШ №29 г. Севастополя.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1B016-7186-4808-880E-6CDB88986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0571B5-019B-413E-A476-4C8CAC99A4A9}" type="datetime1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Урок русского языка по УМК "Гармония" в 3-б классе ГБОУ СОШ №29 г. Севастополя.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1B016-7186-4808-880E-6CDB88986C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264568-B5E2-44BD-A2F9-E8EC962C0B0A}" type="datetime1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Урок русского языка по УМК "Гармония" в 3-б классе ГБОУ СОШ №29 г. Севастополя.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1B016-7186-4808-880E-6CDB88986C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2B71F-AF15-4374-A30A-9608D106CA26}" type="datetime1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Урок русского языка по УМК "Гармония" в 3-б классе ГБОУ СОШ №29 г. Севастополя.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1B016-7186-4808-880E-6CDB88986C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FBD88-2BC4-4930-A872-582334D0FB58}" type="datetime1">
              <a:rPr lang="ru-RU" smtClean="0"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Урок русского языка по УМК "Гармония" в 3-б классе ГБОУ СОШ №29 г. Севастополя.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1B016-7186-4808-880E-6CDB88986C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B346C-07CC-4D42-8A44-EC1343A30789}" type="datetime1">
              <a:rPr lang="ru-RU" smtClean="0"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Урок русского языка по УМК "Гармония" в 3-б классе ГБОУ СОШ №29 г. Севастополя.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1B016-7186-4808-880E-6CDB88986CD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11C04-E049-420F-9594-CDB133CD3927}" type="datetime1">
              <a:rPr lang="ru-RU" smtClean="0"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Урок русского языка по УМК "Гармония" в 3-б классе ГБОУ СОШ №29 г. Севастополя.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1B016-7186-4808-880E-6CDB88986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3D3AF69-A443-465C-8B5A-90386343F508}" type="datetime1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Урок русского языка по УМК "Гармония" в 3-б классе ГБОУ СОШ №29 г. Севастополя.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1B016-7186-4808-880E-6CDB88986C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BE3BCF-7115-404B-BB9E-3A45668FB0F3}" type="datetime1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Урок русского языка по УМК "Гармония" в 3-б классе ГБОУ СОШ №29 г. Севастополя.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A1B016-7186-4808-880E-6CDB88986C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975D918-5E99-4B14-B49C-1ACDFC4EE3F1}" type="datetime1">
              <a:rPr lang="ru-RU" smtClean="0"/>
              <a:t>08.02.2015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Урок русского языка по УМК "Гармония" в 3-б классе ГБОУ СОШ №29 г. Севастополя.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A1B016-7186-4808-880E-6CDB88986C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20689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Урок русского языка 3-Б классе</a:t>
            </a:r>
            <a:br>
              <a:rPr lang="ru-RU" sz="3200" b="1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УМК «Гармония»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772816"/>
            <a:ext cx="7848872" cy="309634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Знакомство со </a:t>
            </a:r>
            <a:r>
              <a:rPr lang="ru-RU" sz="5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способом выбора </a:t>
            </a:r>
            <a:r>
              <a:rPr lang="ru-RU" sz="5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между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5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тся</a:t>
            </a:r>
            <a:r>
              <a:rPr lang="ru-RU" sz="5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sz="5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5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ться</a:t>
            </a:r>
            <a:r>
              <a:rPr lang="ru-RU" sz="5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глаголах.</a:t>
            </a:r>
            <a:endParaRPr lang="ru-RU" sz="44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27784" y="5589240"/>
            <a:ext cx="4680520" cy="11925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Презентацию подготовила учитель начальных классов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ГБОУ СОШ №29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Якименко Тамара Дмитриевна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1947672"/>
          </a:xfrm>
        </p:spPr>
        <p:txBody>
          <a:bodyPr/>
          <a:lstStyle/>
          <a:p>
            <a:pPr marL="109728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800" dirty="0">
                <a:latin typeface="Times New Roman"/>
                <a:ea typeface="Times New Roman"/>
                <a:cs typeface="Times New Roman"/>
              </a:rPr>
              <a:t>Узнать, когда в глаголах  пишется  </a:t>
            </a:r>
            <a:r>
              <a:rPr lang="ru-RU" sz="4800" b="1" dirty="0"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4800" b="1" dirty="0" err="1">
                <a:latin typeface="Times New Roman"/>
                <a:ea typeface="Times New Roman"/>
                <a:cs typeface="Times New Roman"/>
              </a:rPr>
              <a:t>тся</a:t>
            </a:r>
            <a:r>
              <a:rPr lang="ru-RU" sz="4800" dirty="0">
                <a:latin typeface="Times New Roman"/>
                <a:ea typeface="Times New Roman"/>
                <a:cs typeface="Times New Roman"/>
              </a:rPr>
              <a:t>, а когда </a:t>
            </a:r>
            <a:r>
              <a:rPr lang="ru-RU" sz="4800" b="1" dirty="0"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4800" b="1" dirty="0" err="1">
                <a:latin typeface="Times New Roman"/>
                <a:ea typeface="Times New Roman"/>
                <a:cs typeface="Times New Roman"/>
              </a:rPr>
              <a:t>ться</a:t>
            </a:r>
            <a:r>
              <a:rPr lang="ru-RU" sz="4800" dirty="0">
                <a:latin typeface="Times New Roman"/>
                <a:ea typeface="Times New Roman"/>
                <a:cs typeface="Times New Roman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 задача:</a:t>
            </a:r>
          </a:p>
        </p:txBody>
      </p:sp>
      <p:pic>
        <p:nvPicPr>
          <p:cNvPr id="1026" name="Picture 2" descr="Рисунок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5144"/>
            <a:ext cx="20002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0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57871"/>
              </p:ext>
            </p:extLst>
          </p:nvPr>
        </p:nvGraphicFramePr>
        <p:xfrm>
          <a:off x="251520" y="2348880"/>
          <a:ext cx="8568952" cy="3024335"/>
        </p:xfrm>
        <a:graphic>
          <a:graphicData uri="http://schemas.openxmlformats.org/drawingml/2006/table">
            <a:tbl>
              <a:tblPr firstRow="1" firstCol="1" bandRow="1"/>
              <a:tblGrid>
                <a:gridCol w="4016696"/>
                <a:gridCol w="4552256"/>
              </a:tblGrid>
              <a:tr h="604867">
                <a:tc>
                  <a:txBody>
                    <a:bodyPr/>
                    <a:lstStyle/>
                    <a:p>
                      <a:pPr marL="4572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учит.ся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пригодит.ся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marL="4572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97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Характеристика глаголов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996952"/>
            <a:ext cx="29523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algn="ctr">
              <a:lnSpc>
                <a:spcPct val="115000"/>
              </a:lnSpc>
              <a:defRPr/>
            </a:pPr>
            <a:r>
              <a:rPr lang="ru-RU" sz="3200" dirty="0">
                <a:solidFill>
                  <a:prstClr val="black"/>
                </a:solidFill>
                <a:ea typeface="Times New Roman"/>
                <a:cs typeface="Times New Roman"/>
              </a:rPr>
              <a:t>Что делать?</a:t>
            </a:r>
            <a:endParaRPr lang="ru-RU" sz="2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515728"/>
            <a:ext cx="367240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algn="ctr">
              <a:lnSpc>
                <a:spcPct val="115000"/>
              </a:lnSpc>
            </a:pPr>
            <a:r>
              <a:rPr lang="ru-RU" sz="3200" dirty="0">
                <a:solidFill>
                  <a:prstClr val="black"/>
                </a:solidFill>
                <a:ea typeface="Times New Roman"/>
                <a:cs typeface="Times New Roman"/>
              </a:rPr>
              <a:t>Неопределённая форма </a:t>
            </a:r>
            <a:endParaRPr lang="ru-RU" sz="2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797152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algn="ctr">
              <a:lnSpc>
                <a:spcPct val="115000"/>
              </a:lnSpc>
            </a:pPr>
            <a:r>
              <a:rPr lang="ru-RU" sz="3200" b="1" dirty="0">
                <a:solidFill>
                  <a:prstClr val="black"/>
                </a:solidFill>
                <a:ea typeface="Times New Roman"/>
                <a:cs typeface="Times New Roman"/>
              </a:rPr>
              <a:t>–</a:t>
            </a:r>
            <a:r>
              <a:rPr lang="ru-RU" sz="3200" b="1" dirty="0" err="1">
                <a:solidFill>
                  <a:prstClr val="black"/>
                </a:solidFill>
                <a:ea typeface="Times New Roman"/>
                <a:cs typeface="Times New Roman"/>
              </a:rPr>
              <a:t>ться</a:t>
            </a:r>
            <a:r>
              <a:rPr lang="ru-RU" sz="3200" b="1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endParaRPr lang="ru-RU" sz="2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2996952"/>
            <a:ext cx="3312368" cy="51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algn="ctr">
              <a:lnSpc>
                <a:spcPct val="115000"/>
              </a:lnSpc>
              <a:defRPr/>
            </a:pPr>
            <a:r>
              <a:rPr lang="ru-RU" sz="3200" dirty="0">
                <a:solidFill>
                  <a:prstClr val="black"/>
                </a:solidFill>
                <a:ea typeface="Times New Roman"/>
                <a:cs typeface="Times New Roman"/>
              </a:rPr>
              <a:t>Что сделает?</a:t>
            </a:r>
            <a:endParaRPr lang="ru-RU" sz="2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3515728"/>
            <a:ext cx="4536504" cy="1281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algn="ctr">
              <a:lnSpc>
                <a:spcPct val="115000"/>
              </a:lnSpc>
            </a:pPr>
            <a:r>
              <a:rPr lang="ru-RU" sz="3200" smtClean="0">
                <a:solidFill>
                  <a:prstClr val="black"/>
                </a:solidFill>
                <a:ea typeface="Times New Roman"/>
                <a:cs typeface="Times New Roman"/>
              </a:rPr>
              <a:t>Будущее </a:t>
            </a:r>
            <a:r>
              <a:rPr lang="ru-RU" sz="3200" dirty="0">
                <a:solidFill>
                  <a:prstClr val="black"/>
                </a:solidFill>
                <a:ea typeface="Times New Roman"/>
                <a:cs typeface="Times New Roman"/>
              </a:rPr>
              <a:t>время, </a:t>
            </a:r>
          </a:p>
          <a:p>
            <a:pPr marL="457200" lvl="0" algn="ctr">
              <a:lnSpc>
                <a:spcPct val="115000"/>
              </a:lnSpc>
            </a:pPr>
            <a:r>
              <a:rPr lang="ru-RU" sz="3200" dirty="0">
                <a:solidFill>
                  <a:prstClr val="black"/>
                </a:solidFill>
                <a:ea typeface="Times New Roman"/>
                <a:cs typeface="Times New Roman"/>
              </a:rPr>
              <a:t>3 лицо, </a:t>
            </a:r>
            <a:r>
              <a:rPr lang="ru-RU" sz="3200" dirty="0" err="1">
                <a:solidFill>
                  <a:prstClr val="black"/>
                </a:solidFill>
                <a:ea typeface="Times New Roman"/>
                <a:cs typeface="Times New Roman"/>
              </a:rPr>
              <a:t>ед.ч</a:t>
            </a:r>
            <a:r>
              <a:rPr lang="ru-RU" sz="3200" dirty="0">
                <a:solidFill>
                  <a:prstClr val="black"/>
                </a:solidFill>
                <a:ea typeface="Times New Roman"/>
                <a:cs typeface="Times New Roman"/>
              </a:rPr>
              <a:t>. </a:t>
            </a:r>
            <a:endParaRPr lang="ru-RU" sz="2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4797152"/>
            <a:ext cx="172819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algn="ctr">
              <a:lnSpc>
                <a:spcPct val="115000"/>
              </a:lnSpc>
            </a:pPr>
            <a:r>
              <a:rPr lang="ru-RU" sz="3200" b="1" dirty="0">
                <a:solidFill>
                  <a:prstClr val="black"/>
                </a:solidFill>
                <a:ea typeface="Times New Roman"/>
                <a:cs typeface="Times New Roman"/>
              </a:rPr>
              <a:t>–</a:t>
            </a:r>
            <a:r>
              <a:rPr lang="ru-RU" sz="3200" b="1" dirty="0" err="1">
                <a:solidFill>
                  <a:prstClr val="black"/>
                </a:solidFill>
                <a:ea typeface="Times New Roman"/>
                <a:cs typeface="Times New Roman"/>
              </a:rPr>
              <a:t>тся</a:t>
            </a:r>
            <a:endParaRPr lang="ru-RU" sz="2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892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97297"/>
            <a:ext cx="278606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530619"/>
          </a:xfrm>
        </p:spPr>
        <p:txBody>
          <a:bodyPr/>
          <a:lstStyle/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dirty="0">
                <a:latin typeface="Times New Roman"/>
                <a:ea typeface="Times New Roman"/>
                <a:cs typeface="Times New Roman"/>
              </a:rPr>
              <a:t>Прежде чем глагол писать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dirty="0">
                <a:latin typeface="Times New Roman"/>
                <a:ea typeface="Times New Roman"/>
                <a:cs typeface="Times New Roman"/>
              </a:rPr>
              <a:t>Не забудь вопрос задать.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dirty="0">
                <a:latin typeface="Times New Roman"/>
                <a:ea typeface="Times New Roman"/>
                <a:cs typeface="Times New Roman"/>
              </a:rPr>
              <a:t>Если мягкий знак в вопросе,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dirty="0">
                <a:latin typeface="Times New Roman"/>
                <a:ea typeface="Times New Roman"/>
                <a:cs typeface="Times New Roman"/>
              </a:rPr>
              <a:t>То его в глагол мы вносим</a:t>
            </a:r>
            <a:r>
              <a:rPr lang="ru-RU" sz="4400" dirty="0">
                <a:latin typeface="Times New Roman"/>
                <a:ea typeface="Times New Roman"/>
                <a:cs typeface="Times New Roman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1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02427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По форме</a:t>
            </a:r>
          </a:p>
          <a:p>
            <a:r>
              <a:rPr lang="ru-RU" sz="4400" dirty="0" smtClean="0"/>
              <a:t>По вопросу</a:t>
            </a:r>
            <a:endParaRPr lang="ru-RU" sz="4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4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Способы проверки:</a:t>
            </a:r>
          </a:p>
        </p:txBody>
      </p:sp>
    </p:spTree>
    <p:extLst>
      <p:ext uri="{BB962C8B-B14F-4D97-AF65-F5344CB8AC3E}">
        <p14:creationId xmlns:p14="http://schemas.microsoft.com/office/powerpoint/2010/main" val="4010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1328"/>
            <a:ext cx="9036496" cy="4525963"/>
          </a:xfrm>
        </p:spPr>
        <p:txBody>
          <a:bodyPr>
            <a:noAutofit/>
          </a:bodyPr>
          <a:lstStyle/>
          <a:p>
            <a:pPr marL="109728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1.Определяем, к какой части речи относится слово.</a:t>
            </a:r>
          </a:p>
          <a:p>
            <a:pPr marL="109728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2. Если это глагол, ставим вопрос и определяем форму глагола. </a:t>
            </a:r>
          </a:p>
          <a:p>
            <a:pPr marL="109728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3. Если неопределённая форма глагола, пишем сочетание –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ться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109728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4. Если форма 3-го лица, пишем сочетание –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тся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3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09728"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SzPct val="68000"/>
            </a:pPr>
            <a:r>
              <a:rPr lang="ru-RU" sz="4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Алгоритм проверки правописания –</a:t>
            </a:r>
            <a:r>
              <a:rPr lang="ru-RU" sz="4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тся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-</a:t>
            </a:r>
            <a:r>
              <a:rPr lang="ru-RU" sz="4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ться</a:t>
            </a:r>
            <a:endParaRPr lang="ru-RU" sz="44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849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692696"/>
            <a:ext cx="7139136" cy="5616624"/>
          </a:xfrm>
        </p:spPr>
        <p:txBody>
          <a:bodyPr>
            <a:noAutofit/>
          </a:bodyPr>
          <a:lstStyle/>
          <a:p>
            <a:pPr marL="109728" indent="0">
              <a:spcAft>
                <a:spcPts val="1000"/>
              </a:spcAft>
              <a:buNone/>
            </a:pP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Потяну</a:t>
            </a:r>
            <a:r>
              <a:rPr lang="ru-RU" sz="3600" u="sng" dirty="0" smtClean="0">
                <a:latin typeface="Times New Roman"/>
                <a:ea typeface="Times New Roman"/>
                <a:cs typeface="Times New Roman"/>
              </a:rPr>
              <a:t>ться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, отдохнуть,</a:t>
            </a:r>
            <a:br>
              <a:rPr lang="ru-RU" sz="3600" dirty="0">
                <a:latin typeface="Times New Roman"/>
                <a:ea typeface="Times New Roman"/>
                <a:cs typeface="Times New Roman"/>
              </a:rPr>
            </a:br>
            <a:r>
              <a:rPr lang="ru-RU" sz="3600" dirty="0">
                <a:latin typeface="Times New Roman"/>
                <a:ea typeface="Times New Roman"/>
                <a:cs typeface="Times New Roman"/>
              </a:rPr>
              <a:t>Глубоко теперь вздохнуть.</a:t>
            </a:r>
            <a:br>
              <a:rPr lang="ru-RU" sz="3600" dirty="0">
                <a:latin typeface="Times New Roman"/>
                <a:ea typeface="Times New Roman"/>
                <a:cs typeface="Times New Roman"/>
              </a:rPr>
            </a:br>
            <a:r>
              <a:rPr lang="ru-RU" sz="3600" dirty="0">
                <a:latin typeface="Times New Roman"/>
                <a:ea typeface="Times New Roman"/>
                <a:cs typeface="Times New Roman"/>
              </a:rPr>
              <a:t>Встать, умы</a:t>
            </a:r>
            <a:r>
              <a:rPr lang="ru-RU" sz="3600" u="sng" dirty="0">
                <a:latin typeface="Times New Roman"/>
                <a:ea typeface="Times New Roman"/>
                <a:cs typeface="Times New Roman"/>
              </a:rPr>
              <a:t>ться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,</a:t>
            </a:r>
            <a:br>
              <a:rPr lang="ru-RU" sz="3600" dirty="0">
                <a:latin typeface="Times New Roman"/>
                <a:ea typeface="Times New Roman"/>
                <a:cs typeface="Times New Roman"/>
              </a:rPr>
            </a:br>
            <a:r>
              <a:rPr lang="ru-RU" sz="3600" dirty="0">
                <a:latin typeface="Times New Roman"/>
                <a:ea typeface="Times New Roman"/>
                <a:cs typeface="Times New Roman"/>
              </a:rPr>
              <a:t>Кашу съесть,</a:t>
            </a:r>
            <a:br>
              <a:rPr lang="ru-RU" sz="3600" dirty="0">
                <a:latin typeface="Times New Roman"/>
                <a:ea typeface="Times New Roman"/>
                <a:cs typeface="Times New Roman"/>
              </a:rPr>
            </a:br>
            <a:r>
              <a:rPr lang="ru-RU" sz="3600" dirty="0">
                <a:latin typeface="Times New Roman"/>
                <a:ea typeface="Times New Roman"/>
                <a:cs typeface="Times New Roman"/>
              </a:rPr>
              <a:t>Поскакать легонько,</a:t>
            </a:r>
            <a:br>
              <a:rPr lang="ru-RU" sz="3600" dirty="0">
                <a:latin typeface="Times New Roman"/>
                <a:ea typeface="Times New Roman"/>
                <a:cs typeface="Times New Roman"/>
              </a:rPr>
            </a:br>
            <a:r>
              <a:rPr lang="ru-RU" sz="3600" dirty="0"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3600" dirty="0" err="1">
                <a:latin typeface="Times New Roman"/>
                <a:ea typeface="Times New Roman"/>
                <a:cs typeface="Times New Roman"/>
              </a:rPr>
              <a:t>коленочки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 присесть.</a:t>
            </a:r>
            <a:br>
              <a:rPr lang="ru-RU" sz="3600" dirty="0">
                <a:latin typeface="Times New Roman"/>
                <a:ea typeface="Times New Roman"/>
                <a:cs typeface="Times New Roman"/>
              </a:rPr>
            </a:br>
            <a:r>
              <a:rPr lang="ru-RU" sz="3600" dirty="0">
                <a:latin typeface="Times New Roman"/>
                <a:ea typeface="Times New Roman"/>
                <a:cs typeface="Times New Roman"/>
              </a:rPr>
              <a:t>Встать, попрыгать, посмея</a:t>
            </a:r>
            <a:r>
              <a:rPr lang="ru-RU" sz="3600" u="sng" dirty="0">
                <a:latin typeface="Times New Roman"/>
                <a:ea typeface="Times New Roman"/>
                <a:cs typeface="Times New Roman"/>
              </a:rPr>
              <a:t>ться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,</a:t>
            </a:r>
            <a:br>
              <a:rPr lang="ru-RU" sz="3600" dirty="0">
                <a:latin typeface="Times New Roman"/>
                <a:ea typeface="Times New Roman"/>
                <a:cs typeface="Times New Roman"/>
              </a:rPr>
            </a:br>
            <a:r>
              <a:rPr lang="ru-RU" sz="3600" dirty="0">
                <a:latin typeface="Times New Roman"/>
                <a:ea typeface="Times New Roman"/>
                <a:cs typeface="Times New Roman"/>
              </a:rPr>
              <a:t>Покружи</a:t>
            </a:r>
            <a:r>
              <a:rPr lang="ru-RU" sz="3600" u="sng" dirty="0">
                <a:latin typeface="Times New Roman"/>
                <a:ea typeface="Times New Roman"/>
                <a:cs typeface="Times New Roman"/>
              </a:rPr>
              <a:t>ться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, покача</a:t>
            </a:r>
            <a:r>
              <a:rPr lang="ru-RU" sz="3600" u="sng" dirty="0">
                <a:latin typeface="Times New Roman"/>
                <a:ea typeface="Times New Roman"/>
                <a:cs typeface="Times New Roman"/>
              </a:rPr>
              <a:t>ться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,</a:t>
            </a:r>
            <a:br>
              <a:rPr lang="ru-RU" sz="3600" dirty="0">
                <a:latin typeface="Times New Roman"/>
                <a:ea typeface="Times New Roman"/>
                <a:cs typeface="Times New Roman"/>
              </a:rPr>
            </a:br>
            <a:r>
              <a:rPr lang="ru-RU" sz="3600" dirty="0">
                <a:latin typeface="Times New Roman"/>
                <a:ea typeface="Times New Roman"/>
                <a:cs typeface="Times New Roman"/>
              </a:rPr>
              <a:t>Поклони</a:t>
            </a:r>
            <a:r>
              <a:rPr lang="ru-RU" sz="3600" u="sng" dirty="0">
                <a:latin typeface="Times New Roman"/>
                <a:ea typeface="Times New Roman"/>
                <a:cs typeface="Times New Roman"/>
              </a:rPr>
              <a:t>ться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, распрями</a:t>
            </a:r>
            <a:r>
              <a:rPr lang="ru-RU" sz="3600" u="sng" dirty="0">
                <a:latin typeface="Times New Roman"/>
                <a:ea typeface="Times New Roman"/>
                <a:cs typeface="Times New Roman"/>
              </a:rPr>
              <a:t>ться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  <a:cs typeface="Times New Roman"/>
              </a:rPr>
            </a:br>
            <a:r>
              <a:rPr lang="ru-RU" sz="3600" dirty="0">
                <a:latin typeface="Times New Roman"/>
                <a:ea typeface="Times New Roman"/>
                <a:cs typeface="Times New Roman"/>
              </a:rPr>
              <a:t>И опять начать труди</a:t>
            </a:r>
            <a:r>
              <a:rPr lang="ru-RU" sz="3600" u="sng" dirty="0">
                <a:latin typeface="Times New Roman"/>
                <a:ea typeface="Times New Roman"/>
                <a:cs typeface="Times New Roman"/>
              </a:rPr>
              <a:t>ться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36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707088" cy="648072"/>
          </a:xfrm>
        </p:spPr>
        <p:txBody>
          <a:bodyPr>
            <a:noAutofit/>
          </a:bodyPr>
          <a:lstStyle/>
          <a:p>
            <a:pPr marL="365760" lvl="0" indent="-256032" algn="ctr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</a:pPr>
            <a:r>
              <a:rPr lang="ru-RU" sz="3600" u="sng" dirty="0" err="1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Физминутка</a:t>
            </a:r>
            <a:endParaRPr lang="ru-RU" sz="3600" b="0" u="sng" dirty="0">
              <a:solidFill>
                <a:prstClr val="black"/>
              </a:solidFill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7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7"/>
            <a:ext cx="8363272" cy="180020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400" b="1" dirty="0" smtClean="0"/>
              <a:t>Друг </a:t>
            </a:r>
            <a:r>
              <a:rPr lang="ru-RU" sz="4400" b="1" dirty="0" err="1" smtClean="0"/>
              <a:t>познаё</a:t>
            </a:r>
            <a:r>
              <a:rPr lang="en-US" sz="4400" b="1" dirty="0" smtClean="0"/>
              <a:t>[</a:t>
            </a:r>
            <a:r>
              <a:rPr lang="ru-RU" sz="4400" b="1" dirty="0" err="1" smtClean="0"/>
              <a:t>ца</a:t>
            </a:r>
            <a:r>
              <a:rPr lang="en-US" sz="4400" b="1" dirty="0" smtClean="0"/>
              <a:t>] </a:t>
            </a:r>
            <a:r>
              <a:rPr lang="ru-RU" sz="4400" b="1" dirty="0" smtClean="0"/>
              <a:t>в беде.</a:t>
            </a:r>
            <a:endParaRPr lang="ru-RU" sz="4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"/>
          <a:stretch/>
        </p:blipFill>
        <p:spPr bwMode="auto">
          <a:xfrm>
            <a:off x="1472584" y="1700808"/>
            <a:ext cx="7284205" cy="5200404"/>
          </a:xfrm>
          <a:prstGeom prst="clou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3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725544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4400" dirty="0" smtClean="0"/>
              <a:t>Домашнее задание:</a:t>
            </a:r>
          </a:p>
          <a:p>
            <a:pPr marL="109728" indent="0">
              <a:buNone/>
            </a:pPr>
            <a:r>
              <a:rPr lang="ru-RU" sz="4400" dirty="0" smtClean="0"/>
              <a:t>с. 17, правило;</a:t>
            </a:r>
          </a:p>
          <a:p>
            <a:pPr marL="109728" indent="0">
              <a:buNone/>
            </a:pPr>
            <a:r>
              <a:rPr lang="ru-RU" sz="4400" dirty="0" smtClean="0"/>
              <a:t>с. 18, упражнение 384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665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394975"/>
              </p:ext>
            </p:extLst>
          </p:nvPr>
        </p:nvGraphicFramePr>
        <p:xfrm>
          <a:off x="311907" y="2569068"/>
          <a:ext cx="8424936" cy="3277362"/>
        </p:xfrm>
        <a:graphic>
          <a:graphicData uri="http://schemas.openxmlformats.org/drawingml/2006/table">
            <a:tbl>
              <a:tblPr firstRow="1" firstCol="1" bandRow="1"/>
              <a:tblGrid>
                <a:gridCol w="2084545"/>
                <a:gridCol w="2169725"/>
                <a:gridCol w="2085333"/>
                <a:gridCol w="2085333"/>
              </a:tblGrid>
              <a:tr h="1438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cs typeface="Times New Roman"/>
                        </a:rPr>
                      </a:b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4800" b="1" kern="1200">
                          <a:solidFill>
                            <a:srgbClr val="A5002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?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42136"/>
          </a:xfrm>
        </p:spPr>
        <p:txBody>
          <a:bodyPr>
            <a:normAutofit/>
          </a:bodyPr>
          <a:lstStyle/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4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Рефлексия</a:t>
            </a:r>
          </a:p>
        </p:txBody>
      </p:sp>
      <p:pic>
        <p:nvPicPr>
          <p:cNvPr id="205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29" y="2898775"/>
            <a:ext cx="16097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лыбающееся лицо 5"/>
          <p:cNvSpPr/>
          <p:nvPr/>
        </p:nvSpPr>
        <p:spPr>
          <a:xfrm>
            <a:off x="747833" y="2898775"/>
            <a:ext cx="1133475" cy="1095375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943095" y="2967036"/>
            <a:ext cx="371475" cy="479425"/>
          </a:xfrm>
          <a:prstGeom prst="arc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Дуга 7"/>
          <p:cNvSpPr/>
          <p:nvPr/>
        </p:nvSpPr>
        <p:spPr>
          <a:xfrm rot="20811308">
            <a:off x="747833" y="3139182"/>
            <a:ext cx="1285875" cy="730250"/>
          </a:xfrm>
          <a:prstGeom prst="arc">
            <a:avLst>
              <a:gd name="adj1" fmla="val 16200000"/>
              <a:gd name="adj2" fmla="val 20212760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390770" y="2699678"/>
            <a:ext cx="314325" cy="3492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702967" y="3048928"/>
            <a:ext cx="104775" cy="889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67944" y="3061394"/>
            <a:ext cx="66675" cy="885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707904" y="2832794"/>
            <a:ext cx="247650" cy="6715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076056" y="2917054"/>
            <a:ext cx="1143000" cy="10890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4800" b="1" kern="1200">
                <a:solidFill>
                  <a:srgbClr val="A50021"/>
                </a:solidFill>
                <a:effectLst/>
                <a:latin typeface="Arial"/>
                <a:ea typeface="Times New Roman"/>
                <a:cs typeface="Times New Roman"/>
              </a:rPr>
              <a:t>?</a:t>
            </a:r>
            <a:endParaRPr lang="ru-RU" sz="1200">
              <a:effectLst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4" name="Овал 13"/>
          <p:cNvSpPr/>
          <p:nvPr/>
        </p:nvSpPr>
        <p:spPr>
          <a:xfrm>
            <a:off x="6920892" y="3529731"/>
            <a:ext cx="1455365" cy="140414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800">
                <a:effectLst/>
                <a:latin typeface="Times New Roman"/>
                <a:ea typeface="Times New Roman"/>
              </a:rPr>
              <a:t> 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latin typeface="Times New Roman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5" name="Овал 14"/>
          <p:cNvSpPr/>
          <p:nvPr/>
        </p:nvSpPr>
        <p:spPr>
          <a:xfrm>
            <a:off x="7281222" y="4072982"/>
            <a:ext cx="123825" cy="1333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84368" y="4072982"/>
            <a:ext cx="123825" cy="1333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1236" y="1230776"/>
            <a:ext cx="8208912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43200" algn="l"/>
              </a:tabLst>
            </a:pPr>
            <a:r>
              <a:rPr lang="ru-RU" sz="3200" dirty="0">
                <a:ea typeface="Times New Roman"/>
                <a:cs typeface="Times New Roman"/>
              </a:rPr>
              <a:t>Лист самооценки ученика (</a:t>
            </a:r>
            <a:r>
              <a:rPr lang="ru-RU" sz="3200" dirty="0" err="1">
                <a:ea typeface="Times New Roman"/>
                <a:cs typeface="Times New Roman"/>
              </a:rPr>
              <a:t>цы</a:t>
            </a:r>
            <a:r>
              <a:rPr lang="ru-RU" sz="3200" dirty="0">
                <a:ea typeface="Times New Roman"/>
                <a:cs typeface="Times New Roman"/>
              </a:rPr>
              <a:t>) ____ класса</a:t>
            </a:r>
          </a:p>
          <a:p>
            <a:pPr algn="ctr"/>
            <a:r>
              <a:rPr lang="ru-RU" sz="3200" dirty="0" smtClean="0">
                <a:ea typeface="Times New Roman"/>
              </a:rPr>
              <a:t>_______________________________________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911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381" y="1572722"/>
            <a:ext cx="814402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72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 работу на уроке!</a:t>
            </a:r>
            <a:endParaRPr lang="ru-RU" sz="7200" b="1" i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00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931224" cy="50265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4400" dirty="0"/>
              <a:t>Прозвенел и смолк звонок.</a:t>
            </a:r>
          </a:p>
          <a:p>
            <a:pPr marL="109728" indent="0">
              <a:buNone/>
            </a:pPr>
            <a:r>
              <a:rPr lang="ru-RU" sz="4400" dirty="0"/>
              <a:t>Начинаем наш урок.</a:t>
            </a:r>
          </a:p>
          <a:p>
            <a:pPr marL="109728" indent="0">
              <a:buNone/>
            </a:pPr>
            <a:r>
              <a:rPr lang="ru-RU" sz="4400" dirty="0"/>
              <a:t>Мы за парты дружно сели,</a:t>
            </a:r>
          </a:p>
          <a:p>
            <a:pPr marL="109728" indent="0">
              <a:buNone/>
            </a:pPr>
            <a:r>
              <a:rPr lang="ru-RU" sz="4400" dirty="0"/>
              <a:t>Друг на друга посмотрели.</a:t>
            </a:r>
          </a:p>
          <a:p>
            <a:pPr marL="109728" indent="0">
              <a:buNone/>
            </a:pPr>
            <a:r>
              <a:rPr lang="ru-RU" sz="4400" dirty="0"/>
              <a:t>Посмотрели на гостей</a:t>
            </a:r>
          </a:p>
          <a:p>
            <a:pPr marL="109728" indent="0">
              <a:buNone/>
            </a:pPr>
            <a:r>
              <a:rPr lang="ru-RU" sz="4400" dirty="0"/>
              <a:t>И за знаниями скорей!</a:t>
            </a:r>
          </a:p>
          <a:p>
            <a:endParaRPr lang="ru-RU" sz="4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25144"/>
            <a:ext cx="2219301" cy="193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7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629474" cy="28803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5800" b="1" dirty="0"/>
              <a:t>Грамоте учи</a:t>
            </a:r>
            <a:r>
              <a:rPr lang="ru-RU" sz="5800" dirty="0"/>
              <a:t>[</a:t>
            </a:r>
            <a:r>
              <a:rPr lang="ru-RU" sz="5800" dirty="0" err="1"/>
              <a:t>ца</a:t>
            </a:r>
            <a:r>
              <a:rPr lang="ru-RU" sz="5800" dirty="0"/>
              <a:t>] </a:t>
            </a:r>
            <a:r>
              <a:rPr lang="ru-RU" sz="5800" b="1" dirty="0" smtClean="0"/>
              <a:t>– </a:t>
            </a:r>
          </a:p>
          <a:p>
            <a:pPr marL="109728" indent="0">
              <a:buNone/>
            </a:pPr>
            <a:r>
              <a:rPr lang="ru-RU" sz="5800" b="1" dirty="0" smtClean="0"/>
              <a:t>всегда </a:t>
            </a:r>
            <a:r>
              <a:rPr lang="ru-RU" sz="5800" b="1" dirty="0" err="1"/>
              <a:t>пригоди</a:t>
            </a:r>
            <a:r>
              <a:rPr lang="ru-RU" sz="5800" dirty="0"/>
              <a:t>[</a:t>
            </a:r>
            <a:r>
              <a:rPr lang="ru-RU" sz="5800" dirty="0" err="1"/>
              <a:t>ца</a:t>
            </a:r>
            <a:r>
              <a:rPr lang="ru-RU" sz="5800" dirty="0"/>
              <a:t>]</a:t>
            </a:r>
            <a:r>
              <a:rPr lang="ru-RU" sz="5800" b="1" dirty="0"/>
              <a:t>.</a:t>
            </a:r>
            <a:endParaRPr lang="ru-RU" sz="5800" dirty="0"/>
          </a:p>
          <a:p>
            <a:endParaRPr 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56992"/>
            <a:ext cx="2406299" cy="34131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78375"/>
            <a:ext cx="238442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3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1328"/>
            <a:ext cx="889248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4400" dirty="0"/>
              <a:t>Обозначаю в каждом предложении</a:t>
            </a:r>
          </a:p>
          <a:p>
            <a:pPr marL="109728" indent="0">
              <a:buNone/>
            </a:pPr>
            <a:r>
              <a:rPr lang="ru-RU" sz="4400" dirty="0"/>
              <a:t>Все действия и все движения, </a:t>
            </a:r>
          </a:p>
          <a:p>
            <a:pPr marL="109728" indent="0">
              <a:buNone/>
            </a:pPr>
            <a:r>
              <a:rPr lang="ru-RU" sz="4400" dirty="0"/>
              <a:t>Я важен, как в футболе гол.</a:t>
            </a:r>
          </a:p>
          <a:p>
            <a:pPr marL="109728" indent="0">
              <a:buNone/>
            </a:pPr>
            <a:r>
              <a:rPr lang="ru-RU" sz="4400" dirty="0"/>
              <a:t>Так кто же я такой? </a:t>
            </a:r>
            <a:r>
              <a:rPr lang="ru-RU" sz="4400" dirty="0" smtClean="0"/>
              <a:t>...</a:t>
            </a:r>
          </a:p>
          <a:p>
            <a:pPr marL="109728" indent="0"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                                  (</a:t>
            </a:r>
            <a:r>
              <a:rPr lang="ru-RU" sz="4400" i="1" dirty="0"/>
              <a:t>Глагол</a:t>
            </a:r>
            <a:r>
              <a:rPr lang="ru-RU" sz="44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5735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602627"/>
          </a:xfrm>
        </p:spPr>
        <p:txBody>
          <a:bodyPr>
            <a:noAutofit/>
          </a:bodyPr>
          <a:lstStyle/>
          <a:p>
            <a:r>
              <a:rPr lang="ru-RU" sz="3600" dirty="0"/>
              <a:t>Глагол- это…</a:t>
            </a:r>
          </a:p>
          <a:p>
            <a:r>
              <a:rPr lang="ru-RU" sz="3600" dirty="0"/>
              <a:t>Глаголы изменяются по….</a:t>
            </a:r>
          </a:p>
          <a:p>
            <a:r>
              <a:rPr lang="ru-RU" sz="3600" dirty="0"/>
              <a:t>Глаголы настоящего и будущего времени изменяются  по … и …</a:t>
            </a:r>
          </a:p>
          <a:p>
            <a:r>
              <a:rPr lang="ru-RU" sz="3600" dirty="0"/>
              <a:t>Глаголы прошедшего времени изменяются  по …и …</a:t>
            </a:r>
          </a:p>
          <a:p>
            <a:r>
              <a:rPr lang="ru-RU" sz="3600" dirty="0"/>
              <a:t>Инфинитив- это…</a:t>
            </a:r>
          </a:p>
          <a:p>
            <a:r>
              <a:rPr lang="ru-RU" sz="3600" dirty="0"/>
              <a:t>Глаголы в неопределённой форме отвечают на  вопросы…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085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629474" cy="28803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5800" b="1" dirty="0"/>
              <a:t>Грамоте учи</a:t>
            </a:r>
            <a:r>
              <a:rPr lang="ru-RU" sz="5800" dirty="0"/>
              <a:t>[</a:t>
            </a:r>
            <a:r>
              <a:rPr lang="ru-RU" sz="5800" dirty="0" err="1"/>
              <a:t>ца</a:t>
            </a:r>
            <a:r>
              <a:rPr lang="ru-RU" sz="5800" dirty="0"/>
              <a:t>] </a:t>
            </a:r>
            <a:r>
              <a:rPr lang="ru-RU" sz="5800" b="1" dirty="0" smtClean="0"/>
              <a:t>– </a:t>
            </a:r>
          </a:p>
          <a:p>
            <a:pPr marL="109728" indent="0">
              <a:buNone/>
            </a:pPr>
            <a:r>
              <a:rPr lang="ru-RU" sz="5800" b="1" dirty="0" smtClean="0"/>
              <a:t>всегда </a:t>
            </a:r>
            <a:r>
              <a:rPr lang="ru-RU" sz="5800" b="1" dirty="0" err="1"/>
              <a:t>пригоди</a:t>
            </a:r>
            <a:r>
              <a:rPr lang="ru-RU" sz="5800" dirty="0"/>
              <a:t>[</a:t>
            </a:r>
            <a:r>
              <a:rPr lang="ru-RU" sz="5800" dirty="0" err="1"/>
              <a:t>ца</a:t>
            </a:r>
            <a:r>
              <a:rPr lang="ru-RU" sz="5800" dirty="0"/>
              <a:t>]</a:t>
            </a:r>
            <a:r>
              <a:rPr lang="ru-RU" sz="5800" b="1" dirty="0"/>
              <a:t>.</a:t>
            </a:r>
            <a:endParaRPr lang="ru-RU" sz="5800" dirty="0"/>
          </a:p>
          <a:p>
            <a:endParaRPr 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56992"/>
            <a:ext cx="2406299" cy="34131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78375"/>
            <a:ext cx="238442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1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355835"/>
            <a:ext cx="7200800" cy="414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3203848" y="2348880"/>
            <a:ext cx="1584176" cy="1080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03848" y="3429000"/>
            <a:ext cx="158417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3848" y="3429000"/>
            <a:ext cx="1584176" cy="10081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7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450499"/>
          </a:xfrm>
        </p:spPr>
        <p:txBody>
          <a:bodyPr/>
          <a:lstStyle/>
          <a:p>
            <a:pPr marL="109728" indent="0">
              <a:buNone/>
            </a:pPr>
            <a:r>
              <a:rPr lang="ru-RU" sz="4400" i="1" dirty="0"/>
              <a:t>У</a:t>
            </a:r>
            <a:r>
              <a:rPr lang="ru-RU" sz="4400" i="1" dirty="0" smtClean="0"/>
              <a:t> </a:t>
            </a:r>
            <a:r>
              <a:rPr lang="ru-RU" sz="4400" i="1" dirty="0"/>
              <a:t>глаголов – </a:t>
            </a:r>
            <a:r>
              <a:rPr lang="ru-RU" sz="4400" i="1" dirty="0" err="1">
                <a:solidFill>
                  <a:srgbClr val="0070C0"/>
                </a:solidFill>
              </a:rPr>
              <a:t>ца</a:t>
            </a:r>
            <a:r>
              <a:rPr lang="ru-RU" sz="4400" i="1" dirty="0"/>
              <a:t> не пишется, а пишется только </a:t>
            </a:r>
            <a:r>
              <a:rPr lang="ru-RU" sz="4400" i="1" dirty="0">
                <a:solidFill>
                  <a:srgbClr val="FF0000"/>
                </a:solidFill>
              </a:rPr>
              <a:t>–</a:t>
            </a:r>
            <a:r>
              <a:rPr lang="ru-RU" sz="4400" i="1" dirty="0" err="1">
                <a:solidFill>
                  <a:srgbClr val="FF0000"/>
                </a:solidFill>
              </a:rPr>
              <a:t>тся</a:t>
            </a:r>
            <a:r>
              <a:rPr lang="ru-RU" sz="4400" i="1" dirty="0">
                <a:solidFill>
                  <a:srgbClr val="FF0000"/>
                </a:solidFill>
              </a:rPr>
              <a:t> </a:t>
            </a:r>
            <a:r>
              <a:rPr lang="ru-RU" sz="4400" i="1" dirty="0"/>
              <a:t>или </a:t>
            </a:r>
            <a:r>
              <a:rPr lang="ru-RU" sz="4400" i="1" dirty="0">
                <a:solidFill>
                  <a:srgbClr val="FF0000"/>
                </a:solidFill>
              </a:rPr>
              <a:t>–</a:t>
            </a:r>
            <a:r>
              <a:rPr lang="ru-RU" sz="4400" i="1" dirty="0" err="1">
                <a:solidFill>
                  <a:srgbClr val="FF0000"/>
                </a:solidFill>
              </a:rPr>
              <a:t>ться</a:t>
            </a:r>
            <a:r>
              <a:rPr lang="ru-RU" sz="4400" i="1" dirty="0" smtClean="0"/>
              <a:t>.</a:t>
            </a:r>
            <a:r>
              <a:rPr lang="ru-RU" sz="4400" b="1" dirty="0"/>
              <a:t> </a:t>
            </a:r>
            <a:endParaRPr lang="ru-RU" sz="4400" dirty="0"/>
          </a:p>
          <a:p>
            <a:endParaRPr lang="ru-RU" dirty="0"/>
          </a:p>
        </p:txBody>
      </p:sp>
      <p:pic>
        <p:nvPicPr>
          <p:cNvPr id="4" name="rg_hi" descr="ANd9GcT2LjgQ-vuMoq8HyIFB5fr69O6sYS6i90gs08BM3SKwKHK45--Q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2782784" cy="344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7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629474" cy="28803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5800" b="1" dirty="0"/>
              <a:t>Грамоте </a:t>
            </a:r>
            <a:r>
              <a:rPr lang="ru-RU" sz="5800" b="1" dirty="0" err="1" smtClean="0"/>
              <a:t>учи</a:t>
            </a:r>
            <a:r>
              <a:rPr lang="ru-RU" sz="5800" b="1" u="sng" dirty="0" err="1" smtClean="0">
                <a:solidFill>
                  <a:srgbClr val="FF0000"/>
                </a:solidFill>
              </a:rPr>
              <a:t>т.ся</a:t>
            </a:r>
            <a:r>
              <a:rPr lang="ru-RU" sz="5800" dirty="0" smtClean="0"/>
              <a:t> </a:t>
            </a:r>
            <a:r>
              <a:rPr lang="ru-RU" sz="5800" b="1" dirty="0" smtClean="0"/>
              <a:t>– </a:t>
            </a:r>
          </a:p>
          <a:p>
            <a:pPr marL="109728" indent="0">
              <a:buNone/>
            </a:pPr>
            <a:r>
              <a:rPr lang="ru-RU" sz="5800" b="1" dirty="0" smtClean="0"/>
              <a:t>всегда </a:t>
            </a:r>
            <a:r>
              <a:rPr lang="ru-RU" sz="5800" b="1" dirty="0" err="1" smtClean="0"/>
              <a:t>пригоди</a:t>
            </a:r>
            <a:r>
              <a:rPr lang="ru-RU" sz="5800" b="1" u="sng" dirty="0" err="1" smtClean="0">
                <a:solidFill>
                  <a:srgbClr val="FF0000"/>
                </a:solidFill>
              </a:rPr>
              <a:t>т.ся</a:t>
            </a:r>
            <a:r>
              <a:rPr lang="ru-RU" sz="5800" b="1" dirty="0" smtClean="0"/>
              <a:t>.</a:t>
            </a:r>
            <a:endParaRPr lang="ru-RU" sz="5800" dirty="0"/>
          </a:p>
          <a:p>
            <a:endParaRPr 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56992"/>
            <a:ext cx="2406299" cy="34131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78375"/>
            <a:ext cx="238442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8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329</Words>
  <Application>Microsoft Office PowerPoint</Application>
  <PresentationFormat>Экран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Урок русского языка 3-Б классе УМК «Гармония»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Наша задача:</vt:lpstr>
      <vt:lpstr>Характеристика глаголов</vt:lpstr>
      <vt:lpstr>Презентация PowerPoint</vt:lpstr>
      <vt:lpstr>Способы проверки:</vt:lpstr>
      <vt:lpstr>Алгоритм проверки правописания –тся и -ться</vt:lpstr>
      <vt:lpstr>Физминутка</vt:lpstr>
      <vt:lpstr>Презентация PowerPoint</vt:lpstr>
      <vt:lpstr>Презентация PowerPoint</vt:lpstr>
      <vt:lpstr>Рефлексия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User</dc:creator>
  <cp:lastModifiedBy>User</cp:lastModifiedBy>
  <cp:revision>36</cp:revision>
  <dcterms:created xsi:type="dcterms:W3CDTF">2015-01-18T06:10:13Z</dcterms:created>
  <dcterms:modified xsi:type="dcterms:W3CDTF">2015-02-08T15:59:05Z</dcterms:modified>
</cp:coreProperties>
</file>