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6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95352-6E01-4543-97B3-834052F4E967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B5820-3847-4B08-9B79-5741B4434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9DF40-B5AE-4F22-B4B2-3A19FD3E8DEC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D0301-C69D-45D0-8F16-8F8F3CA0B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13212-310F-47C4-B004-80794C771DA6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FBE6-3FFE-4A50-9578-5BB570609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AFD2B-BA2F-44FA-A72D-8C410B14D8AA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57A5-19AE-45F6-908F-0A2603D52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56D8-CCB3-469C-9738-A3BFD75EB829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7A31-387B-4886-9547-A5D5E8FF5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C5387-35ED-4BFD-A094-87B6BBEE9EFE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5237B-EC31-4993-8D2D-4DE1B8C1F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62E71-4FE8-4532-BDA3-B8C04315FCAE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3373B-DE80-4DF7-8B00-E2411442D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FEF5-C24A-432B-A312-82E07DEADE15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E8D46-9E1B-40D0-B4E3-2A2566EB8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F0700-2E01-4D59-8BB5-6CCC237D8447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0F9B2-13D0-40F1-9782-60230BB29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FBF60-D216-4847-A86A-C54D8EE73BDA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7AD32-3106-4664-94CE-E22F23128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74DF3-1EF0-451D-BBBD-32F151171A73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BE909-EFD0-4312-BA9F-CC4DAE362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8F54E5-8E01-4CE9-9280-349AD81D87B7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66AB6B-EF3F-4347-930C-B63FB3009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836613"/>
            <a:ext cx="8134350" cy="41052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Грибной дождь, дождливый день,   дневной сон,     русская речь, солнечной погоде, сонный ребёнок, ребячий смех, ранняя весна, мокрая дорога,      злая   собака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4437063"/>
            <a:ext cx="6400800" cy="13684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 rot="10800000" flipH="1" flipV="1">
            <a:off x="3924300" y="1987550"/>
            <a:ext cx="1368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87450" y="981075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м.р.,ед.ч.,И.п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76375" y="1773238"/>
            <a:ext cx="259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м.р.,ед.ч.,И.п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59338" y="1700213"/>
            <a:ext cx="2089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ж.р.,ед.ч.,И.п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71550" y="2349500"/>
            <a:ext cx="20875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ж.р.,ед.ч.,Д.п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rot="10800000" flipV="1">
            <a:off x="4716463" y="2349500"/>
            <a:ext cx="23764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м.р.,ед.ч.,И.п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4213" y="2924175"/>
            <a:ext cx="215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м.р.ед.ч.,И.п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08400" y="2997200"/>
            <a:ext cx="2016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ж.р.,ед.ч.,И.п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659563" y="2997200"/>
            <a:ext cx="2089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ж.р.,ед.ч.,И.п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779838" y="3573463"/>
            <a:ext cx="2087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ж.р.,ед.ч.,И.п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43438" y="1052513"/>
            <a:ext cx="2089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м.р.,ед.ч.,И.п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Алгоритм определения окончаний</a:t>
            </a:r>
            <a:br>
              <a:rPr lang="ru-RU" dirty="0" smtClean="0"/>
            </a:br>
            <a:r>
              <a:rPr lang="ru-RU" dirty="0" smtClean="0"/>
              <a:t>имён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Найти существительное, с которым связано имя прилагательное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Определить род имени существительного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По роду существительного узнать род имени прилагательного и выбрать окончание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Определить ударное или безударное окончание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Ищем имя существительное, к которому относится имя прилагательное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От существительного задаём вопрос к прилагательному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По ударному окончанию вопроса определяем окончание имени прилагательного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r>
              <a:rPr lang="ru-RU" smtClean="0"/>
              <a:t>И.п. (какая?) свежая зелень</a:t>
            </a:r>
          </a:p>
          <a:p>
            <a:r>
              <a:rPr lang="ru-RU" smtClean="0"/>
              <a:t>Р.п.(какой?) свежей зелени</a:t>
            </a:r>
          </a:p>
          <a:p>
            <a:r>
              <a:rPr lang="ru-RU" smtClean="0"/>
              <a:t>Д.п.(какой?) свежей зелени</a:t>
            </a:r>
          </a:p>
          <a:p>
            <a:r>
              <a:rPr lang="ru-RU" smtClean="0"/>
              <a:t>В.п.( какую?) свежую зелень</a:t>
            </a:r>
          </a:p>
          <a:p>
            <a:r>
              <a:rPr lang="ru-RU" smtClean="0"/>
              <a:t>Т.п. (какой?) свежей зеленью</a:t>
            </a:r>
          </a:p>
          <a:p>
            <a:r>
              <a:rPr lang="ru-RU" smtClean="0"/>
              <a:t>П.п. (о какой?) о свежей зелени</a:t>
            </a:r>
          </a:p>
        </p:txBody>
      </p:sp>
      <p:sp>
        <p:nvSpPr>
          <p:cNvPr id="4" name="Арка 3"/>
          <p:cNvSpPr/>
          <p:nvPr/>
        </p:nvSpPr>
        <p:spPr>
          <a:xfrm>
            <a:off x="3059113" y="836613"/>
            <a:ext cx="1779587" cy="6477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Умножение 4"/>
          <p:cNvSpPr/>
          <p:nvPr/>
        </p:nvSpPr>
        <p:spPr>
          <a:xfrm>
            <a:off x="4859338" y="1052513"/>
            <a:ext cx="576262" cy="50482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892550" y="1385888"/>
          <a:ext cx="392113" cy="387350"/>
        </p:xfrm>
        <a:graphic>
          <a:graphicData uri="http://schemas.openxmlformats.org/drawingml/2006/table">
            <a:tbl>
              <a:tblPr/>
              <a:tblGrid>
                <a:gridCol w="390841"/>
              </a:tblGrid>
              <a:tr h="3873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836988" y="2051050"/>
          <a:ext cx="447675" cy="365125"/>
        </p:xfrm>
        <a:graphic>
          <a:graphicData uri="http://schemas.openxmlformats.org/drawingml/2006/table">
            <a:tbl>
              <a:tblPr/>
              <a:tblGrid>
                <a:gridCol w="446259"/>
              </a:tblGrid>
              <a:tr h="2984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3935413" y="2617788"/>
          <a:ext cx="401637" cy="366712"/>
        </p:xfrm>
        <a:graphic>
          <a:graphicData uri="http://schemas.openxmlformats.org/drawingml/2006/table">
            <a:tbl>
              <a:tblPr/>
              <a:tblGrid>
                <a:gridCol w="401782"/>
              </a:tblGrid>
              <a:tr h="3325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017963" y="3173413"/>
          <a:ext cx="498475" cy="365125"/>
        </p:xfrm>
        <a:graphic>
          <a:graphicData uri="http://schemas.openxmlformats.org/drawingml/2006/table">
            <a:tbl>
              <a:tblPr/>
              <a:tblGrid>
                <a:gridCol w="498764"/>
              </a:tblGrid>
              <a:tr h="3463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3935413" y="3768725"/>
          <a:ext cx="428625" cy="365125"/>
        </p:xfrm>
        <a:graphic>
          <a:graphicData uri="http://schemas.openxmlformats.org/drawingml/2006/table">
            <a:tbl>
              <a:tblPr/>
              <a:tblGrid>
                <a:gridCol w="429491"/>
              </a:tblGrid>
              <a:tr h="3048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598988" y="4365625"/>
          <a:ext cx="485775" cy="406400"/>
        </p:xfrm>
        <a:graphic>
          <a:graphicData uri="http://schemas.openxmlformats.org/drawingml/2006/table">
            <a:tbl>
              <a:tblPr/>
              <a:tblGrid>
                <a:gridCol w="484909"/>
              </a:tblGrid>
              <a:tr h="4064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916238" y="981075"/>
            <a:ext cx="1439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ж.р.ед.ч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276600" y="260350"/>
            <a:ext cx="1511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какая?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r>
              <a:rPr lang="ru-RU" smtClean="0"/>
              <a:t>И.п. (какой?) горячий хлеб</a:t>
            </a:r>
          </a:p>
          <a:p>
            <a:r>
              <a:rPr lang="ru-RU" smtClean="0"/>
              <a:t>Р.п. (какого?) горячего хлеба</a:t>
            </a:r>
          </a:p>
          <a:p>
            <a:r>
              <a:rPr lang="ru-RU" smtClean="0"/>
              <a:t>Д.п.(какому?) горячему хлебу</a:t>
            </a:r>
          </a:p>
          <a:p>
            <a:r>
              <a:rPr lang="ru-RU" smtClean="0"/>
              <a:t>В.п.( какой?) горячий хлеб</a:t>
            </a:r>
          </a:p>
          <a:p>
            <a:r>
              <a:rPr lang="ru-RU" smtClean="0"/>
              <a:t>Т.п.( каким?) горячим хлебом</a:t>
            </a:r>
          </a:p>
          <a:p>
            <a:r>
              <a:rPr lang="ru-RU" smtClean="0"/>
              <a:t>П.п. (о каком?) о горячем хлебе</a:t>
            </a:r>
          </a:p>
        </p:txBody>
      </p:sp>
      <p:sp>
        <p:nvSpPr>
          <p:cNvPr id="4" name="Арка 3"/>
          <p:cNvSpPr/>
          <p:nvPr/>
        </p:nvSpPr>
        <p:spPr>
          <a:xfrm rot="21385553">
            <a:off x="3370263" y="1322388"/>
            <a:ext cx="1744662" cy="793750"/>
          </a:xfrm>
          <a:prstGeom prst="blockArc">
            <a:avLst>
              <a:gd name="adj1" fmla="val 11418285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24300" y="836613"/>
            <a:ext cx="158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   какой?</a:t>
            </a:r>
          </a:p>
        </p:txBody>
      </p:sp>
      <p:sp>
        <p:nvSpPr>
          <p:cNvPr id="6" name="Умножение 5"/>
          <p:cNvSpPr/>
          <p:nvPr/>
        </p:nvSpPr>
        <p:spPr>
          <a:xfrm>
            <a:off x="5148263" y="1484313"/>
            <a:ext cx="431800" cy="36036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6600" y="1341438"/>
            <a:ext cx="1439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м.р.ед.ч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322763" y="2271713"/>
          <a:ext cx="512762" cy="436562"/>
        </p:xfrm>
        <a:graphic>
          <a:graphicData uri="http://schemas.openxmlformats.org/drawingml/2006/table">
            <a:tbl>
              <a:tblPr/>
              <a:tblGrid>
                <a:gridCol w="512618"/>
              </a:tblGrid>
              <a:tr h="437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419600" y="2997200"/>
          <a:ext cx="623888" cy="388938"/>
        </p:xfrm>
        <a:graphic>
          <a:graphicData uri="http://schemas.openxmlformats.org/drawingml/2006/table">
            <a:tbl>
              <a:tblPr/>
              <a:tblGrid>
                <a:gridCol w="623455"/>
              </a:tblGrid>
              <a:tr h="3890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25925" y="3560763"/>
          <a:ext cx="471488" cy="365125"/>
        </p:xfrm>
        <a:graphic>
          <a:graphicData uri="http://schemas.openxmlformats.org/drawingml/2006/table">
            <a:tbl>
              <a:tblPr/>
              <a:tblGrid>
                <a:gridCol w="471055"/>
              </a:tblGrid>
              <a:tr h="3602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252913" y="4076700"/>
          <a:ext cx="512762" cy="366713"/>
        </p:xfrm>
        <a:graphic>
          <a:graphicData uri="http://schemas.openxmlformats.org/drawingml/2006/table">
            <a:tbl>
              <a:tblPr/>
              <a:tblGrid>
                <a:gridCol w="512619"/>
              </a:tblGrid>
              <a:tr h="2880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946650" y="4779963"/>
          <a:ext cx="512763" cy="365125"/>
        </p:xfrm>
        <a:graphic>
          <a:graphicData uri="http://schemas.openxmlformats.org/drawingml/2006/table">
            <a:tbl>
              <a:tblPr/>
              <a:tblGrid>
                <a:gridCol w="512618"/>
              </a:tblGrid>
              <a:tr h="3463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267200" y="1814513"/>
          <a:ext cx="471488" cy="366712"/>
        </p:xfrm>
        <a:graphic>
          <a:graphicData uri="http://schemas.openxmlformats.org/drawingml/2006/table">
            <a:tbl>
              <a:tblPr/>
              <a:tblGrid>
                <a:gridCol w="471055"/>
              </a:tblGrid>
              <a:tr h="3179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</a:p>
        </p:txBody>
      </p:sp>
      <p:sp>
        <p:nvSpPr>
          <p:cNvPr id="18435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6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ru-RU" smtClean="0"/>
              <a:t>имена прилагательные              м.р.,</a:t>
            </a:r>
          </a:p>
          <a:p>
            <a:r>
              <a:rPr lang="ru-RU" smtClean="0"/>
              <a:t>отвечающие на вопрос какой?,</a:t>
            </a:r>
          </a:p>
          <a:p>
            <a:r>
              <a:rPr lang="ru-RU" smtClean="0"/>
              <a:t>имеют безударные окончания -ый,-ий</a:t>
            </a:r>
          </a:p>
          <a:p>
            <a:r>
              <a:rPr lang="ru-RU" smtClean="0"/>
              <a:t>красивый,синий</a:t>
            </a:r>
          </a:p>
          <a:p>
            <a:endParaRPr lang="ru-RU" smtClean="0"/>
          </a:p>
        </p:txBody>
      </p:sp>
      <p:sp>
        <p:nvSpPr>
          <p:cNvPr id="18437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8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133600"/>
            <a:ext cx="4041775" cy="3951288"/>
          </a:xfrm>
        </p:spPr>
        <p:txBody>
          <a:bodyPr/>
          <a:lstStyle/>
          <a:p>
            <a:r>
              <a:rPr lang="ru-RU" smtClean="0"/>
              <a:t>имена прилагательные ж.р.,</a:t>
            </a:r>
            <a:br>
              <a:rPr lang="ru-RU" smtClean="0"/>
            </a:br>
            <a:r>
              <a:rPr lang="ru-RU" smtClean="0"/>
              <a:t>отвечающие на вопрос какой?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имеют безударные окончания-</a:t>
            </a:r>
            <a:br>
              <a:rPr lang="ru-RU" smtClean="0"/>
            </a:br>
            <a:r>
              <a:rPr lang="ru-RU" smtClean="0"/>
              <a:t>-ой,-ей</a:t>
            </a:r>
            <a:br>
              <a:rPr lang="ru-RU" smtClean="0"/>
            </a:br>
            <a:r>
              <a:rPr lang="ru-RU" smtClean="0"/>
              <a:t>красивой, синей</a:t>
            </a:r>
          </a:p>
          <a:p>
            <a:endParaRPr lang="ru-RU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63713" y="4652963"/>
          <a:ext cx="387350" cy="366712"/>
        </p:xfrm>
        <a:graphic>
          <a:graphicData uri="http://schemas.openxmlformats.org/drawingml/2006/table">
            <a:tbl>
              <a:tblPr/>
              <a:tblGrid>
                <a:gridCol w="387927"/>
              </a:tblGrid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700338" y="4652963"/>
          <a:ext cx="414337" cy="366712"/>
        </p:xfrm>
        <a:graphic>
          <a:graphicData uri="http://schemas.openxmlformats.org/drawingml/2006/table">
            <a:tbl>
              <a:tblPr/>
              <a:tblGrid>
                <a:gridCol w="415636"/>
              </a:tblGrid>
              <a:tr h="2632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984875" y="5157788"/>
          <a:ext cx="387350" cy="444500"/>
        </p:xfrm>
        <a:graphic>
          <a:graphicData uri="http://schemas.openxmlformats.org/drawingml/2006/table">
            <a:tbl>
              <a:tblPr/>
              <a:tblGrid>
                <a:gridCol w="387036"/>
              </a:tblGrid>
              <a:tr h="4455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875463" y="5084763"/>
          <a:ext cx="466725" cy="490537"/>
        </p:xfrm>
        <a:graphic>
          <a:graphicData uri="http://schemas.openxmlformats.org/drawingml/2006/table">
            <a:tbl>
              <a:tblPr/>
              <a:tblGrid>
                <a:gridCol w="466653"/>
              </a:tblGrid>
              <a:tr h="4898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/>
              <a:t>За ближайшей деревней, в зимний день, на последней странице, перед жгучей крапивой, в синий цвет, в трескучий мороз, по дремучей тайге, английский язык, у рыжей лисицы</a:t>
            </a:r>
            <a:endParaRPr lang="ru-RU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3" name="Текст 2"/>
          <p:cNvSpPr>
            <a:spLocks noGrp="1"/>
          </p:cNvSpPr>
          <p:nvPr>
            <p:ph type="body" idx="1"/>
          </p:nvPr>
        </p:nvSpPr>
        <p:spPr>
          <a:xfrm>
            <a:off x="468313" y="1268413"/>
            <a:ext cx="4040187" cy="504825"/>
          </a:xfrm>
        </p:spPr>
        <p:txBody>
          <a:bodyPr/>
          <a:lstStyle/>
          <a:p>
            <a:r>
              <a:rPr lang="ru-RU" smtClean="0"/>
              <a:t>                  м.р</a:t>
            </a:r>
          </a:p>
          <a:p>
            <a:endParaRPr lang="ru-RU" smtClean="0"/>
          </a:p>
        </p:txBody>
      </p:sp>
      <p:sp>
        <p:nvSpPr>
          <p:cNvPr id="2048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/>
              <a:t>в зимний день</a:t>
            </a:r>
          </a:p>
          <a:p>
            <a:r>
              <a:rPr lang="ru-RU" smtClean="0"/>
              <a:t>в синий цвет</a:t>
            </a:r>
          </a:p>
          <a:p>
            <a:r>
              <a:rPr lang="ru-RU" smtClean="0"/>
              <a:t>в трескучий мороз</a:t>
            </a:r>
          </a:p>
          <a:p>
            <a:r>
              <a:rPr lang="ru-RU" smtClean="0"/>
              <a:t>английский язык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463" y="1341438"/>
            <a:ext cx="4041775" cy="431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</a:t>
            </a:r>
            <a:r>
              <a:rPr lang="ru-RU" dirty="0" err="1" smtClean="0"/>
              <a:t>ж.р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048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mtClean="0"/>
              <a:t>за ближайшей деревней</a:t>
            </a:r>
          </a:p>
          <a:p>
            <a:r>
              <a:rPr lang="ru-RU" smtClean="0"/>
              <a:t>на последней странице</a:t>
            </a:r>
          </a:p>
          <a:p>
            <a:r>
              <a:rPr lang="ru-RU" smtClean="0"/>
              <a:t>перед жгучей крапивой</a:t>
            </a:r>
          </a:p>
          <a:p>
            <a:r>
              <a:rPr lang="ru-RU" smtClean="0"/>
              <a:t>по дремучей тайге</a:t>
            </a:r>
          </a:p>
          <a:p>
            <a:r>
              <a:rPr lang="ru-RU" smtClean="0"/>
              <a:t>у рыжей лисицы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63713" y="2198688"/>
          <a:ext cx="384175" cy="366712"/>
        </p:xfrm>
        <a:graphic>
          <a:graphicData uri="http://schemas.openxmlformats.org/drawingml/2006/table">
            <a:tbl>
              <a:tblPr/>
              <a:tblGrid>
                <a:gridCol w="383767"/>
              </a:tblGrid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47813" y="2636838"/>
          <a:ext cx="436562" cy="365125"/>
        </p:xfrm>
        <a:graphic>
          <a:graphicData uri="http://schemas.openxmlformats.org/drawingml/2006/table">
            <a:tbl>
              <a:tblPr/>
              <a:tblGrid>
                <a:gridCol w="436271"/>
              </a:tblGrid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051050" y="3063875"/>
          <a:ext cx="387350" cy="365125"/>
        </p:xfrm>
        <a:graphic>
          <a:graphicData uri="http://schemas.openxmlformats.org/drawingml/2006/table">
            <a:tbl>
              <a:tblPr/>
              <a:tblGrid>
                <a:gridCol w="386681"/>
              </a:tblGrid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36763" y="3616325"/>
          <a:ext cx="428625" cy="365125"/>
        </p:xfrm>
        <a:graphic>
          <a:graphicData uri="http://schemas.openxmlformats.org/drawingml/2006/table">
            <a:tbl>
              <a:tblPr/>
              <a:tblGrid>
                <a:gridCol w="429491"/>
              </a:tblGrid>
              <a:tr h="2632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664325" y="2276475"/>
          <a:ext cx="355600" cy="366713"/>
        </p:xfrm>
        <a:graphic>
          <a:graphicData uri="http://schemas.openxmlformats.org/drawingml/2006/table">
            <a:tbl>
              <a:tblPr/>
              <a:tblGrid>
                <a:gridCol w="356236"/>
              </a:tblGrid>
              <a:tr h="2880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511925" y="2703513"/>
          <a:ext cx="363538" cy="365125"/>
        </p:xfrm>
        <a:graphic>
          <a:graphicData uri="http://schemas.openxmlformats.org/drawingml/2006/table">
            <a:tbl>
              <a:tblPr/>
              <a:tblGrid>
                <a:gridCol w="364620"/>
              </a:tblGrid>
              <a:tr h="2880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526213" y="3135313"/>
          <a:ext cx="346075" cy="365125"/>
        </p:xfrm>
        <a:graphic>
          <a:graphicData uri="http://schemas.openxmlformats.org/drawingml/2006/table">
            <a:tbl>
              <a:tblPr/>
              <a:tblGrid>
                <a:gridCol w="346364"/>
              </a:tblGrid>
              <a:tr h="2867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442075" y="3643313"/>
          <a:ext cx="360363" cy="366712"/>
        </p:xfrm>
        <a:graphic>
          <a:graphicData uri="http://schemas.openxmlformats.org/drawingml/2006/table">
            <a:tbl>
              <a:tblPr/>
              <a:tblGrid>
                <a:gridCol w="360218"/>
              </a:tblGrid>
              <a:tr h="2893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867400" y="4003675"/>
          <a:ext cx="360363" cy="388938"/>
        </p:xfrm>
        <a:graphic>
          <a:graphicData uri="http://schemas.openxmlformats.org/drawingml/2006/table">
            <a:tbl>
              <a:tblPr/>
              <a:tblGrid>
                <a:gridCol w="360040"/>
              </a:tblGrid>
              <a:tr h="3879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Арка 15"/>
          <p:cNvSpPr/>
          <p:nvPr/>
        </p:nvSpPr>
        <p:spPr>
          <a:xfrm>
            <a:off x="1476375" y="1916113"/>
            <a:ext cx="914400" cy="504825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47813" y="1484313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какой?</a:t>
            </a:r>
          </a:p>
        </p:txBody>
      </p:sp>
      <p:sp>
        <p:nvSpPr>
          <p:cNvPr id="18" name="Умножение 17"/>
          <p:cNvSpPr/>
          <p:nvPr/>
        </p:nvSpPr>
        <p:spPr>
          <a:xfrm>
            <a:off x="2411413" y="1989138"/>
            <a:ext cx="576262" cy="36036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Арка 18"/>
          <p:cNvSpPr/>
          <p:nvPr/>
        </p:nvSpPr>
        <p:spPr>
          <a:xfrm>
            <a:off x="6227763" y="1773238"/>
            <a:ext cx="1346200" cy="647700"/>
          </a:xfrm>
          <a:prstGeom prst="blockArc">
            <a:avLst>
              <a:gd name="adj1" fmla="val 10518849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Умножение 19"/>
          <p:cNvSpPr/>
          <p:nvPr/>
        </p:nvSpPr>
        <p:spPr>
          <a:xfrm>
            <a:off x="7667625" y="1844675"/>
            <a:ext cx="504825" cy="50482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300788" y="1484313"/>
            <a:ext cx="1008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  какой?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241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Arial</vt:lpstr>
      <vt:lpstr>Тема Office</vt:lpstr>
      <vt:lpstr>Грибной дождь, дождливый день,   дневной сон,     русская речь, солнечной погоде, сонный ребёнок, ребячий смех, ранняя весна, мокрая дорога,      злая   собака</vt:lpstr>
      <vt:lpstr>Алгоритм определения окончаний имён прилагательных</vt:lpstr>
      <vt:lpstr> </vt:lpstr>
      <vt:lpstr>Слайд 4</vt:lpstr>
      <vt:lpstr> 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Белый снег</dc:title>
  <cp:lastModifiedBy>Игорь</cp:lastModifiedBy>
  <cp:revision>33</cp:revision>
  <dcterms:modified xsi:type="dcterms:W3CDTF">2015-02-19T13:21:48Z</dcterms:modified>
</cp:coreProperties>
</file>