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67" r:id="rId3"/>
    <p:sldId id="262" r:id="rId4"/>
    <p:sldId id="287" r:id="rId5"/>
    <p:sldId id="268" r:id="rId6"/>
    <p:sldId id="266" r:id="rId7"/>
    <p:sldId id="289" r:id="rId8"/>
    <p:sldId id="265" r:id="rId9"/>
    <p:sldId id="264" r:id="rId10"/>
    <p:sldId id="272" r:id="rId11"/>
    <p:sldId id="291" r:id="rId12"/>
    <p:sldId id="297" r:id="rId13"/>
    <p:sldId id="275" r:id="rId14"/>
    <p:sldId id="277" r:id="rId15"/>
    <p:sldId id="279" r:id="rId16"/>
    <p:sldId id="293" r:id="rId17"/>
    <p:sldId id="299" r:id="rId18"/>
    <p:sldId id="281" r:id="rId19"/>
    <p:sldId id="283" r:id="rId20"/>
    <p:sldId id="285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E2CA-30D1-4EC8-8671-CFB4C2E2C0A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8F5A-34C8-4C4C-8818-C03351386C4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3C42-5C8D-44C7-B50D-FE2CCA7443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14790-6AF7-4470-94BB-9A3C4AB4A7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CE26-ED1B-4C22-9233-378F5FE5EF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261-507A-49B9-902E-4E888253CFB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926C-DC2F-48E1-B915-79492E0665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22BA-0ACB-40C9-9E6C-64E99C683A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8111-DF43-4478-A12E-23C7566EA3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C543-CA89-4902-9DFA-9FE0DCBC79D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4F49-C48D-4D78-826A-63E6563AA3F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</a:defRPr>
            </a:lvl1pPr>
          </a:lstStyle>
          <a:p>
            <a:pPr>
              <a:defRPr/>
            </a:pPr>
            <a:fld id="{E3D1F4AD-EDAD-4198-B0A2-7285440B92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hyperlink" Target="&#1055;&#1088;&#1080;&#1083;&#1086;&#1078;&#1077;&#1085;&#1080;&#1103;/&#1040;&#1085;&#1100;&#1077;&#1079;&#1080;%20&#1052;&#1072;&#1088;&#1080;&#1103;%20&#1043;&#1072;&#1101;&#1090;&#1072;&#1085;&#1072;.do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&#1055;&#1088;&#1080;&#1083;&#1086;&#1078;&#1077;&#1085;&#1080;&#1103;/&#1050;&#1072;&#1088;&#1086;&#1083;&#1080;&#1085;%20&#1043;&#1077;&#1088;&#1096;&#1077;&#1083;&#1100;.doc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40&amp;ed=1&amp;text=%D0%BA%D0%BE%D0%BB%D0%BE%D0%B1%D0%BE%D0%BA&amp;img_url=http://www.bubin-2006.hotbox.ru/fun6.jpg&amp;rpt=simag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0%BC%D0%BE%D0%BB%D1%8C&amp;img_url=http://erm.flamber.ru/files/photos/1163149743/1184329739_f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Интеллектуальная игра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«Великие математики»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459788" cy="4294187"/>
          </a:xfrm>
        </p:spPr>
        <p:txBody>
          <a:bodyPr/>
          <a:lstStyle/>
          <a:p>
            <a:pPr marL="838200" indent="-838200" algn="ctr"/>
            <a:r>
              <a:rPr lang="ru-RU" sz="4000" dirty="0"/>
              <a:t>     </a:t>
            </a:r>
            <a:r>
              <a:rPr lang="ru-RU" sz="4000" dirty="0" smtClean="0"/>
              <a:t> 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Кому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принадлежит знаменитая истина: </a:t>
            </a:r>
            <a:b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«Я мыслю – следовательно, я существую». </a:t>
            </a:r>
            <a:b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000" b="1" kern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84168" y="2708920"/>
            <a:ext cx="2890418" cy="34210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28662" y="5072074"/>
            <a:ext cx="3711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Рене Декарт 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4800600"/>
            <a:ext cx="83581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Фибоначчи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1643063"/>
            <a:ext cx="1857375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Ф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3063" y="-785813"/>
            <a:ext cx="1428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,,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 l="16667" b="28706"/>
          <a:stretch>
            <a:fillRect/>
          </a:stretch>
        </p:blipFill>
        <p:spPr bwMode="auto">
          <a:xfrm>
            <a:off x="1643063" y="1428750"/>
            <a:ext cx="232092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43375" y="642938"/>
            <a:ext cx="1857375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4813" y="2357438"/>
            <a:ext cx="1214437" cy="1587"/>
          </a:xfrm>
          <a:prstGeom prst="line">
            <a:avLst/>
          </a:prstGeom>
          <a:ln w="635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D:\Documents and Settings\света\Рабочий стол\ch_012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357313"/>
            <a:ext cx="2786063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72438" y="-857250"/>
            <a:ext cx="8572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14813" y="2286000"/>
            <a:ext cx="1143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500" b="1"/>
              <a:t>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0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857232"/>
            <a:ext cx="8258204" cy="2357453"/>
          </a:xfrm>
        </p:spPr>
        <p:txBody>
          <a:bodyPr/>
          <a:lstStyle/>
          <a:p>
            <a:pPr marL="0" algn="ctr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 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ее честь плоскую кривую, выраженную уравнением Y=a3/(x2+a2) назвали “локон </a:t>
            </a:r>
            <a:r>
              <a:rPr lang="ru-RU" sz="4000" b="1" kern="1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Аньези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”.</a:t>
            </a:r>
          </a:p>
        </p:txBody>
      </p:sp>
      <p:pic>
        <p:nvPicPr>
          <p:cNvPr id="83974" name="Picture 6" descr="Аньез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425698" y="2996952"/>
            <a:ext cx="2718301" cy="3167955"/>
          </a:xfrm>
          <a:noFill/>
          <a:ln/>
        </p:spPr>
      </p:pic>
      <p:pic>
        <p:nvPicPr>
          <p:cNvPr id="83977" name="Picture 9" descr="локон Агнеси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3429000"/>
            <a:ext cx="2951162" cy="1136650"/>
          </a:xfrm>
          <a:noFill/>
          <a:ln/>
        </p:spPr>
      </p:pic>
      <p:sp>
        <p:nvSpPr>
          <p:cNvPr id="6" name="Прямоугольник 5"/>
          <p:cNvSpPr/>
          <p:nvPr/>
        </p:nvSpPr>
        <p:spPr>
          <a:xfrm>
            <a:off x="0" y="4857760"/>
            <a:ext cx="60120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Мария </a:t>
            </a:r>
            <a:r>
              <a:rPr lang="ru-RU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Гаетана</a:t>
            </a: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 </a:t>
            </a:r>
            <a:r>
              <a:rPr lang="ru-RU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Агнеси</a:t>
            </a: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 </a:t>
            </a:r>
            <a:endParaRPr 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532813" cy="2936875"/>
          </a:xfrm>
        </p:spPr>
        <p:txBody>
          <a:bodyPr/>
          <a:lstStyle/>
          <a:p>
            <a:pPr marL="838200" indent="-838200" algn="ctr"/>
            <a:r>
              <a:rPr lang="ru-RU" dirty="0"/>
              <a:t>     </a:t>
            </a:r>
            <a:r>
              <a:rPr lang="ru-RU" dirty="0" smtClean="0"/>
              <a:t> 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Какое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открытие помогла сделать служанка ученому, сшившая неправильно концы ленты?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2250" y="3041650"/>
            <a:ext cx="51117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85720" y="4429132"/>
            <a:ext cx="35004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«лист» Мёбиуса</a:t>
            </a:r>
            <a:endParaRPr lang="ru-RU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688"/>
            <a:ext cx="9144000" cy="468052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Какой поэт и ученый написал такие строки: </a:t>
            </a:r>
            <a:b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«Чтоб мудро жизнь </a:t>
            </a: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прожить, знать </a:t>
            </a: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надобно немало.</a:t>
            </a:r>
            <a:b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Два важных правила   запомни для начала:</a:t>
            </a:r>
            <a:b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Ты лучше голодай, чем, что попало есть,</a:t>
            </a:r>
            <a:b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И лучше будь один, чем вместе с кем попало».</a:t>
            </a:r>
            <a:br>
              <a:rPr lang="ru-RU" sz="32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3200" b="1" kern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248" y="3613928"/>
            <a:ext cx="2274425" cy="253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43608" y="55245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Омар Хайям </a:t>
            </a:r>
            <a:r>
              <a:rPr lang="ru-RU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80728"/>
            <a:ext cx="8218488" cy="3091210"/>
          </a:xfrm>
        </p:spPr>
        <p:txBody>
          <a:bodyPr/>
          <a:lstStyle/>
          <a:p>
            <a:pPr marL="838200" indent="-838200" algn="ctr"/>
            <a:r>
              <a:rPr lang="ru-RU" dirty="0"/>
              <a:t>     </a:t>
            </a:r>
            <a:r>
              <a:rPr lang="ru-RU" dirty="0" smtClean="0"/>
              <a:t> 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Кого </a:t>
            </a: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называют </a:t>
            </a:r>
            <a:b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«отцом алгебры»? </a:t>
            </a:r>
            <a:b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000" b="1" kern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786322"/>
            <a:ext cx="37378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Франсуа Виет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4800600"/>
            <a:ext cx="83581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Магницкий</a:t>
            </a:r>
          </a:p>
        </p:txBody>
      </p:sp>
      <p:pic>
        <p:nvPicPr>
          <p:cNvPr id="3" name="Рисунок 2" descr="D:\Program Files\Microsoft Office\CLIPART\PUB60COR\HH0231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357313"/>
            <a:ext cx="2928937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3063" y="428625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Т = </a:t>
            </a:r>
            <a:r>
              <a:rPr lang="ru-RU" sz="4000" b="1">
                <a:solidFill>
                  <a:srgbClr val="C00000"/>
                </a:solidFill>
              </a:rPr>
              <a:t>Ц</a:t>
            </a:r>
          </a:p>
        </p:txBody>
      </p:sp>
      <p:pic>
        <p:nvPicPr>
          <p:cNvPr id="5" name="Рисунок 4" descr="D:\Documents and Settings\света\Рабочий стол\kosatki.bmp"/>
          <p:cNvPicPr>
            <a:picLocks noChangeAspect="1" noChangeArrowheads="1"/>
          </p:cNvPicPr>
          <p:nvPr/>
        </p:nvPicPr>
        <p:blipFill>
          <a:blip r:embed="rId3"/>
          <a:srcRect l="56912" t="12962" r="1613" b="22221"/>
          <a:stretch>
            <a:fillRect/>
          </a:stretch>
        </p:blipFill>
        <p:spPr bwMode="auto">
          <a:xfrm>
            <a:off x="4429125" y="1214438"/>
            <a:ext cx="2586038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72313" y="-428625"/>
            <a:ext cx="8572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15188" y="1785938"/>
            <a:ext cx="1785937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149080"/>
            <a:ext cx="6143668" cy="1139825"/>
          </a:xfrm>
        </p:spPr>
        <p:txBody>
          <a:bodyPr/>
          <a:lstStyle/>
          <a:p>
            <a:pPr marL="838200" indent="-838200"/>
            <a:r>
              <a:rPr lang="ru-RU" sz="4000" dirty="0">
                <a:hlinkClick r:id="rId2" action="ppaction://hlinkfile"/>
              </a:rPr>
              <a:t>Каролина Лукреция Гершель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1400" dirty="0">
                <a:solidFill>
                  <a:srgbClr val="660066"/>
                </a:solidFill>
              </a:rPr>
              <a:t/>
            </a:r>
            <a:br>
              <a:rPr lang="ru-RU" sz="1400" dirty="0">
                <a:solidFill>
                  <a:srgbClr val="660066"/>
                </a:solidFill>
              </a:rPr>
            </a:br>
            <a:endParaRPr lang="ru-RU" sz="1400" dirty="0">
              <a:solidFill>
                <a:srgbClr val="660066"/>
              </a:solidFill>
            </a:endParaRPr>
          </a:p>
        </p:txBody>
      </p:sp>
      <p:sp>
        <p:nvSpPr>
          <p:cNvPr id="85003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000108"/>
            <a:ext cx="8472518" cy="147161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 </a:t>
            </a:r>
            <a:r>
              <a:rPr lang="ru-RU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Первая женщина – астроном, открывшая 8 комет и несколько туманностей.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1828 Лондонское королевское астрономическое общество наградило ее Золотой медалью, и избрало своим почетным членом. Ее имя занесено на карту Луны. </a:t>
            </a:r>
          </a:p>
        </p:txBody>
      </p:sp>
      <p:pic>
        <p:nvPicPr>
          <p:cNvPr id="84998" name="Picture 6" descr="Herschel_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4149080"/>
            <a:ext cx="1704975" cy="2016125"/>
          </a:xfrm>
          <a:noFill/>
          <a:ln/>
        </p:spPr>
      </p:pic>
      <p:pic>
        <p:nvPicPr>
          <p:cNvPr id="85001" name="Picture 9" descr="herschel_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381750" y="3141663"/>
            <a:ext cx="2452688" cy="31670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8720"/>
            <a:ext cx="8229600" cy="3377530"/>
          </a:xfrm>
        </p:spPr>
        <p:txBody>
          <a:bodyPr/>
          <a:lstStyle/>
          <a:p>
            <a:pPr marL="838200" indent="-838200" algn="ctr"/>
            <a:r>
              <a:rPr lang="ru-RU" dirty="0"/>
              <a:t>     </a:t>
            </a:r>
            <a:r>
              <a:rPr lang="ru-RU" dirty="0" smtClean="0"/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Кто </a:t>
            </a: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написал первый российский учебник математики?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933056"/>
            <a:ext cx="52149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Леонтий Филиппович</a:t>
            </a:r>
            <a:b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Магницкий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52536" y="263538"/>
            <a:ext cx="7848872" cy="4951412"/>
          </a:xfrm>
        </p:spPr>
        <p:txBody>
          <a:bodyPr/>
          <a:lstStyle/>
          <a:p>
            <a:pPr marL="838200" indent="-838200" algn="l"/>
            <a:r>
              <a:rPr lang="ru-RU" dirty="0"/>
              <a:t>     </a:t>
            </a:r>
            <a:r>
              <a:rPr lang="ru-RU" dirty="0" smtClean="0"/>
              <a:t>  </a:t>
            </a: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Великий </a:t>
            </a: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немецкий математик, решивший в детстве задачу о нахождении суммы конечного числа чисел натурального ряда.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5214950"/>
            <a:ext cx="425767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Гаусс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3408639"/>
            <a:ext cx="204685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304800"/>
            <a:ext cx="8305800" cy="5791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Чьи это слова: </a:t>
            </a:r>
          </a:p>
          <a:p>
            <a:pPr algn="ctr">
              <a:buFontTx/>
              <a:buNone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«Математику уже затем изучать следует, что она ум в порядок приводит»? </a:t>
            </a:r>
          </a:p>
          <a:p>
            <a:pPr algn="ctr">
              <a:buFontTx/>
              <a:buNone/>
            </a:pPr>
            <a:endParaRPr lang="ru-RU" sz="4000" b="1" dirty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5334000"/>
            <a:ext cx="51673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М.В.Ломоносов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3356992"/>
            <a:ext cx="2331917" cy="258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4151312"/>
          </a:xfrm>
        </p:spPr>
        <p:txBody>
          <a:bodyPr/>
          <a:lstStyle/>
          <a:p>
            <a:pPr marL="838200" indent="-838200" algn="l"/>
            <a:r>
              <a:rPr lang="ru-RU" dirty="0"/>
              <a:t>     </a:t>
            </a:r>
            <a:r>
              <a:rPr lang="ru-RU" dirty="0" smtClean="0"/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Известный </a:t>
            </a:r>
            <a:r>
              <a:rPr lang="ru-RU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ученый древности, открывший законы погружения тела в жидкость.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34" y="4786322"/>
            <a:ext cx="4686304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Архимед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3212976"/>
            <a:ext cx="25241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4800600"/>
            <a:ext cx="77438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Лейбниц</a:t>
            </a:r>
          </a:p>
        </p:txBody>
      </p:sp>
      <p:pic>
        <p:nvPicPr>
          <p:cNvPr id="3" name="Рисунок 2" descr="G:\Clipart\Предметы\Игрушки\00036893.jpg"/>
          <p:cNvPicPr>
            <a:picLocks noChangeAspect="1" noChangeArrowheads="1"/>
          </p:cNvPicPr>
          <p:nvPr/>
        </p:nvPicPr>
        <p:blipFill>
          <a:blip r:embed="rId2"/>
          <a:srcRect l="16760" t="6285" r="20390" b="5727"/>
          <a:stretch>
            <a:fillRect/>
          </a:stretch>
        </p:blipFill>
        <p:spPr bwMode="auto">
          <a:xfrm>
            <a:off x="785813" y="1428750"/>
            <a:ext cx="28575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71750" y="-928688"/>
            <a:ext cx="1428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6188" y="1928813"/>
            <a:ext cx="1357312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Б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43563" y="-928688"/>
            <a:ext cx="18573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,,,</a:t>
            </a:r>
          </a:p>
        </p:txBody>
      </p:sp>
      <p:pic>
        <p:nvPicPr>
          <p:cNvPr id="7" name="Рисунок 6" descr="D:\Program Files\Microsoft Office\CLIPART\PUB60COR\BS0043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428750"/>
            <a:ext cx="26431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29563" y="1643063"/>
            <a:ext cx="8572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91207"/>
            <a:ext cx="8858250" cy="35004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    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Великий древнегреческий ученый, который придумал метод, при помощи которого можно находить простые числа(так называемое </a:t>
            </a:r>
            <a:endParaRPr lang="ru-RU" sz="40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решето …»)   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28184" y="4293096"/>
            <a:ext cx="2769263" cy="240457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4929198"/>
            <a:ext cx="31734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Эратосфен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4800600"/>
            <a:ext cx="87868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Лобачевский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-714375"/>
            <a:ext cx="1428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,,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0" y="-714375"/>
            <a:ext cx="14287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,,</a:t>
            </a:r>
          </a:p>
        </p:txBody>
      </p:sp>
      <p:pic>
        <p:nvPicPr>
          <p:cNvPr id="5" name="Рисунок 4" descr="http://im6-tub.yandex.net/i?id=12283699&amp;tov=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571625"/>
            <a:ext cx="22145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43188" y="214313"/>
            <a:ext cx="7143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</a:t>
            </a:r>
          </a:p>
        </p:txBody>
      </p:sp>
      <p:pic>
        <p:nvPicPr>
          <p:cNvPr id="7" name="Рисунок 6" descr="G:\Clipart\Спорт\Футбол\00046672.jpg"/>
          <p:cNvPicPr>
            <a:picLocks noChangeAspect="1" noChangeArrowheads="1"/>
          </p:cNvPicPr>
          <p:nvPr/>
        </p:nvPicPr>
        <p:blipFill>
          <a:blip r:embed="rId4"/>
          <a:srcRect l="36946" t="9238" r="11330" b="26106"/>
          <a:stretch>
            <a:fillRect/>
          </a:stretch>
        </p:blipFill>
        <p:spPr bwMode="auto">
          <a:xfrm>
            <a:off x="2786063" y="2357438"/>
            <a:ext cx="20002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3250" y="1357313"/>
            <a:ext cx="1643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Я = </a:t>
            </a:r>
            <a:r>
              <a:rPr lang="ru-RU" sz="4000" b="1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14875" y="1500188"/>
            <a:ext cx="1714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0"/>
              <a:t>С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72063" y="2214563"/>
            <a:ext cx="928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Е</a:t>
            </a:r>
          </a:p>
        </p:txBody>
      </p:sp>
      <p:pic>
        <p:nvPicPr>
          <p:cNvPr id="11" name="Рисунок 10" descr="D:\Documents and Settings\света\Рабочий стол\kosatki.bmp"/>
          <p:cNvPicPr>
            <a:picLocks noChangeAspect="1" noChangeArrowheads="1"/>
          </p:cNvPicPr>
          <p:nvPr/>
        </p:nvPicPr>
        <p:blipFill>
          <a:blip r:embed="rId5"/>
          <a:srcRect l="56912" t="12962" r="1613" b="22221"/>
          <a:stretch>
            <a:fillRect/>
          </a:stretch>
        </p:blipFill>
        <p:spPr bwMode="auto">
          <a:xfrm>
            <a:off x="6215063" y="1500188"/>
            <a:ext cx="1928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00938" y="-785813"/>
            <a:ext cx="8572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0" b="1"/>
              <a:t>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72438" y="2071688"/>
            <a:ext cx="92868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8388350" cy="5143500"/>
          </a:xfrm>
        </p:spPr>
        <p:txBody>
          <a:bodyPr>
            <a:normAutofit fontScale="90000"/>
          </a:bodyPr>
          <a:lstStyle/>
          <a:p>
            <a:pPr marL="838200" indent="-838200" algn="l"/>
            <a:r>
              <a:rPr lang="ru-RU" sz="4800" dirty="0"/>
              <a:t>     </a:t>
            </a:r>
            <a:r>
              <a:rPr lang="ru-RU" sz="4800" dirty="0" smtClean="0"/>
              <a:t> </a:t>
            </a:r>
            <a:r>
              <a:rPr lang="ru-RU" sz="4400" b="1" kern="1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Как </a:t>
            </a:r>
            <a:r>
              <a:rPr lang="ru-RU" sz="4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звали женщину – математика, у которой в детстве, комната из-за нехватки обоев была оклеена страницами книги петербургского математика </a:t>
            </a:r>
            <a:br>
              <a:rPr lang="ru-RU" sz="4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М.В. </a:t>
            </a:r>
            <a:r>
              <a:rPr lang="ru-RU" sz="4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Остроградского. </a:t>
            </a:r>
            <a:br>
              <a:rPr lang="ru-RU" sz="44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400" b="1" kern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20272" y="4149080"/>
            <a:ext cx="1925479" cy="24928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5143512"/>
            <a:ext cx="5715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indent="-838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Софья Васильевна Ковалевская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70260" y="848992"/>
            <a:ext cx="8382000" cy="2794322"/>
          </a:xfrm>
        </p:spPr>
        <p:txBody>
          <a:bodyPr>
            <a:noAutofit/>
          </a:bodyPr>
          <a:lstStyle/>
          <a:p>
            <a:pPr algn="ctr"/>
            <a:r>
              <a:rPr lang="ru-RU" sz="4000" b="1" kern="1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Кто впервые доказал теорему о соотношении сторон в прямоугольном треугольнике?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3143248"/>
            <a:ext cx="8305800" cy="2982915"/>
          </a:xfrm>
        </p:spPr>
        <p:txBody>
          <a:bodyPr/>
          <a:lstStyle/>
          <a:p>
            <a:pPr>
              <a:buNone/>
            </a:pPr>
            <a:endParaRPr lang="ru-RU" sz="4000" b="1" dirty="0" smtClean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endParaRPr lang="ru-RU" sz="4000" b="1" dirty="0" smtClean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endParaRPr lang="ru-RU" sz="4000" b="1" dirty="0" smtClean="0">
              <a:solidFill>
                <a:srgbClr val="99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None/>
            </a:pP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Пифагор </a:t>
            </a:r>
            <a:endParaRPr lang="ru-RU" sz="40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3140968"/>
            <a:ext cx="29972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4800600"/>
            <a:ext cx="83581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Колмогоров</a:t>
            </a:r>
          </a:p>
        </p:txBody>
      </p:sp>
      <p:pic>
        <p:nvPicPr>
          <p:cNvPr id="3" name="Рисунок 2" descr="http://im8-tub.yandex.net/i?id=62251&amp;tov=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285875"/>
            <a:ext cx="35004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571500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Ь = </a:t>
            </a:r>
            <a:r>
              <a:rPr lang="ru-RU" sz="4000" b="1">
                <a:solidFill>
                  <a:srgbClr val="C00000"/>
                </a:solidFill>
              </a:rPr>
              <a:t>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28625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М = </a:t>
            </a:r>
            <a:r>
              <a:rPr lang="ru-RU" sz="4000" b="1">
                <a:solidFill>
                  <a:srgbClr val="C00000"/>
                </a:solidFill>
              </a:rPr>
              <a:t>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875" y="1643063"/>
            <a:ext cx="1285875" cy="186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О</a:t>
            </a:r>
          </a:p>
        </p:txBody>
      </p:sp>
      <p:pic>
        <p:nvPicPr>
          <p:cNvPr id="7" name="Рисунок 6" descr="D:\Documents and Settings\света\Рабочий стол\g_312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1143000"/>
            <a:ext cx="27146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86438" y="35718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 = </a:t>
            </a:r>
            <a:r>
              <a:rPr lang="ru-RU" sz="4000" b="1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15250" y="1571625"/>
            <a:ext cx="1143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500" b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908720"/>
            <a:ext cx="7344816" cy="1871662"/>
          </a:xfrm>
        </p:spPr>
        <p:txBody>
          <a:bodyPr/>
          <a:lstStyle/>
          <a:p>
            <a:pPr algn="ctr">
              <a:buNone/>
            </a:pPr>
            <a:r>
              <a:rPr lang="ru-RU" sz="6000" dirty="0"/>
              <a:t> 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имя первой женщины-математика.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2845" y="4786322"/>
            <a:ext cx="5572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40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Гипатия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Александрийская</a:t>
            </a:r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11" descr="Гипатия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84217" y="2852936"/>
            <a:ext cx="3220059" cy="316865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42481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</a:t>
            </a:r>
            <a:r>
              <a:rPr lang="ru-RU" sz="40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Геометрию, какого ученого древности до сих пор изучают в школе? 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5516563"/>
            <a:ext cx="813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Евклида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3356992"/>
            <a:ext cx="243363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290</Words>
  <Application>Microsoft Office PowerPoint</Application>
  <PresentationFormat>Экран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Край</vt:lpstr>
      <vt:lpstr>Интеллектуальная игра </vt:lpstr>
      <vt:lpstr>Презентация PowerPoint</vt:lpstr>
      <vt:lpstr>Презентация PowerPoint</vt:lpstr>
      <vt:lpstr>Презентация PowerPoint</vt:lpstr>
      <vt:lpstr>      Как звали женщину – математика, у которой в детстве, комната из-за нехватки обоев была оклеена страницами книги петербургского математика  М.В. Остроградского.  </vt:lpstr>
      <vt:lpstr>Кто впервые доказал теорему о соотношении сторон в прямоугольном треугольнике? </vt:lpstr>
      <vt:lpstr>Презентация PowerPoint</vt:lpstr>
      <vt:lpstr>Презентация PowerPoint</vt:lpstr>
      <vt:lpstr> </vt:lpstr>
      <vt:lpstr>       Кому принадлежит знаменитая истина:  «Я мыслю – следовательно, я существую».  </vt:lpstr>
      <vt:lpstr>Презентация PowerPoint</vt:lpstr>
      <vt:lpstr>Презентация PowerPoint</vt:lpstr>
      <vt:lpstr>       Какое открытие помогла сделать служанка ученому, сшившая неправильно концы ленты? </vt:lpstr>
      <vt:lpstr>Какой поэт и ученый написал такие строки:  «Чтоб мудро жизнь прожить, знать надобно немало. Два важных правила   запомни для начала: Ты лучше голодай, чем, что попало есть, И лучше будь один, чем вместе с кем попало». </vt:lpstr>
      <vt:lpstr>       Кого называют  «отцом алгебры»?  </vt:lpstr>
      <vt:lpstr>Презентация PowerPoint</vt:lpstr>
      <vt:lpstr>Каролина Лукреция Гершель   </vt:lpstr>
      <vt:lpstr>      Кто написал первый российский учебник математики? </vt:lpstr>
      <vt:lpstr>       Великий немецкий математик, решивший в детстве задачу о нахождении суммы конечного числа чисел натурального ряда. </vt:lpstr>
      <vt:lpstr>      Известный ученый древности, открывший законы погружения тела в жидкость.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uzver</dc:creator>
  <cp:lastModifiedBy>1</cp:lastModifiedBy>
  <cp:revision>14</cp:revision>
  <dcterms:created xsi:type="dcterms:W3CDTF">2009-11-06T11:23:54Z</dcterms:created>
  <dcterms:modified xsi:type="dcterms:W3CDTF">2012-02-15T10:16:33Z</dcterms:modified>
</cp:coreProperties>
</file>