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5" r:id="rId5"/>
    <p:sldId id="259" r:id="rId6"/>
    <p:sldId id="270" r:id="rId7"/>
    <p:sldId id="260" r:id="rId8"/>
    <p:sldId id="268" r:id="rId9"/>
    <p:sldId id="261" r:id="rId10"/>
    <p:sldId id="262" r:id="rId11"/>
    <p:sldId id="263" r:id="rId12"/>
    <p:sldId id="264" r:id="rId13"/>
    <p:sldId id="266" r:id="rId14"/>
    <p:sldId id="269"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89" d="100"/>
          <a:sy n="89" d="100"/>
        </p:scale>
        <p:origin x="-354"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D2612-CAFC-45BB-A8BD-A7047857C35C}" type="datetimeFigureOut">
              <a:rPr lang="ru-RU" smtClean="0"/>
              <a:pPr/>
              <a:t>20.11.2014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D8B10-21AD-4B24-848B-0EC3747A7BF4}" type="slidenum">
              <a:rPr lang="ru-RU" smtClean="0"/>
              <a:pPr/>
              <a:t>‹#›</a:t>
            </a:fld>
            <a:endParaRPr lang="ru-RU"/>
          </a:p>
        </p:txBody>
      </p:sp>
    </p:spTree>
    <p:extLst>
      <p:ext uri="{BB962C8B-B14F-4D97-AF65-F5344CB8AC3E}">
        <p14:creationId xmlns:p14="http://schemas.microsoft.com/office/powerpoint/2010/main" xmlns="" val="241206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A27C8FE-FAA8-48A8-B65E-EBEE551E84A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27C8FE-FAA8-48A8-B65E-EBEE551E84A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27C8FE-FAA8-48A8-B65E-EBEE551E84A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A27C8FE-FAA8-48A8-B65E-EBEE551E84A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A27C8FE-FAA8-48A8-B65E-EBEE551E84AD}"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A27C8FE-FAA8-48A8-B65E-EBEE551E84A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A27C8FE-FAA8-48A8-B65E-EBEE551E84AD}"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27C8FE-FAA8-48A8-B65E-EBEE551E84A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27C8FE-FAA8-48A8-B65E-EBEE551E84A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27C8FE-FAA8-48A8-B65E-EBEE551E84A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E99F8D5-91DC-4F13-A4CB-52C8B8483F9D}" type="datetimeFigureOut">
              <a:rPr lang="ru-RU" smtClean="0"/>
              <a:pPr/>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A27C8FE-FAA8-48A8-B65E-EBEE551E84AD}"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E99F8D5-91DC-4F13-A4CB-52C8B8483F9D}" type="datetimeFigureOut">
              <a:rPr lang="ru-RU" smtClean="0"/>
              <a:pPr/>
              <a:t>20.11.2014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A27C8FE-FAA8-48A8-B65E-EBEE551E84AD}"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43051"/>
            <a:ext cx="7772400" cy="1957400"/>
          </a:xfrm>
        </p:spPr>
        <p:txBody>
          <a:bodyPr>
            <a:normAutofit/>
          </a:bodyPr>
          <a:lstStyle/>
          <a:p>
            <a:r>
              <a:rPr lang="ru-RU" dirty="0" smtClean="0">
                <a:solidFill>
                  <a:srgbClr val="C00000"/>
                </a:solidFill>
                <a:latin typeface="Arial Black" pitchFamily="34" charset="0"/>
              </a:rPr>
              <a:t>Куликовская битва </a:t>
            </a:r>
            <a:br>
              <a:rPr lang="ru-RU" dirty="0" smtClean="0">
                <a:solidFill>
                  <a:srgbClr val="C00000"/>
                </a:solidFill>
                <a:latin typeface="Arial Black" pitchFamily="34" charset="0"/>
              </a:rPr>
            </a:br>
            <a:r>
              <a:rPr lang="ru-RU" dirty="0" smtClean="0">
                <a:solidFill>
                  <a:srgbClr val="C00000"/>
                </a:solidFill>
                <a:latin typeface="Arial Black" pitchFamily="34" charset="0"/>
              </a:rPr>
              <a:t>1380 год</a:t>
            </a:r>
            <a:br>
              <a:rPr lang="ru-RU" dirty="0" smtClean="0">
                <a:solidFill>
                  <a:srgbClr val="C00000"/>
                </a:solidFill>
                <a:latin typeface="Arial Black" pitchFamily="34" charset="0"/>
              </a:rPr>
            </a:br>
            <a:endParaRPr lang="ru-RU" dirty="0">
              <a:solidFill>
                <a:srgbClr val="002060"/>
              </a:solidFill>
            </a:endParaRPr>
          </a:p>
        </p:txBody>
      </p:sp>
      <p:sp>
        <p:nvSpPr>
          <p:cNvPr id="3" name="TextBox 2"/>
          <p:cNvSpPr txBox="1"/>
          <p:nvPr/>
        </p:nvSpPr>
        <p:spPr>
          <a:xfrm>
            <a:off x="3563888" y="4365104"/>
            <a:ext cx="5328592" cy="923330"/>
          </a:xfrm>
          <a:prstGeom prst="rect">
            <a:avLst/>
          </a:prstGeom>
          <a:noFill/>
        </p:spPr>
        <p:txBody>
          <a:bodyPr wrap="square" rtlCol="0">
            <a:spAutoFit/>
          </a:bodyPr>
          <a:lstStyle/>
          <a:p>
            <a:pPr algn="r"/>
            <a:r>
              <a:rPr lang="ru-RU" dirty="0" smtClean="0">
                <a:solidFill>
                  <a:schemeClr val="accent2">
                    <a:lumMod val="50000"/>
                  </a:schemeClr>
                </a:solidFill>
              </a:rPr>
              <a:t>Автор: учитель начальных классов</a:t>
            </a:r>
          </a:p>
          <a:p>
            <a:pPr algn="r"/>
            <a:r>
              <a:rPr lang="ru-RU" dirty="0" err="1">
                <a:solidFill>
                  <a:schemeClr val="accent2">
                    <a:lumMod val="50000"/>
                  </a:schemeClr>
                </a:solidFill>
              </a:rPr>
              <a:t>г</a:t>
            </a:r>
            <a:r>
              <a:rPr lang="ru-RU" dirty="0" err="1" smtClean="0">
                <a:solidFill>
                  <a:schemeClr val="accent2">
                    <a:lumMod val="50000"/>
                  </a:schemeClr>
                </a:solidFill>
              </a:rPr>
              <a:t>.Дзержинска</a:t>
            </a:r>
            <a:r>
              <a:rPr lang="ru-RU" dirty="0" smtClean="0">
                <a:solidFill>
                  <a:schemeClr val="accent2">
                    <a:lumMod val="50000"/>
                  </a:schemeClr>
                </a:solidFill>
              </a:rPr>
              <a:t>, Нижегородской области,</a:t>
            </a:r>
          </a:p>
          <a:p>
            <a:pPr algn="r"/>
            <a:r>
              <a:rPr lang="ru-RU" dirty="0" smtClean="0">
                <a:solidFill>
                  <a:schemeClr val="accent2">
                    <a:lumMod val="50000"/>
                  </a:schemeClr>
                </a:solidFill>
              </a:rPr>
              <a:t>Шилова Елена </a:t>
            </a:r>
            <a:r>
              <a:rPr lang="ru-RU" dirty="0">
                <a:solidFill>
                  <a:schemeClr val="accent2">
                    <a:lumMod val="50000"/>
                  </a:schemeClr>
                </a:solidFill>
              </a:rPr>
              <a:t>М</a:t>
            </a:r>
            <a:r>
              <a:rPr lang="ru-RU" dirty="0" smtClean="0">
                <a:solidFill>
                  <a:schemeClr val="accent2">
                    <a:lumMod val="50000"/>
                  </a:schemeClr>
                </a:solidFill>
              </a:rPr>
              <a:t>ихайловна.</a:t>
            </a:r>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Саня\Мои документы\Мои рисунки\Поединок Пересвета и Челубея.jpeg"/>
          <p:cNvPicPr>
            <a:picLocks noChangeAspect="1" noChangeArrowheads="1"/>
          </p:cNvPicPr>
          <p:nvPr/>
        </p:nvPicPr>
        <p:blipFill>
          <a:blip r:embed="rId2" cstate="print"/>
          <a:srcRect/>
          <a:stretch>
            <a:fillRect/>
          </a:stretch>
        </p:blipFill>
        <p:spPr bwMode="auto">
          <a:xfrm>
            <a:off x="214282" y="142852"/>
            <a:ext cx="8572560" cy="4714908"/>
          </a:xfrm>
          <a:prstGeom prst="rect">
            <a:avLst/>
          </a:prstGeom>
          <a:noFill/>
        </p:spPr>
      </p:pic>
      <p:sp>
        <p:nvSpPr>
          <p:cNvPr id="3" name="TextBox 2"/>
          <p:cNvSpPr txBox="1"/>
          <p:nvPr/>
        </p:nvSpPr>
        <p:spPr>
          <a:xfrm>
            <a:off x="3929058" y="4929198"/>
            <a:ext cx="4786346" cy="369332"/>
          </a:xfrm>
          <a:prstGeom prst="rect">
            <a:avLst/>
          </a:prstGeom>
          <a:noFill/>
        </p:spPr>
        <p:txBody>
          <a:bodyPr wrap="square" rtlCol="0">
            <a:spAutoFit/>
          </a:bodyPr>
          <a:lstStyle/>
          <a:p>
            <a:pPr algn="ctr"/>
            <a:r>
              <a:rPr lang="ru-RU" b="1" dirty="0" smtClean="0"/>
              <a:t>Поединок Александра </a:t>
            </a:r>
            <a:r>
              <a:rPr lang="ru-RU" b="1" dirty="0" err="1" smtClean="0"/>
              <a:t>Пересвета</a:t>
            </a:r>
            <a:r>
              <a:rPr lang="ru-RU" b="1" dirty="0" smtClean="0"/>
              <a:t> с </a:t>
            </a:r>
            <a:r>
              <a:rPr lang="ru-RU" b="1" dirty="0" err="1" smtClean="0"/>
              <a:t>Челубеем</a:t>
            </a:r>
            <a:endParaRPr lang="ru-RU" b="1" dirty="0"/>
          </a:p>
        </p:txBody>
      </p:sp>
      <p:sp>
        <p:nvSpPr>
          <p:cNvPr id="4" name="TextBox 3"/>
          <p:cNvSpPr txBox="1"/>
          <p:nvPr/>
        </p:nvSpPr>
        <p:spPr>
          <a:xfrm>
            <a:off x="214282" y="4929198"/>
            <a:ext cx="4357718" cy="2246769"/>
          </a:xfrm>
          <a:prstGeom prst="rect">
            <a:avLst/>
          </a:prstGeom>
          <a:noFill/>
        </p:spPr>
        <p:txBody>
          <a:bodyPr wrap="square" rtlCol="0">
            <a:spAutoFit/>
          </a:bodyPr>
          <a:lstStyle/>
          <a:p>
            <a:r>
              <a:rPr lang="ru-RU" sz="1400" b="1" dirty="0" smtClean="0">
                <a:solidFill>
                  <a:schemeClr val="bg2">
                    <a:lumMod val="25000"/>
                  </a:schemeClr>
                </a:solidFill>
              </a:rPr>
              <a:t>…Позади у воинов </a:t>
            </a:r>
            <a:r>
              <a:rPr lang="ru-RU" sz="1400" b="1" dirty="0" err="1" smtClean="0">
                <a:solidFill>
                  <a:schemeClr val="bg2">
                    <a:lumMod val="25000"/>
                  </a:schemeClr>
                </a:solidFill>
              </a:rPr>
              <a:t>Непрядва</a:t>
            </a:r>
            <a:r>
              <a:rPr lang="ru-RU" sz="1400" b="1" dirty="0" smtClean="0">
                <a:solidFill>
                  <a:schemeClr val="bg2">
                    <a:lumMod val="25000"/>
                  </a:schemeClr>
                </a:solidFill>
              </a:rPr>
              <a:t>,</a:t>
            </a:r>
          </a:p>
          <a:p>
            <a:r>
              <a:rPr lang="ru-RU" sz="1400" b="1" dirty="0" smtClean="0">
                <a:solidFill>
                  <a:schemeClr val="bg2">
                    <a:lumMod val="25000"/>
                  </a:schemeClr>
                </a:solidFill>
              </a:rPr>
              <a:t>Слева - затуманившийся Дон</a:t>
            </a:r>
          </a:p>
          <a:p>
            <a:r>
              <a:rPr lang="ru-RU" sz="1400" b="1" dirty="0" smtClean="0">
                <a:solidFill>
                  <a:schemeClr val="bg2">
                    <a:lumMod val="25000"/>
                  </a:schemeClr>
                </a:solidFill>
              </a:rPr>
              <a:t>И простор великий на два,</a:t>
            </a:r>
          </a:p>
          <a:p>
            <a:r>
              <a:rPr lang="ru-RU" sz="1400" b="1" dirty="0" smtClean="0">
                <a:solidFill>
                  <a:schemeClr val="bg2">
                    <a:lumMod val="25000"/>
                  </a:schemeClr>
                </a:solidFill>
              </a:rPr>
              <a:t>Только на два стана разделён.</a:t>
            </a:r>
          </a:p>
          <a:p>
            <a:r>
              <a:rPr lang="ru-RU" sz="1400" b="1" dirty="0" smtClean="0">
                <a:solidFill>
                  <a:schemeClr val="bg2">
                    <a:lumMod val="25000"/>
                  </a:schemeClr>
                </a:solidFill>
              </a:rPr>
              <a:t>                    Вот сейчас - не в дальней дали где - то -</a:t>
            </a:r>
          </a:p>
          <a:p>
            <a:r>
              <a:rPr lang="ru-RU" sz="1400" b="1" dirty="0" smtClean="0">
                <a:solidFill>
                  <a:schemeClr val="bg2">
                    <a:lumMod val="25000"/>
                  </a:schemeClr>
                </a:solidFill>
              </a:rPr>
              <a:t>                    Здесь сойдутся, как гроза с грозой …</a:t>
            </a:r>
          </a:p>
          <a:p>
            <a:r>
              <a:rPr lang="ru-RU" sz="1400" b="1" dirty="0" smtClean="0">
                <a:solidFill>
                  <a:schemeClr val="bg2">
                    <a:lumMod val="25000"/>
                  </a:schemeClr>
                </a:solidFill>
              </a:rPr>
              <a:t>                     Грянул поединок </a:t>
            </a:r>
            <a:r>
              <a:rPr lang="ru-RU" sz="1400" b="1" dirty="0" err="1" smtClean="0">
                <a:solidFill>
                  <a:schemeClr val="bg2">
                    <a:lumMod val="25000"/>
                  </a:schemeClr>
                </a:solidFill>
              </a:rPr>
              <a:t>Пересвета</a:t>
            </a:r>
            <a:r>
              <a:rPr lang="ru-RU" sz="1400" b="1" dirty="0" smtClean="0">
                <a:solidFill>
                  <a:schemeClr val="bg2">
                    <a:lumMod val="25000"/>
                  </a:schemeClr>
                </a:solidFill>
              </a:rPr>
              <a:t>,</a:t>
            </a:r>
          </a:p>
          <a:p>
            <a:r>
              <a:rPr lang="ru-RU" sz="1400" b="1" dirty="0" smtClean="0">
                <a:solidFill>
                  <a:schemeClr val="bg2">
                    <a:lumMod val="25000"/>
                  </a:schemeClr>
                </a:solidFill>
              </a:rPr>
              <a:t>                     Вышедшего в бой с </a:t>
            </a:r>
            <a:r>
              <a:rPr lang="ru-RU" sz="1400" b="1" dirty="0" err="1" smtClean="0">
                <a:solidFill>
                  <a:schemeClr val="bg2">
                    <a:lumMod val="25000"/>
                  </a:schemeClr>
                </a:solidFill>
              </a:rPr>
              <a:t>Темир-Мурзой</a:t>
            </a:r>
            <a:endParaRPr lang="ru-RU" sz="1400" b="1" dirty="0" smtClean="0">
              <a:solidFill>
                <a:schemeClr val="bg2">
                  <a:lumMod val="25000"/>
                </a:schemeClr>
              </a:solidFill>
            </a:endParaRPr>
          </a:p>
          <a:p>
            <a:endParaRPr lang="ru-RU" sz="1400" dirty="0" smtClean="0"/>
          </a:p>
          <a:p>
            <a:r>
              <a:rPr lang="ru-RU" sz="1400" dirty="0" smtClean="0"/>
              <a:t>      </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Саня\Мои документы\Мои рисунки\79367893.jpg"/>
          <p:cNvPicPr>
            <a:picLocks noChangeAspect="1" noChangeArrowheads="1"/>
          </p:cNvPicPr>
          <p:nvPr/>
        </p:nvPicPr>
        <p:blipFill>
          <a:blip r:embed="rId2" cstate="print"/>
          <a:srcRect/>
          <a:stretch>
            <a:fillRect/>
          </a:stretch>
        </p:blipFill>
        <p:spPr bwMode="auto">
          <a:xfrm>
            <a:off x="508000" y="428604"/>
            <a:ext cx="8128000" cy="5032396"/>
          </a:xfrm>
          <a:prstGeom prst="rect">
            <a:avLst/>
          </a:prstGeom>
          <a:noFill/>
        </p:spPr>
      </p:pic>
      <p:sp>
        <p:nvSpPr>
          <p:cNvPr id="3" name="TextBox 2"/>
          <p:cNvSpPr txBox="1"/>
          <p:nvPr/>
        </p:nvSpPr>
        <p:spPr>
          <a:xfrm>
            <a:off x="1785918" y="6143644"/>
            <a:ext cx="6357982" cy="369332"/>
          </a:xfrm>
          <a:prstGeom prst="rect">
            <a:avLst/>
          </a:prstGeom>
          <a:noFill/>
        </p:spPr>
        <p:txBody>
          <a:bodyPr wrap="square" rtlCol="0">
            <a:spAutoFit/>
          </a:bodyPr>
          <a:lstStyle/>
          <a:p>
            <a:pPr algn="ctr"/>
            <a:r>
              <a:rPr lang="ru-RU" b="1" dirty="0" smtClean="0"/>
              <a:t>М. </a:t>
            </a:r>
            <a:r>
              <a:rPr lang="ru-RU" b="1" dirty="0" err="1" smtClean="0"/>
              <a:t>Шаньков</a:t>
            </a:r>
            <a:r>
              <a:rPr lang="ru-RU" b="1" dirty="0" smtClean="0"/>
              <a:t> Засадный полк</a:t>
            </a:r>
            <a:endParaRPr lang="ru-RU" b="1" dirty="0"/>
          </a:p>
        </p:txBody>
      </p:sp>
      <p:pic>
        <p:nvPicPr>
          <p:cNvPr id="7171" name="Picture 3" descr="C:\Documents and Settings\Саня\Мои документы\Мои рисунки\48799877.jpg"/>
          <p:cNvPicPr>
            <a:picLocks noChangeAspect="1" noChangeArrowheads="1"/>
          </p:cNvPicPr>
          <p:nvPr/>
        </p:nvPicPr>
        <p:blipFill>
          <a:blip r:embed="rId3" cstate="print"/>
          <a:srcRect/>
          <a:stretch>
            <a:fillRect/>
          </a:stretch>
        </p:blipFill>
        <p:spPr bwMode="auto">
          <a:xfrm>
            <a:off x="3595688" y="1"/>
            <a:ext cx="5405468" cy="3500437"/>
          </a:xfrm>
          <a:prstGeom prst="rect">
            <a:avLst/>
          </a:prstGeom>
          <a:noFill/>
        </p:spPr>
      </p:pic>
      <p:pic>
        <p:nvPicPr>
          <p:cNvPr id="7172" name="Picture 4" descr="C:\Documents and Settings\Саня\Мои документы\Мои рисунки\31919992_Pavel_Popov_Kulikovskaya_bitva.jpg"/>
          <p:cNvPicPr>
            <a:picLocks noChangeAspect="1" noChangeArrowheads="1"/>
          </p:cNvPicPr>
          <p:nvPr/>
        </p:nvPicPr>
        <p:blipFill>
          <a:blip r:embed="rId4" cstate="print"/>
          <a:srcRect/>
          <a:stretch>
            <a:fillRect/>
          </a:stretch>
        </p:blipFill>
        <p:spPr bwMode="auto">
          <a:xfrm>
            <a:off x="214282" y="2000240"/>
            <a:ext cx="5857915" cy="4071966"/>
          </a:xfrm>
          <a:prstGeom prst="rect">
            <a:avLst/>
          </a:prstGeom>
          <a:noFill/>
        </p:spPr>
      </p:pic>
      <p:pic>
        <p:nvPicPr>
          <p:cNvPr id="7173" name="Picture 5" descr="C:\Documents and Settings\Саня\Мои документы\Мои рисунки\269605.jpg"/>
          <p:cNvPicPr>
            <a:picLocks noChangeAspect="1" noChangeArrowheads="1"/>
          </p:cNvPicPr>
          <p:nvPr/>
        </p:nvPicPr>
        <p:blipFill>
          <a:blip r:embed="rId5" cstate="print"/>
          <a:srcRect/>
          <a:stretch>
            <a:fillRect/>
          </a:stretch>
        </p:blipFill>
        <p:spPr bwMode="auto">
          <a:xfrm>
            <a:off x="3714744" y="2571744"/>
            <a:ext cx="5286412" cy="3500462"/>
          </a:xfrm>
          <a:prstGeom prst="rect">
            <a:avLst/>
          </a:prstGeom>
          <a:noFill/>
        </p:spPr>
      </p:pic>
      <p:sp>
        <p:nvSpPr>
          <p:cNvPr id="7" name="TextBox 6"/>
          <p:cNvSpPr txBox="1"/>
          <p:nvPr/>
        </p:nvSpPr>
        <p:spPr>
          <a:xfrm>
            <a:off x="4214810" y="285728"/>
            <a:ext cx="4643470" cy="1569660"/>
          </a:xfrm>
          <a:prstGeom prst="rect">
            <a:avLst/>
          </a:prstGeom>
          <a:noFill/>
        </p:spPr>
        <p:txBody>
          <a:bodyPr wrap="square" rtlCol="0">
            <a:spAutoFit/>
          </a:bodyPr>
          <a:lstStyle/>
          <a:p>
            <a:r>
              <a:rPr lang="ru-RU" sz="1600" b="1" dirty="0" smtClean="0">
                <a:solidFill>
                  <a:schemeClr val="bg2"/>
                </a:solidFill>
              </a:rPr>
              <a:t>"… И тотчас сошлись надолго обе силы великие и покрыли полки поле на 10 вёрст множеством воинов. И была сеча зла и велика, и брань крепка, сотрясение земли великое. От начала мира не бывало такой сечи великим князем русским, как этому великому князю всея Руси …"</a:t>
            </a:r>
            <a:endParaRPr lang="ru-RU" sz="1600"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strVal val="#ppt_w*0.70"/>
                                          </p:val>
                                        </p:tav>
                                        <p:tav tm="100000">
                                          <p:val>
                                            <p:strVal val="#ppt_w"/>
                                          </p:val>
                                        </p:tav>
                                      </p:tavLst>
                                    </p:anim>
                                    <p:anim calcmode="lin" valueType="num">
                                      <p:cBhvr>
                                        <p:cTn id="8" dur="2000" fill="hold"/>
                                        <p:tgtEl>
                                          <p:spTgt spid="7170"/>
                                        </p:tgtEl>
                                        <p:attrNameLst>
                                          <p:attrName>ppt_h</p:attrName>
                                        </p:attrNameLst>
                                      </p:cBhvr>
                                      <p:tavLst>
                                        <p:tav tm="0">
                                          <p:val>
                                            <p:strVal val="#ppt_h"/>
                                          </p:val>
                                        </p:tav>
                                        <p:tav tm="100000">
                                          <p:val>
                                            <p:strVal val="#ppt_h"/>
                                          </p:val>
                                        </p:tav>
                                      </p:tavLst>
                                    </p:anim>
                                    <p:animEffect transition="in" filter="fade">
                                      <p:cBhvr>
                                        <p:cTn id="9" dur="2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box(in)">
                                      <p:cBhvr>
                                        <p:cTn id="14" dur="2000"/>
                                        <p:tgtEl>
                                          <p:spTgt spid="717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Left)">
                                      <p:cBhvr>
                                        <p:cTn id="19" dur="2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diamond(in)">
                                      <p:cBhvr>
                                        <p:cTn id="24" dur="2000"/>
                                        <p:tgtEl>
                                          <p:spTgt spid="717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strips(downLeft)">
                                      <p:cBhvr>
                                        <p:cTn id="29"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Саня\Мои документы\Мои рисунки\Dscn0070.jpg"/>
          <p:cNvPicPr>
            <a:picLocks noChangeAspect="1" noChangeArrowheads="1"/>
          </p:cNvPicPr>
          <p:nvPr/>
        </p:nvPicPr>
        <p:blipFill>
          <a:blip r:embed="rId2" cstate="print"/>
          <a:srcRect/>
          <a:stretch>
            <a:fillRect/>
          </a:stretch>
        </p:blipFill>
        <p:spPr bwMode="auto">
          <a:xfrm>
            <a:off x="285721" y="214290"/>
            <a:ext cx="5715040" cy="4643470"/>
          </a:xfrm>
          <a:prstGeom prst="rect">
            <a:avLst/>
          </a:prstGeom>
          <a:noFill/>
        </p:spPr>
      </p:pic>
      <p:pic>
        <p:nvPicPr>
          <p:cNvPr id="8195" name="Picture 3" descr="C:\Documents and Settings\Саня\Мои документы\Мои рисунки\007aj.jpg"/>
          <p:cNvPicPr>
            <a:picLocks noChangeAspect="1" noChangeArrowheads="1"/>
          </p:cNvPicPr>
          <p:nvPr/>
        </p:nvPicPr>
        <p:blipFill>
          <a:blip r:embed="rId3" cstate="print"/>
          <a:srcRect/>
          <a:stretch>
            <a:fillRect/>
          </a:stretch>
        </p:blipFill>
        <p:spPr bwMode="auto">
          <a:xfrm>
            <a:off x="1646238" y="2000240"/>
            <a:ext cx="7283480" cy="4357718"/>
          </a:xfrm>
          <a:prstGeom prst="rect">
            <a:avLst/>
          </a:prstGeom>
          <a:noFill/>
        </p:spPr>
      </p:pic>
      <p:sp>
        <p:nvSpPr>
          <p:cNvPr id="4" name="TextBox 3"/>
          <p:cNvSpPr txBox="1"/>
          <p:nvPr/>
        </p:nvSpPr>
        <p:spPr>
          <a:xfrm>
            <a:off x="3571868" y="6357958"/>
            <a:ext cx="5214974" cy="369332"/>
          </a:xfrm>
          <a:prstGeom prst="rect">
            <a:avLst/>
          </a:prstGeom>
          <a:noFill/>
        </p:spPr>
        <p:txBody>
          <a:bodyPr wrap="square" rtlCol="0">
            <a:spAutoFit/>
          </a:bodyPr>
          <a:lstStyle/>
          <a:p>
            <a:pPr algn="ctr"/>
            <a:r>
              <a:rPr lang="ru-RU" b="1" dirty="0" smtClean="0"/>
              <a:t>Игорь Панов Куликово поле</a:t>
            </a:r>
            <a:endParaRPr lang="ru-RU" b="1" dirty="0"/>
          </a:p>
        </p:txBody>
      </p:sp>
      <p:sp>
        <p:nvSpPr>
          <p:cNvPr id="5" name="Прямоугольник 4"/>
          <p:cNvSpPr/>
          <p:nvPr/>
        </p:nvSpPr>
        <p:spPr>
          <a:xfrm>
            <a:off x="857224" y="1500174"/>
            <a:ext cx="7929618" cy="20313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FFFF00"/>
                </a:solidFill>
                <a:latin typeface="Times New Roman" pitchFamily="16" charset="0"/>
                <a:ea typeface="Microsoft YaHei" charset="0"/>
                <a:cs typeface="Microsoft YaHei" charset="0"/>
              </a:rPr>
              <a:t>Бой длился 4 часа (с 11 часов 35 минут до 15 часов35 минут). Преследование врага продолжалось всю вторую половину дня. Победа досталась большой ценой. Восемь дней стояли воины за Доном на поле битвы, «на костях», как говорили в старину: хоронили павших героев, помогали раненым. И плач был великий, многие жены и дети не дождались своих мужей и отцов.  За победу на Куликовом поле Дмитрий Иванович получил прозвище «Донской». </a:t>
            </a:r>
            <a:endParaRPr lang="ru-RU" b="1" dirty="0">
              <a:solidFill>
                <a:srgbClr val="FFFF00"/>
              </a:solidFill>
              <a:latin typeface="Times New Roman" pitchFamily="16" charset="0"/>
              <a:ea typeface="Microsoft YaHei" charset="0"/>
              <a:cs typeface="Microsoft YaHe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wipe(down)">
                                      <p:cBhvr>
                                        <p:cTn id="1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000108"/>
            <a:ext cx="4572000" cy="5632311"/>
          </a:xfrm>
          <a:prstGeom prst="rect">
            <a:avLst/>
          </a:prstGeom>
        </p:spPr>
        <p:txBody>
          <a:bodyPr wrap="square">
            <a:spAutoFit/>
          </a:bodyPr>
          <a:lstStyle/>
          <a:p>
            <a:r>
              <a:rPr lang="ru-RU" b="1" i="1" dirty="0" smtClean="0"/>
              <a:t>Мы, сам - друг, над степью в полночь встали: не вернуться, не взглянуть назад. Над </a:t>
            </a:r>
            <a:r>
              <a:rPr lang="ru-RU" b="1" i="1" dirty="0" err="1" smtClean="0"/>
              <a:t>Непрядвой</a:t>
            </a:r>
            <a:r>
              <a:rPr lang="ru-RU" b="1" i="1" dirty="0" smtClean="0"/>
              <a:t> лебеди кричали, </a:t>
            </a:r>
            <a:endParaRPr lang="ru-RU" dirty="0" smtClean="0"/>
          </a:p>
          <a:p>
            <a:r>
              <a:rPr lang="ru-RU" b="1" i="1" dirty="0" smtClean="0"/>
              <a:t>и опять, опять они кричат...</a:t>
            </a:r>
            <a:endParaRPr lang="ru-RU" dirty="0" smtClean="0"/>
          </a:p>
          <a:p>
            <a:r>
              <a:rPr lang="ru-RU" b="1" i="1" dirty="0" smtClean="0"/>
              <a:t>        </a:t>
            </a:r>
            <a:endParaRPr lang="ru-RU" dirty="0" smtClean="0"/>
          </a:p>
          <a:p>
            <a:r>
              <a:rPr lang="ru-RU" b="1" i="1" dirty="0" smtClean="0"/>
              <a:t>        На пути - горючий белый камень.</a:t>
            </a:r>
            <a:endParaRPr lang="ru-RU" dirty="0" smtClean="0"/>
          </a:p>
          <a:p>
            <a:r>
              <a:rPr lang="ru-RU" b="1" i="1" dirty="0" smtClean="0"/>
              <a:t>За рекой поганая орда.</a:t>
            </a:r>
            <a:endParaRPr lang="ru-RU" dirty="0" smtClean="0"/>
          </a:p>
          <a:p>
            <a:r>
              <a:rPr lang="ru-RU" b="1" i="1" dirty="0" smtClean="0"/>
              <a:t>Светлый стяг над нашими полками</a:t>
            </a:r>
            <a:endParaRPr lang="ru-RU" dirty="0" smtClean="0"/>
          </a:p>
          <a:p>
            <a:r>
              <a:rPr lang="ru-RU" b="1" i="1" dirty="0" smtClean="0"/>
              <a:t>Не взыграет больше никогда.</a:t>
            </a:r>
            <a:endParaRPr lang="ru-RU" dirty="0" smtClean="0"/>
          </a:p>
          <a:p>
            <a:r>
              <a:rPr lang="ru-RU" b="1" i="1" dirty="0" smtClean="0"/>
              <a:t> </a:t>
            </a:r>
            <a:endParaRPr lang="ru-RU" dirty="0" smtClean="0"/>
          </a:p>
          <a:p>
            <a:r>
              <a:rPr lang="ru-RU" b="1" i="1" dirty="0" smtClean="0"/>
              <a:t>        И, к земле склонившись головою, </a:t>
            </a:r>
            <a:endParaRPr lang="ru-RU" dirty="0" smtClean="0"/>
          </a:p>
          <a:p>
            <a:r>
              <a:rPr lang="ru-RU" b="1" i="1" dirty="0" smtClean="0"/>
              <a:t>говорит мне друг: «Остри свой меч, </a:t>
            </a:r>
            <a:endParaRPr lang="ru-RU" dirty="0" smtClean="0"/>
          </a:p>
          <a:p>
            <a:r>
              <a:rPr lang="ru-RU" b="1" i="1" dirty="0" smtClean="0"/>
              <a:t>чтоб недаром биться с татарвою, </a:t>
            </a:r>
            <a:endParaRPr lang="ru-RU" dirty="0" smtClean="0"/>
          </a:p>
          <a:p>
            <a:r>
              <a:rPr lang="ru-RU" b="1" i="1" dirty="0" smtClean="0"/>
              <a:t>за святое дело мертвым лечь!».</a:t>
            </a:r>
            <a:endParaRPr lang="ru-RU" dirty="0" smtClean="0"/>
          </a:p>
          <a:p>
            <a:r>
              <a:rPr lang="ru-RU" b="1" i="1" dirty="0" smtClean="0"/>
              <a:t> </a:t>
            </a:r>
            <a:endParaRPr lang="ru-RU" dirty="0" smtClean="0"/>
          </a:p>
          <a:p>
            <a:r>
              <a:rPr lang="ru-RU" b="1" i="1" dirty="0" smtClean="0"/>
              <a:t>Я не первый воин, не последний, </a:t>
            </a:r>
            <a:endParaRPr lang="ru-RU" dirty="0" smtClean="0"/>
          </a:p>
          <a:p>
            <a:r>
              <a:rPr lang="ru-RU" b="1" i="1" dirty="0" smtClean="0"/>
              <a:t>долго будет Родина больна. </a:t>
            </a:r>
            <a:endParaRPr lang="ru-RU" dirty="0" smtClean="0"/>
          </a:p>
          <a:p>
            <a:r>
              <a:rPr lang="ru-RU" b="1" i="1" dirty="0" smtClean="0"/>
              <a:t>Помяни ж за раннею обедней </a:t>
            </a:r>
            <a:endParaRPr lang="ru-RU" dirty="0" smtClean="0"/>
          </a:p>
          <a:p>
            <a:r>
              <a:rPr lang="ru-RU" b="1" i="1" dirty="0" smtClean="0"/>
              <a:t>мила друга, светлая жена!</a:t>
            </a:r>
          </a:p>
          <a:p>
            <a:pPr algn="r"/>
            <a:r>
              <a:rPr lang="ru-RU" b="1" i="1" dirty="0" smtClean="0"/>
              <a:t>А.Блок</a:t>
            </a:r>
            <a:endParaRPr lang="ru-RU" dirty="0"/>
          </a:p>
        </p:txBody>
      </p:sp>
      <p:sp>
        <p:nvSpPr>
          <p:cNvPr id="3" name="Прямоугольник 2"/>
          <p:cNvSpPr/>
          <p:nvPr/>
        </p:nvSpPr>
        <p:spPr>
          <a:xfrm>
            <a:off x="214282" y="214290"/>
            <a:ext cx="8786874" cy="861774"/>
          </a:xfrm>
          <a:prstGeom prst="rect">
            <a:avLst/>
          </a:prstGeom>
        </p:spPr>
        <p:txBody>
          <a:bodyPr wrap="square">
            <a:spAutoFit/>
          </a:bodyPr>
          <a:lstStyle/>
          <a:p>
            <a:pPr algn="ctr"/>
            <a:r>
              <a:rPr lang="ru-RU" sz="1600" b="1" i="1" dirty="0" smtClean="0">
                <a:solidFill>
                  <a:srgbClr val="FF0000"/>
                </a:solidFill>
              </a:rPr>
              <a:t>Великий русский поэт Александр Блок посвятил этому событию цикл из пяти стихотворений. Клятвой верности Родине, Знамени и боевому братству, любви к своей Земле и народу  звучат чеканные слова Блока:</a:t>
            </a:r>
            <a:endParaRPr lang="ru-RU"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anim calcmode="lin" valueType="num">
                                      <p:cBhvr>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anim calcmode="lin" valueType="num">
                                      <p:cBhvr>
                                        <p:cTn id="18"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anim calcmode="lin" valueType="num">
                                      <p:cBhvr>
                                        <p:cTn id="23"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anim calcmode="lin" valueType="num">
                                      <p:cBhvr>
                                        <p:cTn id="28"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2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anim calcmode="lin" valueType="num">
                                      <p:cBhvr>
                                        <p:cTn id="3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2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anim calcmode="lin" valueType="num">
                                      <p:cBhvr>
                                        <p:cTn id="3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anim calcmode="lin" valueType="num">
                                      <p:cBhvr>
                                        <p:cTn id="4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2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2000"/>
                                        <p:tgtEl>
                                          <p:spTgt spid="2">
                                            <p:txEl>
                                              <p:pRg st="7" end="7"/>
                                            </p:txEl>
                                          </p:spTgt>
                                        </p:tgtEl>
                                      </p:cBhvr>
                                    </p:animEffect>
                                    <p:anim calcmode="lin" valueType="num">
                                      <p:cBhvr>
                                        <p:cTn id="48"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2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2000"/>
                                        <p:tgtEl>
                                          <p:spTgt spid="2">
                                            <p:txEl>
                                              <p:pRg st="8" end="8"/>
                                            </p:txEl>
                                          </p:spTgt>
                                        </p:tgtEl>
                                      </p:cBhvr>
                                    </p:animEffect>
                                    <p:anim calcmode="lin" valueType="num">
                                      <p:cBhvr>
                                        <p:cTn id="53"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2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2000"/>
                                        <p:tgtEl>
                                          <p:spTgt spid="2">
                                            <p:txEl>
                                              <p:pRg st="9" end="9"/>
                                            </p:txEl>
                                          </p:spTgt>
                                        </p:tgtEl>
                                      </p:cBhvr>
                                    </p:animEffect>
                                    <p:anim calcmode="lin" valueType="num">
                                      <p:cBhvr>
                                        <p:cTn id="58"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2000" fill="hold"/>
                                        <p:tgtEl>
                                          <p:spTgt spid="2">
                                            <p:txEl>
                                              <p:pRg st="9" end="9"/>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2000"/>
                                        <p:tgtEl>
                                          <p:spTgt spid="2">
                                            <p:txEl>
                                              <p:pRg st="10" end="10"/>
                                            </p:txEl>
                                          </p:spTgt>
                                        </p:tgtEl>
                                      </p:cBhvr>
                                    </p:animEffect>
                                    <p:anim calcmode="lin" valueType="num">
                                      <p:cBhvr>
                                        <p:cTn id="63"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4" dur="2000" fill="hold"/>
                                        <p:tgtEl>
                                          <p:spTgt spid="2">
                                            <p:txEl>
                                              <p:pRg st="10" end="10"/>
                                            </p:txEl>
                                          </p:spTgt>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fade">
                                      <p:cBhvr>
                                        <p:cTn id="67" dur="2000"/>
                                        <p:tgtEl>
                                          <p:spTgt spid="2">
                                            <p:txEl>
                                              <p:pRg st="11" end="11"/>
                                            </p:txEl>
                                          </p:spTgt>
                                        </p:tgtEl>
                                      </p:cBhvr>
                                    </p:animEffect>
                                    <p:anim calcmode="lin" valueType="num">
                                      <p:cBhvr>
                                        <p:cTn id="68" dur="2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9" dur="2000" fill="hold"/>
                                        <p:tgtEl>
                                          <p:spTgt spid="2">
                                            <p:txEl>
                                              <p:pRg st="11" end="11"/>
                                            </p:txEl>
                                          </p:spTgt>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animEffect transition="in" filter="fade">
                                      <p:cBhvr>
                                        <p:cTn id="72" dur="2000"/>
                                        <p:tgtEl>
                                          <p:spTgt spid="2">
                                            <p:txEl>
                                              <p:pRg st="12" end="12"/>
                                            </p:txEl>
                                          </p:spTgt>
                                        </p:tgtEl>
                                      </p:cBhvr>
                                    </p:animEffect>
                                    <p:anim calcmode="lin" valueType="num">
                                      <p:cBhvr>
                                        <p:cTn id="73" dur="2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4" dur="2000" fill="hold"/>
                                        <p:tgtEl>
                                          <p:spTgt spid="2">
                                            <p:txEl>
                                              <p:pRg st="12" end="12"/>
                                            </p:txEl>
                                          </p:spTgt>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2">
                                            <p:txEl>
                                              <p:pRg st="13" end="13"/>
                                            </p:txEl>
                                          </p:spTgt>
                                        </p:tgtEl>
                                        <p:attrNameLst>
                                          <p:attrName>style.visibility</p:attrName>
                                        </p:attrNameLst>
                                      </p:cBhvr>
                                      <p:to>
                                        <p:strVal val="visible"/>
                                      </p:to>
                                    </p:set>
                                    <p:animEffect transition="in" filter="fade">
                                      <p:cBhvr>
                                        <p:cTn id="77" dur="2000"/>
                                        <p:tgtEl>
                                          <p:spTgt spid="2">
                                            <p:txEl>
                                              <p:pRg st="13" end="13"/>
                                            </p:txEl>
                                          </p:spTgt>
                                        </p:tgtEl>
                                      </p:cBhvr>
                                    </p:animEffect>
                                    <p:anim calcmode="lin" valueType="num">
                                      <p:cBhvr>
                                        <p:cTn id="78" dur="2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9" dur="2000" fill="hold"/>
                                        <p:tgtEl>
                                          <p:spTgt spid="2">
                                            <p:txEl>
                                              <p:pRg st="13" end="13"/>
                                            </p:txEl>
                                          </p:spTgt>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2">
                                            <p:txEl>
                                              <p:pRg st="14" end="14"/>
                                            </p:txEl>
                                          </p:spTgt>
                                        </p:tgtEl>
                                        <p:attrNameLst>
                                          <p:attrName>style.visibility</p:attrName>
                                        </p:attrNameLst>
                                      </p:cBhvr>
                                      <p:to>
                                        <p:strVal val="visible"/>
                                      </p:to>
                                    </p:set>
                                    <p:animEffect transition="in" filter="fade">
                                      <p:cBhvr>
                                        <p:cTn id="82" dur="2000"/>
                                        <p:tgtEl>
                                          <p:spTgt spid="2">
                                            <p:txEl>
                                              <p:pRg st="14" end="14"/>
                                            </p:txEl>
                                          </p:spTgt>
                                        </p:tgtEl>
                                      </p:cBhvr>
                                    </p:animEffect>
                                    <p:anim calcmode="lin" valueType="num">
                                      <p:cBhvr>
                                        <p:cTn id="83" dur="2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84" dur="2000" fill="hold"/>
                                        <p:tgtEl>
                                          <p:spTgt spid="2">
                                            <p:txEl>
                                              <p:pRg st="14" end="14"/>
                                            </p:txEl>
                                          </p:spTgt>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2">
                                            <p:txEl>
                                              <p:pRg st="15" end="15"/>
                                            </p:txEl>
                                          </p:spTgt>
                                        </p:tgtEl>
                                        <p:attrNameLst>
                                          <p:attrName>style.visibility</p:attrName>
                                        </p:attrNameLst>
                                      </p:cBhvr>
                                      <p:to>
                                        <p:strVal val="visible"/>
                                      </p:to>
                                    </p:set>
                                    <p:animEffect transition="in" filter="fade">
                                      <p:cBhvr>
                                        <p:cTn id="87" dur="2000"/>
                                        <p:tgtEl>
                                          <p:spTgt spid="2">
                                            <p:txEl>
                                              <p:pRg st="15" end="15"/>
                                            </p:txEl>
                                          </p:spTgt>
                                        </p:tgtEl>
                                      </p:cBhvr>
                                    </p:animEffect>
                                    <p:anim calcmode="lin" valueType="num">
                                      <p:cBhvr>
                                        <p:cTn id="88" dur="2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89" dur="2000" fill="hold"/>
                                        <p:tgtEl>
                                          <p:spTgt spid="2">
                                            <p:txEl>
                                              <p:pRg st="15" end="15"/>
                                            </p:txEl>
                                          </p:spTgt>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2">
                                            <p:txEl>
                                              <p:pRg st="16" end="16"/>
                                            </p:txEl>
                                          </p:spTgt>
                                        </p:tgtEl>
                                        <p:attrNameLst>
                                          <p:attrName>style.visibility</p:attrName>
                                        </p:attrNameLst>
                                      </p:cBhvr>
                                      <p:to>
                                        <p:strVal val="visible"/>
                                      </p:to>
                                    </p:set>
                                    <p:animEffect transition="in" filter="fade">
                                      <p:cBhvr>
                                        <p:cTn id="92" dur="2000"/>
                                        <p:tgtEl>
                                          <p:spTgt spid="2">
                                            <p:txEl>
                                              <p:pRg st="16" end="16"/>
                                            </p:txEl>
                                          </p:spTgt>
                                        </p:tgtEl>
                                      </p:cBhvr>
                                    </p:animEffect>
                                    <p:anim calcmode="lin" valueType="num">
                                      <p:cBhvr>
                                        <p:cTn id="93" dur="2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94" dur="2000" fill="hold"/>
                                        <p:tgtEl>
                                          <p:spTgt spid="2">
                                            <p:txEl>
                                              <p:pRg st="16" end="16"/>
                                            </p:txEl>
                                          </p:spTgt>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2">
                                            <p:txEl>
                                              <p:pRg st="17" end="17"/>
                                            </p:txEl>
                                          </p:spTgt>
                                        </p:tgtEl>
                                        <p:attrNameLst>
                                          <p:attrName>style.visibility</p:attrName>
                                        </p:attrNameLst>
                                      </p:cBhvr>
                                      <p:to>
                                        <p:strVal val="visible"/>
                                      </p:to>
                                    </p:set>
                                    <p:animEffect transition="in" filter="fade">
                                      <p:cBhvr>
                                        <p:cTn id="97" dur="2000"/>
                                        <p:tgtEl>
                                          <p:spTgt spid="2">
                                            <p:txEl>
                                              <p:pRg st="17" end="17"/>
                                            </p:txEl>
                                          </p:spTgt>
                                        </p:tgtEl>
                                      </p:cBhvr>
                                    </p:animEffect>
                                    <p:anim calcmode="lin" valueType="num">
                                      <p:cBhvr>
                                        <p:cTn id="98" dur="2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99" dur="2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4929191" y="1357298"/>
            <a:ext cx="4000528" cy="5357851"/>
          </a:xfrm>
          <a:prstGeom prst="rect">
            <a:avLst/>
          </a:prstGeom>
          <a:noFill/>
          <a:ln w="28440">
            <a:solidFill>
              <a:srgbClr val="00B050"/>
            </a:solid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500034" y="1357298"/>
            <a:ext cx="4000528" cy="5357850"/>
          </a:xfrm>
          <a:prstGeom prst="rect">
            <a:avLst/>
          </a:prstGeom>
          <a:noFill/>
          <a:ln w="9360">
            <a:solidFill>
              <a:srgbClr val="C00000"/>
            </a:solidFill>
            <a:miter lim="800000"/>
            <a:headEnd/>
            <a:tailEnd/>
          </a:ln>
          <a:effectLst/>
        </p:spPr>
      </p:pic>
      <p:sp>
        <p:nvSpPr>
          <p:cNvPr id="4" name="Прямоугольник 3"/>
          <p:cNvSpPr/>
          <p:nvPr/>
        </p:nvSpPr>
        <p:spPr>
          <a:xfrm>
            <a:off x="928662" y="142852"/>
            <a:ext cx="7286676" cy="400110"/>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rgbClr val="C00000"/>
                </a:solidFill>
                <a:latin typeface="Arial Black" pitchFamily="34" charset="0"/>
                <a:ea typeface="Microsoft YaHei" charset="0"/>
                <a:cs typeface="Microsoft YaHei" charset="0"/>
              </a:rPr>
              <a:t>Памятник на Куликовом поле 1848год</a:t>
            </a:r>
            <a:endParaRPr lang="ru-RU" sz="2000" dirty="0">
              <a:solidFill>
                <a:srgbClr val="C00000"/>
              </a:solidFill>
              <a:latin typeface="Arial Black" pitchFamily="34" charset="0"/>
              <a:ea typeface="Microsoft YaHei" charset="0"/>
              <a:cs typeface="Microsoft YaHei"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Group 4"/>
          <p:cNvGraphicFramePr>
            <a:graphicFrameLocks noGrp="1"/>
          </p:cNvGraphicFramePr>
          <p:nvPr/>
        </p:nvGraphicFramePr>
        <p:xfrm>
          <a:off x="385762" y="214291"/>
          <a:ext cx="7615261" cy="1928824"/>
        </p:xfrm>
        <a:graphic>
          <a:graphicData uri="http://schemas.openxmlformats.org/drawingml/2006/table">
            <a:tbl>
              <a:tblPr>
                <a:tableStyleId>{2D5ABB26-0587-4C30-8999-92F81FD0307C}</a:tableStyleId>
              </a:tblPr>
              <a:tblGrid>
                <a:gridCol w="461222"/>
                <a:gridCol w="7154039"/>
              </a:tblGrid>
              <a:tr h="60771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1. Ордынское войско на Куликовом поле возглавил хан</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c hMerge="1">
                  <a:txBody>
                    <a:bodyPr/>
                    <a:lstStyle/>
                    <a:p>
                      <a:endParaRPr lang="ru-RU"/>
                    </a:p>
                  </a:txBody>
                  <a:tcPr/>
                </a:tc>
              </a:tr>
              <a:tr h="3302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Мамай</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r h="3302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Узбек</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r h="3302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err="1" smtClean="0">
                          <a:ln>
                            <a:noFill/>
                          </a:ln>
                          <a:effectLst/>
                        </a:rPr>
                        <a:t>Арапща</a:t>
                      </a:r>
                      <a:r>
                        <a:rPr kumimoji="0" lang="ru-RU" sz="1400" b="1" u="none" strike="noStrike" cap="none" normalizeH="0" baseline="0" dirty="0" smtClean="0">
                          <a:ln>
                            <a:noFill/>
                          </a:ln>
                          <a:effectLst/>
                        </a:rPr>
                        <a:t> (Араб - хан)</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r h="3302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err="1" smtClean="0">
                          <a:ln>
                            <a:noFill/>
                          </a:ln>
                          <a:effectLst/>
                        </a:rPr>
                        <a:t>Едигей</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39" name="AutoShape 23">
            <a:hlinkClick r:id="" action="ppaction://noaction" highlightClick="1"/>
          </p:cNvPr>
          <p:cNvSpPr>
            <a:spLocks noChangeAspect="1" noChangeArrowheads="1"/>
          </p:cNvSpPr>
          <p:nvPr/>
        </p:nvSpPr>
        <p:spPr bwMode="auto">
          <a:xfrm>
            <a:off x="358775" y="785794"/>
            <a:ext cx="323850" cy="357190"/>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а</a:t>
            </a:r>
          </a:p>
        </p:txBody>
      </p:sp>
      <p:sp>
        <p:nvSpPr>
          <p:cNvPr id="40" name="AutoShape 24">
            <a:hlinkClick r:id="" action="ppaction://noaction" highlightClick="1"/>
          </p:cNvPr>
          <p:cNvSpPr>
            <a:spLocks noChangeAspect="1" noChangeArrowheads="1"/>
          </p:cNvSpPr>
          <p:nvPr/>
        </p:nvSpPr>
        <p:spPr bwMode="auto">
          <a:xfrm>
            <a:off x="358775" y="1500174"/>
            <a:ext cx="323850" cy="357190"/>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в</a:t>
            </a:r>
          </a:p>
        </p:txBody>
      </p:sp>
      <p:sp>
        <p:nvSpPr>
          <p:cNvPr id="41" name="AutoShape 25">
            <a:hlinkClick r:id="" action="ppaction://noaction" highlightClick="1"/>
          </p:cNvPr>
          <p:cNvSpPr>
            <a:spLocks noChangeAspect="1" noChangeArrowheads="1"/>
          </p:cNvSpPr>
          <p:nvPr/>
        </p:nvSpPr>
        <p:spPr bwMode="auto">
          <a:xfrm>
            <a:off x="358775" y="1142984"/>
            <a:ext cx="323850" cy="357190"/>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б</a:t>
            </a:r>
          </a:p>
        </p:txBody>
      </p:sp>
      <p:sp>
        <p:nvSpPr>
          <p:cNvPr id="42" name="AutoShape 26">
            <a:hlinkClick r:id="" action="ppaction://noaction" highlightClick="1"/>
          </p:cNvPr>
          <p:cNvSpPr>
            <a:spLocks noChangeAspect="1" noChangeArrowheads="1"/>
          </p:cNvSpPr>
          <p:nvPr/>
        </p:nvSpPr>
        <p:spPr bwMode="auto">
          <a:xfrm>
            <a:off x="358775" y="1785926"/>
            <a:ext cx="323850" cy="357190"/>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г</a:t>
            </a:r>
          </a:p>
        </p:txBody>
      </p:sp>
      <p:sp>
        <p:nvSpPr>
          <p:cNvPr id="43" name="Oval 27"/>
          <p:cNvSpPr>
            <a:spLocks noChangeAspect="1" noChangeArrowheads="1"/>
          </p:cNvSpPr>
          <p:nvPr/>
        </p:nvSpPr>
        <p:spPr bwMode="auto">
          <a:xfrm>
            <a:off x="8215338" y="571480"/>
            <a:ext cx="431800" cy="431800"/>
          </a:xfrm>
          <a:prstGeom prst="ellipse">
            <a:avLst/>
          </a:prstGeom>
          <a:solidFill>
            <a:srgbClr val="00FF00"/>
          </a:solidFill>
          <a:ln w="9525">
            <a:solidFill>
              <a:schemeClr val="tx1"/>
            </a:solidFill>
            <a:round/>
            <a:headEnd/>
            <a:tailEnd/>
          </a:ln>
          <a:effectLst/>
        </p:spPr>
        <p:txBody>
          <a:bodyPr wrap="none" anchor="ctr"/>
          <a:lstStyle/>
          <a:p>
            <a:endParaRPr lang="ru-RU"/>
          </a:p>
        </p:txBody>
      </p:sp>
      <p:sp>
        <p:nvSpPr>
          <p:cNvPr id="44" name="Oval 28"/>
          <p:cNvSpPr>
            <a:spLocks noChangeAspect="1" noChangeArrowheads="1"/>
          </p:cNvSpPr>
          <p:nvPr/>
        </p:nvSpPr>
        <p:spPr bwMode="auto">
          <a:xfrm>
            <a:off x="8215338" y="571480"/>
            <a:ext cx="431800" cy="431800"/>
          </a:xfrm>
          <a:prstGeom prst="ellipse">
            <a:avLst/>
          </a:prstGeom>
          <a:solidFill>
            <a:srgbClr val="FF0000"/>
          </a:solidFill>
          <a:ln w="9525">
            <a:solidFill>
              <a:schemeClr val="tx1"/>
            </a:solidFill>
            <a:round/>
            <a:headEnd/>
            <a:tailEnd/>
          </a:ln>
          <a:effectLst/>
        </p:spPr>
        <p:txBody>
          <a:bodyPr wrap="none" anchor="ctr"/>
          <a:lstStyle/>
          <a:p>
            <a:endParaRPr lang="ru-RU"/>
          </a:p>
        </p:txBody>
      </p:sp>
      <p:graphicFrame>
        <p:nvGraphicFramePr>
          <p:cNvPr id="45" name="Group 29"/>
          <p:cNvGraphicFramePr>
            <a:graphicFrameLocks noGrp="1"/>
          </p:cNvGraphicFramePr>
          <p:nvPr/>
        </p:nvGraphicFramePr>
        <p:xfrm>
          <a:off x="385762" y="2214553"/>
          <a:ext cx="7615261" cy="1857389"/>
        </p:xfrm>
        <a:graphic>
          <a:graphicData uri="http://schemas.openxmlformats.org/drawingml/2006/table">
            <a:tbl>
              <a:tblPr>
                <a:tableStyleId>{2D5ABB26-0587-4C30-8999-92F81FD0307C}</a:tableStyleId>
              </a:tblPr>
              <a:tblGrid>
                <a:gridCol w="461222"/>
                <a:gridCol w="7154039"/>
              </a:tblGrid>
              <a:tr h="58520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2. Вследствие победы русских войск на Куликовом поле</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c hMerge="1">
                  <a:txBody>
                    <a:bodyPr/>
                    <a:lstStyle/>
                    <a:p>
                      <a:endParaRPr lang="ru-RU"/>
                    </a:p>
                  </a:txBody>
                  <a:tcPr/>
                </a:tc>
              </a:tr>
              <a:tr h="318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Уменьшилась выплата ордынской дани</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r h="318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Москва превратилась в центр освободительной борьбы</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r h="318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Произошел распад Золотой Орды</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r h="318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Было свергнуто ордынское иго</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46" name="AutoShape 48">
            <a:hlinkClick r:id="" action="ppaction://noaction" highlightClick="1"/>
          </p:cNvPr>
          <p:cNvSpPr>
            <a:spLocks noChangeAspect="1" noChangeArrowheads="1"/>
          </p:cNvSpPr>
          <p:nvPr/>
        </p:nvSpPr>
        <p:spPr bwMode="auto">
          <a:xfrm>
            <a:off x="358775" y="3143249"/>
            <a:ext cx="323850" cy="285752"/>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б</a:t>
            </a:r>
          </a:p>
        </p:txBody>
      </p:sp>
      <p:sp>
        <p:nvSpPr>
          <p:cNvPr id="47" name="AutoShape 49">
            <a:hlinkClick r:id="" action="ppaction://noaction" highlightClick="1"/>
          </p:cNvPr>
          <p:cNvSpPr>
            <a:spLocks noChangeAspect="1" noChangeArrowheads="1"/>
          </p:cNvSpPr>
          <p:nvPr/>
        </p:nvSpPr>
        <p:spPr bwMode="auto">
          <a:xfrm>
            <a:off x="358775" y="2786059"/>
            <a:ext cx="323850" cy="357190"/>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а</a:t>
            </a:r>
          </a:p>
        </p:txBody>
      </p:sp>
      <p:sp>
        <p:nvSpPr>
          <p:cNvPr id="48" name="AutoShape 50">
            <a:hlinkClick r:id="" action="ppaction://noaction" highlightClick="1"/>
          </p:cNvPr>
          <p:cNvSpPr>
            <a:spLocks noChangeAspect="1" noChangeArrowheads="1"/>
          </p:cNvSpPr>
          <p:nvPr/>
        </p:nvSpPr>
        <p:spPr bwMode="auto">
          <a:xfrm>
            <a:off x="358775" y="3429000"/>
            <a:ext cx="323850" cy="285752"/>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в</a:t>
            </a:r>
          </a:p>
        </p:txBody>
      </p:sp>
      <p:sp>
        <p:nvSpPr>
          <p:cNvPr id="49" name="AutoShape 51">
            <a:hlinkClick r:id="" action="ppaction://noaction" highlightClick="1"/>
          </p:cNvPr>
          <p:cNvSpPr>
            <a:spLocks noChangeAspect="1" noChangeArrowheads="1"/>
          </p:cNvSpPr>
          <p:nvPr/>
        </p:nvSpPr>
        <p:spPr bwMode="auto">
          <a:xfrm>
            <a:off x="358775" y="3714752"/>
            <a:ext cx="323850" cy="357190"/>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г</a:t>
            </a:r>
          </a:p>
        </p:txBody>
      </p:sp>
      <p:sp>
        <p:nvSpPr>
          <p:cNvPr id="50" name="Oval 52"/>
          <p:cNvSpPr>
            <a:spLocks noChangeAspect="1" noChangeArrowheads="1"/>
          </p:cNvSpPr>
          <p:nvPr/>
        </p:nvSpPr>
        <p:spPr bwMode="auto">
          <a:xfrm>
            <a:off x="8286776" y="2571744"/>
            <a:ext cx="431800" cy="431800"/>
          </a:xfrm>
          <a:prstGeom prst="ellipse">
            <a:avLst/>
          </a:prstGeom>
          <a:solidFill>
            <a:srgbClr val="00FF00"/>
          </a:solidFill>
          <a:ln w="9525">
            <a:solidFill>
              <a:schemeClr val="tx1"/>
            </a:solidFill>
            <a:round/>
            <a:headEnd/>
            <a:tailEnd/>
          </a:ln>
          <a:effectLst/>
        </p:spPr>
        <p:txBody>
          <a:bodyPr wrap="none" anchor="ctr"/>
          <a:lstStyle/>
          <a:p>
            <a:endParaRPr lang="ru-RU"/>
          </a:p>
        </p:txBody>
      </p:sp>
      <p:sp>
        <p:nvSpPr>
          <p:cNvPr id="51" name="Oval 53"/>
          <p:cNvSpPr>
            <a:spLocks noChangeAspect="1" noChangeArrowheads="1"/>
          </p:cNvSpPr>
          <p:nvPr/>
        </p:nvSpPr>
        <p:spPr bwMode="auto">
          <a:xfrm>
            <a:off x="8286776" y="2571744"/>
            <a:ext cx="431800" cy="431800"/>
          </a:xfrm>
          <a:prstGeom prst="ellipse">
            <a:avLst/>
          </a:prstGeom>
          <a:solidFill>
            <a:srgbClr val="FF0000"/>
          </a:solidFill>
          <a:ln w="9525">
            <a:solidFill>
              <a:schemeClr val="tx1"/>
            </a:solidFill>
            <a:round/>
            <a:headEnd/>
            <a:tailEnd/>
          </a:ln>
          <a:effectLst/>
        </p:spPr>
        <p:txBody>
          <a:bodyPr wrap="none" anchor="ctr"/>
          <a:lstStyle/>
          <a:p>
            <a:endParaRPr lang="ru-RU"/>
          </a:p>
        </p:txBody>
      </p:sp>
      <p:graphicFrame>
        <p:nvGraphicFramePr>
          <p:cNvPr id="52" name="Group 54"/>
          <p:cNvGraphicFramePr>
            <a:graphicFrameLocks noGrp="1"/>
          </p:cNvGraphicFramePr>
          <p:nvPr/>
        </p:nvGraphicFramePr>
        <p:xfrm>
          <a:off x="385762" y="4071943"/>
          <a:ext cx="7543823" cy="2143140"/>
        </p:xfrm>
        <a:graphic>
          <a:graphicData uri="http://schemas.openxmlformats.org/drawingml/2006/table">
            <a:tbl>
              <a:tblPr>
                <a:tableStyleId>{2D5ABB26-0587-4C30-8999-92F81FD0307C}</a:tableStyleId>
              </a:tblPr>
              <a:tblGrid>
                <a:gridCol w="456896"/>
                <a:gridCol w="7086927"/>
              </a:tblGrid>
              <a:tr h="67523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3. Сражение на Куликовом поле произошло</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c hMerge="1">
                  <a:txBody>
                    <a:bodyPr/>
                    <a:lstStyle/>
                    <a:p>
                      <a:endParaRPr lang="ru-RU"/>
                    </a:p>
                  </a:txBody>
                  <a:tcPr/>
                </a:tc>
              </a:tr>
              <a:tr h="366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11 августа 1378 г. </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r h="366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3 октября 1382 г.</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r h="366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8 сентября 1380 г.</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r h="366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u="none" strike="noStrike" cap="none" normalizeH="0" baseline="0" dirty="0" smtClean="0">
                          <a:ln>
                            <a:noFill/>
                          </a:ln>
                          <a:effectLst/>
                        </a:rPr>
                        <a:t>15 июля 1410 г.</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53" name="AutoShape 73">
            <a:hlinkClick r:id="" action="ppaction://noaction" highlightClick="1"/>
          </p:cNvPr>
          <p:cNvSpPr>
            <a:spLocks noChangeAspect="1" noChangeArrowheads="1"/>
          </p:cNvSpPr>
          <p:nvPr/>
        </p:nvSpPr>
        <p:spPr bwMode="auto">
          <a:xfrm>
            <a:off x="358775" y="5500702"/>
            <a:ext cx="323850" cy="357190"/>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в</a:t>
            </a:r>
          </a:p>
        </p:txBody>
      </p:sp>
      <p:sp>
        <p:nvSpPr>
          <p:cNvPr id="54" name="AutoShape 74">
            <a:hlinkClick r:id="" action="ppaction://noaction" highlightClick="1"/>
          </p:cNvPr>
          <p:cNvSpPr>
            <a:spLocks noChangeAspect="1" noChangeArrowheads="1"/>
          </p:cNvSpPr>
          <p:nvPr/>
        </p:nvSpPr>
        <p:spPr bwMode="auto">
          <a:xfrm>
            <a:off x="358775" y="4786322"/>
            <a:ext cx="323850" cy="357190"/>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а</a:t>
            </a:r>
          </a:p>
        </p:txBody>
      </p:sp>
      <p:sp>
        <p:nvSpPr>
          <p:cNvPr id="55" name="AutoShape 75">
            <a:hlinkClick r:id="" action="ppaction://noaction" highlightClick="1"/>
          </p:cNvPr>
          <p:cNvSpPr>
            <a:spLocks noChangeAspect="1" noChangeArrowheads="1"/>
          </p:cNvSpPr>
          <p:nvPr/>
        </p:nvSpPr>
        <p:spPr bwMode="auto">
          <a:xfrm>
            <a:off x="358775" y="5072074"/>
            <a:ext cx="323850" cy="428628"/>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б</a:t>
            </a:r>
          </a:p>
        </p:txBody>
      </p:sp>
      <p:sp>
        <p:nvSpPr>
          <p:cNvPr id="56" name="AutoShape 76">
            <a:hlinkClick r:id="" action="ppaction://noaction" highlightClick="1"/>
          </p:cNvPr>
          <p:cNvSpPr>
            <a:spLocks noChangeAspect="1" noChangeArrowheads="1"/>
          </p:cNvSpPr>
          <p:nvPr/>
        </p:nvSpPr>
        <p:spPr bwMode="auto">
          <a:xfrm>
            <a:off x="358775" y="5857892"/>
            <a:ext cx="323850" cy="357190"/>
          </a:xfrm>
          <a:prstGeom prst="actionButtonBlank">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b="1" dirty="0"/>
              <a:t>г</a:t>
            </a:r>
          </a:p>
        </p:txBody>
      </p:sp>
      <p:sp>
        <p:nvSpPr>
          <p:cNvPr id="57" name="Oval 77"/>
          <p:cNvSpPr>
            <a:spLocks noChangeAspect="1" noChangeArrowheads="1"/>
          </p:cNvSpPr>
          <p:nvPr/>
        </p:nvSpPr>
        <p:spPr bwMode="auto">
          <a:xfrm>
            <a:off x="8286776" y="4500570"/>
            <a:ext cx="431800" cy="431800"/>
          </a:xfrm>
          <a:prstGeom prst="ellipse">
            <a:avLst/>
          </a:prstGeom>
          <a:solidFill>
            <a:srgbClr val="00FF00"/>
          </a:solidFill>
          <a:ln w="9525">
            <a:solidFill>
              <a:schemeClr val="tx1"/>
            </a:solidFill>
            <a:round/>
            <a:headEnd/>
            <a:tailEnd/>
          </a:ln>
          <a:effectLst/>
        </p:spPr>
        <p:txBody>
          <a:bodyPr wrap="none" anchor="ctr"/>
          <a:lstStyle/>
          <a:p>
            <a:endParaRPr lang="ru-RU"/>
          </a:p>
        </p:txBody>
      </p:sp>
      <p:sp>
        <p:nvSpPr>
          <p:cNvPr id="58" name="Oval 78"/>
          <p:cNvSpPr>
            <a:spLocks noChangeAspect="1" noChangeArrowheads="1"/>
          </p:cNvSpPr>
          <p:nvPr/>
        </p:nvSpPr>
        <p:spPr bwMode="auto">
          <a:xfrm>
            <a:off x="8286776" y="4500570"/>
            <a:ext cx="431800" cy="431800"/>
          </a:xfrm>
          <a:prstGeom prst="ellipse">
            <a:avLst/>
          </a:prstGeom>
          <a:solidFill>
            <a:srgbClr val="FF0000"/>
          </a:solidFill>
          <a:ln w="9525">
            <a:solidFill>
              <a:schemeClr val="tx1"/>
            </a:solidFill>
            <a:round/>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7" restart="whenNotActive" fill="hold" evtFilter="cancelBubble" nodeType="interactiveSeq">
                <p:stCondLst>
                  <p:cond evt="onClick" delay="0">
                    <p:tgtEl>
                      <p:spTgt spid="4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12" restart="whenNotActive" fill="hold" evtFilter="cancelBubble" nodeType="interactiveSeq">
                <p:stCondLst>
                  <p:cond evt="onClick" delay="0">
                    <p:tgtEl>
                      <p:spTgt spid="4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17" restart="whenNotActive" fill="hold" evtFilter="cancelBubble" nodeType="interactiveSeq">
                <p:stCondLst>
                  <p:cond evt="onClick" delay="0">
                    <p:tgtEl>
                      <p:spTgt spid="4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2" nodeType="clickEffect">
                                  <p:stCondLst>
                                    <p:cond delay="0"/>
                                  </p:stCondLst>
                                  <p:childTnLst>
                                    <p:set>
                                      <p:cBhvr>
                                        <p:cTn id="21"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22" restart="whenNotActive" fill="hold" evtFilter="cancelBubble" nodeType="interactiveSeq">
                <p:stCondLst>
                  <p:cond evt="onClick" delay="0">
                    <p:tgtEl>
                      <p:spTgt spid="4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27" restart="whenNotActive" fill="hold" evtFilter="cancelBubble" nodeType="interactiveSeq">
                <p:stCondLst>
                  <p:cond evt="onClick" delay="0">
                    <p:tgtEl>
                      <p:spTgt spid="4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32" restart="whenNotActive" fill="hold" evtFilter="cancelBubble" nodeType="interactiveSeq">
                <p:stCondLst>
                  <p:cond evt="onClick" delay="0">
                    <p:tgtEl>
                      <p:spTgt spid="4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37" restart="whenNotActive" fill="hold" evtFilter="cancelBubble" nodeType="interactiveSeq">
                <p:stCondLst>
                  <p:cond evt="onClick" delay="0">
                    <p:tgtEl>
                      <p:spTgt spid="49"/>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2" nodeType="click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42" restart="whenNotActive" fill="hold" evtFilter="cancelBubble" nodeType="interactiveSeq">
                <p:stCondLst>
                  <p:cond evt="onClick" delay="0">
                    <p:tgtEl>
                      <p:spTgt spid="53"/>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47" restart="whenNotActive" fill="hold" evtFilter="cancelBubble" nodeType="interactiveSeq">
                <p:stCondLst>
                  <p:cond evt="onClick" delay="0">
                    <p:tgtEl>
                      <p:spTgt spid="5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52" restart="whenNotActive" fill="hold" evtFilter="cancelBubble" nodeType="interactiveSeq">
                <p:stCondLst>
                  <p:cond evt="onClick" delay="0">
                    <p:tgtEl>
                      <p:spTgt spid="55"/>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57" restart="whenNotActive" fill="hold" evtFilter="cancelBubble" nodeType="interactiveSeq">
                <p:stCondLst>
                  <p:cond evt="onClick" delay="0">
                    <p:tgtEl>
                      <p:spTgt spid="56"/>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2" nodeType="clickEffect">
                                  <p:stCondLst>
                                    <p:cond delay="0"/>
                                  </p:stCondLst>
                                  <p:childTnLst>
                                    <p:set>
                                      <p:cBhvr>
                                        <p:cTn id="61"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childTnLst>
        </p:cTn>
      </p:par>
    </p:tnLst>
    <p:bldLst>
      <p:bldP spid="43" grpId="0" animBg="1"/>
      <p:bldP spid="44" grpId="0" animBg="1"/>
      <p:bldP spid="44" grpId="1" animBg="1"/>
      <p:bldP spid="44" grpId="2" animBg="1"/>
      <p:bldP spid="50" grpId="0" animBg="1"/>
      <p:bldP spid="51" grpId="0" animBg="1"/>
      <p:bldP spid="51" grpId="1" animBg="1"/>
      <p:bldP spid="51" grpId="2" animBg="1"/>
      <p:bldP spid="57" grpId="0" animBg="1"/>
      <p:bldP spid="58" grpId="0" animBg="1"/>
      <p:bldP spid="58" grpId="1" animBg="1"/>
      <p:bldP spid="58"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Саня\Мои документы\Мои рисунки\80349268_orig.jpg"/>
          <p:cNvPicPr>
            <a:picLocks noChangeAspect="1" noChangeArrowheads="1"/>
          </p:cNvPicPr>
          <p:nvPr/>
        </p:nvPicPr>
        <p:blipFill>
          <a:blip r:embed="rId2" cstate="print"/>
          <a:srcRect/>
          <a:stretch>
            <a:fillRect/>
          </a:stretch>
        </p:blipFill>
        <p:spPr bwMode="auto">
          <a:xfrm>
            <a:off x="285720" y="357166"/>
            <a:ext cx="8572560" cy="4576784"/>
          </a:xfrm>
          <a:prstGeom prst="rect">
            <a:avLst/>
          </a:prstGeom>
          <a:noFill/>
        </p:spPr>
      </p:pic>
      <p:sp>
        <p:nvSpPr>
          <p:cNvPr id="3" name="TextBox 2"/>
          <p:cNvSpPr txBox="1"/>
          <p:nvPr/>
        </p:nvSpPr>
        <p:spPr>
          <a:xfrm>
            <a:off x="2357422" y="5143512"/>
            <a:ext cx="4929222" cy="369332"/>
          </a:xfrm>
          <a:prstGeom prst="rect">
            <a:avLst/>
          </a:prstGeom>
          <a:noFill/>
        </p:spPr>
        <p:txBody>
          <a:bodyPr wrap="square" rtlCol="0">
            <a:spAutoFit/>
          </a:bodyPr>
          <a:lstStyle/>
          <a:p>
            <a:pPr algn="ctr"/>
            <a:r>
              <a:rPr lang="ru-RU" b="1" dirty="0" smtClean="0"/>
              <a:t>Куликово поле</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ня\Мои документы\Мои рисунки\pole-kulikovo.jpg"/>
          <p:cNvPicPr>
            <a:picLocks noChangeAspect="1" noChangeArrowheads="1"/>
          </p:cNvPicPr>
          <p:nvPr/>
        </p:nvPicPr>
        <p:blipFill>
          <a:blip r:embed="rId2" cstate="print"/>
          <a:srcRect/>
          <a:stretch>
            <a:fillRect/>
          </a:stretch>
        </p:blipFill>
        <p:spPr bwMode="auto">
          <a:xfrm>
            <a:off x="142844" y="285728"/>
            <a:ext cx="4643470" cy="3571900"/>
          </a:xfrm>
          <a:prstGeom prst="rect">
            <a:avLst/>
          </a:prstGeom>
          <a:noFill/>
        </p:spPr>
      </p:pic>
      <p:pic>
        <p:nvPicPr>
          <p:cNvPr id="2051" name="Picture 3" descr="C:\Documents and Settings\Саня\Мои документы\Мои рисунки\glrx690075683.jpg"/>
          <p:cNvPicPr>
            <a:picLocks noChangeAspect="1" noChangeArrowheads="1"/>
          </p:cNvPicPr>
          <p:nvPr/>
        </p:nvPicPr>
        <p:blipFill>
          <a:blip r:embed="rId3" cstate="print"/>
          <a:srcRect/>
          <a:stretch>
            <a:fillRect/>
          </a:stretch>
        </p:blipFill>
        <p:spPr bwMode="auto">
          <a:xfrm>
            <a:off x="4857752" y="571500"/>
            <a:ext cx="3929090" cy="5715000"/>
          </a:xfrm>
          <a:prstGeom prst="rect">
            <a:avLst/>
          </a:prstGeom>
          <a:noFill/>
        </p:spPr>
      </p:pic>
      <p:sp>
        <p:nvSpPr>
          <p:cNvPr id="4" name="TextBox 3"/>
          <p:cNvSpPr txBox="1"/>
          <p:nvPr/>
        </p:nvSpPr>
        <p:spPr>
          <a:xfrm>
            <a:off x="428596" y="3929066"/>
            <a:ext cx="4071966" cy="369332"/>
          </a:xfrm>
          <a:prstGeom prst="rect">
            <a:avLst/>
          </a:prstGeom>
          <a:noFill/>
        </p:spPr>
        <p:txBody>
          <a:bodyPr wrap="square" rtlCol="0">
            <a:spAutoFit/>
          </a:bodyPr>
          <a:lstStyle/>
          <a:p>
            <a:pPr algn="ctr"/>
            <a:r>
              <a:rPr lang="ru-RU" b="1" dirty="0" smtClean="0"/>
              <a:t>Князь Дмитрий </a:t>
            </a:r>
            <a:r>
              <a:rPr lang="ru-RU" b="1" dirty="0"/>
              <a:t>И</a:t>
            </a:r>
            <a:r>
              <a:rPr lang="ru-RU" b="1" dirty="0" smtClean="0"/>
              <a:t>ванович</a:t>
            </a:r>
            <a:endParaRPr lang="ru-RU" b="1" dirty="0"/>
          </a:p>
        </p:txBody>
      </p:sp>
      <p:sp>
        <p:nvSpPr>
          <p:cNvPr id="5" name="Прямоугольник 4"/>
          <p:cNvSpPr/>
          <p:nvPr/>
        </p:nvSpPr>
        <p:spPr>
          <a:xfrm>
            <a:off x="142844" y="4429132"/>
            <a:ext cx="4714908" cy="2246769"/>
          </a:xfrm>
          <a:prstGeom prst="rect">
            <a:avLst/>
          </a:prstGeom>
        </p:spPr>
        <p:txBody>
          <a:bodyPr wrap="square">
            <a:spAutoFit/>
          </a:bodyPr>
          <a:lstStyle/>
          <a:p>
            <a:pPr lvl="0" algn="just" fontAlgn="base">
              <a:spcBef>
                <a:spcPct val="0"/>
              </a:spcBef>
              <a:spcAft>
                <a:spcPct val="0"/>
              </a:spcAft>
            </a:pPr>
            <a:r>
              <a:rPr kumimoji="0" lang="ru-RU" sz="2000" b="1" i="0" u="none" strike="noStrike" cap="none" normalizeH="0" baseline="0" dirty="0" smtClean="0">
                <a:ln>
                  <a:noFill/>
                </a:ln>
                <a:solidFill>
                  <a:srgbClr val="002060"/>
                </a:solidFill>
                <a:effectLst/>
                <a:cs typeface="Times New Roman" pitchFamily="18" charset="0"/>
              </a:rPr>
              <a:t>«Лучше пасть, достойно смерть </a:t>
            </a:r>
            <a:r>
              <a:rPr kumimoji="0" lang="ru-RU" sz="2000" b="1" i="0" u="none" strike="noStrike" cap="none" normalizeH="0" baseline="0" dirty="0" err="1" smtClean="0">
                <a:ln>
                  <a:noFill/>
                </a:ln>
                <a:solidFill>
                  <a:srgbClr val="002060"/>
                </a:solidFill>
                <a:effectLst/>
                <a:cs typeface="Times New Roman" pitchFamily="18" charset="0"/>
              </a:rPr>
              <a:t>преемля</a:t>
            </a:r>
            <a:r>
              <a:rPr kumimoji="0" lang="ru-RU" sz="2000" b="1" i="0" u="none" strike="noStrike" cap="none" normalizeH="0" baseline="0" dirty="0" smtClean="0">
                <a:ln>
                  <a:noFill/>
                </a:ln>
                <a:solidFill>
                  <a:srgbClr val="002060"/>
                </a:solidFill>
                <a:effectLst/>
                <a:cs typeface="Times New Roman" pitchFamily="18" charset="0"/>
              </a:rPr>
              <a:t>,</a:t>
            </a:r>
            <a:endParaRPr kumimoji="0" lang="ru-RU" sz="2000" b="1" i="0" u="none" strike="noStrike" cap="none" normalizeH="0" baseline="0" dirty="0" smtClean="0">
              <a:ln>
                <a:noFill/>
              </a:ln>
              <a:solidFill>
                <a:srgbClr val="002060"/>
              </a:solidFill>
              <a:effectLst/>
            </a:endParaRPr>
          </a:p>
          <a:p>
            <a:pPr lvl="0" algn="just" eaLnBrk="0" fontAlgn="base" hangingPunct="0">
              <a:spcBef>
                <a:spcPct val="0"/>
              </a:spcBef>
              <a:spcAft>
                <a:spcPct val="0"/>
              </a:spcAft>
            </a:pPr>
            <a:r>
              <a:rPr kumimoji="0" lang="ru-RU" sz="2000" b="1" i="0" u="none" strike="noStrike" cap="none" normalizeH="0" baseline="0" dirty="0" smtClean="0">
                <a:ln>
                  <a:noFill/>
                </a:ln>
                <a:solidFill>
                  <a:srgbClr val="002060"/>
                </a:solidFill>
                <a:effectLst/>
                <a:cs typeface="Times New Roman" pitchFamily="18" charset="0"/>
              </a:rPr>
              <a:t>Чем позором жизнь свою сберечь,</a:t>
            </a:r>
            <a:endParaRPr kumimoji="0" lang="ru-RU" sz="2000" b="1" i="0" u="none" strike="noStrike" cap="none" normalizeH="0" baseline="0" dirty="0" smtClean="0">
              <a:ln>
                <a:noFill/>
              </a:ln>
              <a:solidFill>
                <a:srgbClr val="002060"/>
              </a:solidFill>
              <a:effectLst/>
            </a:endParaRPr>
          </a:p>
          <a:p>
            <a:pPr lvl="0" algn="just" eaLnBrk="0" fontAlgn="base" hangingPunct="0">
              <a:spcBef>
                <a:spcPct val="0"/>
              </a:spcBef>
              <a:spcAft>
                <a:spcPct val="0"/>
              </a:spcAft>
            </a:pPr>
            <a:r>
              <a:rPr kumimoji="0" lang="ru-RU" sz="2000" b="1" i="0" u="none" strike="noStrike" cap="none" normalizeH="0" baseline="0" dirty="0" smtClean="0">
                <a:ln>
                  <a:noFill/>
                </a:ln>
                <a:solidFill>
                  <a:srgbClr val="002060"/>
                </a:solidFill>
                <a:effectLst/>
                <a:cs typeface="Times New Roman" pitchFamily="18" charset="0"/>
              </a:rPr>
              <a:t>Чтобы защитить родную землю,</a:t>
            </a:r>
            <a:endParaRPr kumimoji="0" lang="ru-RU" sz="2000" b="1" i="0" u="none" strike="noStrike" cap="none" normalizeH="0" baseline="0" dirty="0" smtClean="0">
              <a:ln>
                <a:noFill/>
              </a:ln>
              <a:solidFill>
                <a:srgbClr val="002060"/>
              </a:solidFill>
              <a:effectLst/>
            </a:endParaRPr>
          </a:p>
          <a:p>
            <a:pPr lvl="0" algn="just" eaLnBrk="0" fontAlgn="base" hangingPunct="0">
              <a:spcBef>
                <a:spcPct val="0"/>
              </a:spcBef>
              <a:spcAft>
                <a:spcPct val="0"/>
              </a:spcAft>
            </a:pPr>
            <a:r>
              <a:rPr kumimoji="0" lang="ru-RU" sz="2000" b="1" i="0" u="none" strike="noStrike" cap="none" normalizeH="0" baseline="0" dirty="0" smtClean="0">
                <a:ln>
                  <a:noFill/>
                </a:ln>
                <a:solidFill>
                  <a:srgbClr val="002060"/>
                </a:solidFill>
                <a:effectLst/>
                <a:cs typeface="Times New Roman" pitchFamily="18" charset="0"/>
              </a:rPr>
              <a:t>Мы готовы в эту землю лечь!»</a:t>
            </a:r>
            <a:endParaRPr kumimoji="0" lang="ru-RU" sz="2000" b="1" i="0" u="none" strike="noStrike" cap="none" normalizeH="0" baseline="0" dirty="0" smtClean="0">
              <a:ln>
                <a:noFill/>
              </a:ln>
              <a:solidFill>
                <a:srgbClr val="002060"/>
              </a:solidFill>
              <a:effectLst/>
            </a:endParaRPr>
          </a:p>
          <a:p>
            <a:pPr lvl="0" algn="just" eaLnBrk="0" fontAlgn="base" hangingPunct="0">
              <a:spcBef>
                <a:spcPct val="0"/>
              </a:spcBef>
              <a:spcAft>
                <a:spcPct val="0"/>
              </a:spcAft>
            </a:pPr>
            <a:r>
              <a:rPr kumimoji="0" lang="ru-RU" sz="2000" b="1" i="1" u="none" strike="noStrike" cap="none" normalizeH="0" baseline="0" dirty="0" smtClean="0">
                <a:ln>
                  <a:noFill/>
                </a:ln>
                <a:solidFill>
                  <a:srgbClr val="002060"/>
                </a:solidFill>
                <a:effectLst/>
                <a:cs typeface="Times New Roman" pitchFamily="18" charset="0"/>
              </a:rPr>
              <a:t>(Н. Старшинов «Там, за </a:t>
            </a:r>
            <a:r>
              <a:rPr kumimoji="0" lang="ru-RU" sz="2000" b="1" i="1" u="none" strike="noStrike" cap="none" normalizeH="0" baseline="0" dirty="0" err="1" smtClean="0">
                <a:ln>
                  <a:noFill/>
                </a:ln>
                <a:solidFill>
                  <a:srgbClr val="002060"/>
                </a:solidFill>
                <a:effectLst/>
                <a:cs typeface="Times New Roman" pitchFamily="18" charset="0"/>
              </a:rPr>
              <a:t>Непрядвою</a:t>
            </a:r>
            <a:r>
              <a:rPr kumimoji="0" lang="ru-RU" sz="2000" b="1" i="1" u="none" strike="noStrike" cap="none" normalizeH="0" baseline="0" dirty="0" smtClean="0">
                <a:ln>
                  <a:noFill/>
                </a:ln>
                <a:solidFill>
                  <a:srgbClr val="002060"/>
                </a:solidFill>
                <a:effectLst/>
                <a:cs typeface="Times New Roman" pitchFamily="18" charset="0"/>
              </a:rPr>
              <a:t>, </a:t>
            </a:r>
            <a:r>
              <a:rPr kumimoji="0" lang="ru-RU" sz="2000" b="1" i="1" u="none" strike="noStrike" cap="none" normalizeH="0" baseline="0" dirty="0" err="1" smtClean="0">
                <a:ln>
                  <a:noFill/>
                </a:ln>
                <a:solidFill>
                  <a:srgbClr val="002060"/>
                </a:solidFill>
                <a:effectLst/>
                <a:cs typeface="Times New Roman" pitchFamily="18" charset="0"/>
              </a:rPr>
              <a:t>за</a:t>
            </a:r>
            <a:r>
              <a:rPr kumimoji="0" lang="ru-RU" sz="2000" b="1" i="1" u="none" strike="noStrike" cap="none" normalizeH="0" baseline="0" dirty="0" smtClean="0">
                <a:ln>
                  <a:noFill/>
                </a:ln>
                <a:solidFill>
                  <a:srgbClr val="002060"/>
                </a:solidFill>
                <a:effectLst/>
                <a:cs typeface="Times New Roman" pitchFamily="18" charset="0"/>
              </a:rPr>
              <a:t> Доном»)</a:t>
            </a:r>
            <a:endParaRPr kumimoji="0" lang="ru-RU" sz="2000" b="1" i="0" u="none" strike="noStrike" cap="none" normalizeH="0" baseline="0" dirty="0" smtClean="0">
              <a:ln>
                <a:noFill/>
              </a:ln>
              <a:solidFill>
                <a:srgbClr val="00206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par>
                                <p:cTn id="8" presetID="4" presetClass="entr" presetSubtype="1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ox(in)">
                                      <p:cBhvr>
                                        <p:cTn id="10" dur="2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trips(downLeft)">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1"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2" dur="2000"/>
                                        <p:tgtEl>
                                          <p:spTgt spid="5">
                                            <p:txEl>
                                              <p:pRg st="0" end="0"/>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6"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7" dur="2000"/>
                                        <p:tgtEl>
                                          <p:spTgt spid="5">
                                            <p:txEl>
                                              <p:pRg st="1" end="1"/>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2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31"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2" dur="2000"/>
                                        <p:tgtEl>
                                          <p:spTgt spid="5">
                                            <p:txEl>
                                              <p:pRg st="2" end="2"/>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2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36"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7" dur="2000"/>
                                        <p:tgtEl>
                                          <p:spTgt spid="5">
                                            <p:txEl>
                                              <p:pRg st="3" end="3"/>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2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41" dur="2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4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Саня\Мои документы\Мои рисунки\220px-Blessing_Dmitry_Ivanovich_(Novoskoltsev).jpg"/>
          <p:cNvPicPr>
            <a:picLocks noChangeAspect="1" noChangeArrowheads="1"/>
          </p:cNvPicPr>
          <p:nvPr/>
        </p:nvPicPr>
        <p:blipFill>
          <a:blip r:embed="rId2" cstate="print"/>
          <a:srcRect/>
          <a:stretch>
            <a:fillRect/>
          </a:stretch>
        </p:blipFill>
        <p:spPr bwMode="auto">
          <a:xfrm>
            <a:off x="642910" y="285728"/>
            <a:ext cx="4862540" cy="6286544"/>
          </a:xfrm>
          <a:prstGeom prst="rect">
            <a:avLst/>
          </a:prstGeom>
          <a:noFill/>
        </p:spPr>
      </p:pic>
      <p:sp>
        <p:nvSpPr>
          <p:cNvPr id="3" name="TextBox 2"/>
          <p:cNvSpPr txBox="1"/>
          <p:nvPr/>
        </p:nvSpPr>
        <p:spPr>
          <a:xfrm>
            <a:off x="5715008" y="1357298"/>
            <a:ext cx="3143272" cy="1600438"/>
          </a:xfrm>
          <a:prstGeom prst="rect">
            <a:avLst/>
          </a:prstGeom>
          <a:noFill/>
        </p:spPr>
        <p:txBody>
          <a:bodyPr wrap="square" rtlCol="0">
            <a:spAutoFit/>
          </a:bodyPr>
          <a:lstStyle/>
          <a:p>
            <a:pPr algn="ctr"/>
            <a:r>
              <a:rPr lang="ru-RU" sz="2000" b="1" dirty="0" smtClean="0"/>
              <a:t>Преподобный Сергий благословляет князя Дмитрия на борьбу с Мамаем</a:t>
            </a:r>
          </a:p>
          <a:p>
            <a:pPr algn="r"/>
            <a:r>
              <a:rPr lang="ru-RU" b="1" i="1" dirty="0" err="1" smtClean="0"/>
              <a:t>Новоскольцев</a:t>
            </a:r>
            <a:r>
              <a:rPr lang="ru-RU" b="1" i="1" dirty="0" smtClean="0"/>
              <a:t> А.</a:t>
            </a:r>
            <a:endParaRPr lang="ru-RU"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Horizontal)">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Саня\Мои документы\Мои рисунки\49f6118c569dt.jpg"/>
          <p:cNvPicPr>
            <a:picLocks noChangeAspect="1" noChangeArrowheads="1"/>
          </p:cNvPicPr>
          <p:nvPr/>
        </p:nvPicPr>
        <p:blipFill>
          <a:blip r:embed="rId2" cstate="print"/>
          <a:srcRect/>
          <a:stretch>
            <a:fillRect/>
          </a:stretch>
        </p:blipFill>
        <p:spPr bwMode="auto">
          <a:xfrm>
            <a:off x="357158" y="142852"/>
            <a:ext cx="8215370" cy="5486423"/>
          </a:xfrm>
          <a:prstGeom prst="rect">
            <a:avLst/>
          </a:prstGeom>
          <a:noFill/>
        </p:spPr>
      </p:pic>
      <p:sp>
        <p:nvSpPr>
          <p:cNvPr id="3" name="TextBox 2"/>
          <p:cNvSpPr txBox="1"/>
          <p:nvPr/>
        </p:nvSpPr>
        <p:spPr>
          <a:xfrm>
            <a:off x="2428860" y="5786454"/>
            <a:ext cx="4286280" cy="369332"/>
          </a:xfrm>
          <a:prstGeom prst="rect">
            <a:avLst/>
          </a:prstGeom>
          <a:noFill/>
        </p:spPr>
        <p:txBody>
          <a:bodyPr wrap="square" rtlCol="0">
            <a:spAutoFit/>
          </a:bodyPr>
          <a:lstStyle/>
          <a:p>
            <a:pPr algn="ctr"/>
            <a:r>
              <a:rPr lang="ru-RU" b="1" dirty="0" smtClean="0"/>
              <a:t>А.Бубнов  К полю Куликову</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50825" y="642918"/>
            <a:ext cx="3659188" cy="5072099"/>
          </a:xfrm>
          <a:prstGeom prst="rect">
            <a:avLst/>
          </a:prstGeom>
          <a:noFill/>
          <a:ln w="9525">
            <a:noFill/>
            <a:round/>
            <a:headEnd/>
            <a:tailEnd/>
          </a:ln>
          <a:effectLst/>
        </p:spPr>
      </p:pic>
      <p:sp>
        <p:nvSpPr>
          <p:cNvPr id="3" name="Прямоугольник 2"/>
          <p:cNvSpPr/>
          <p:nvPr/>
        </p:nvSpPr>
        <p:spPr>
          <a:xfrm>
            <a:off x="285720" y="5857892"/>
            <a:ext cx="3571900" cy="400110"/>
          </a:xfrm>
          <a:prstGeom prst="rect">
            <a:avLst/>
          </a:prstGeom>
        </p:spPr>
        <p:txBody>
          <a:bodyPr wrap="square">
            <a:spAutoFit/>
          </a:bodyPr>
          <a:lstStyle/>
          <a:p>
            <a:pPr marL="609600" indent="-608013" algn="ctr">
              <a:spcBef>
                <a:spcPts val="1200"/>
              </a:spcBef>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pPr>
            <a:r>
              <a:rPr lang="ru-RU" sz="2000" b="1" dirty="0" smtClean="0">
                <a:solidFill>
                  <a:srgbClr val="FF0000"/>
                </a:solidFill>
                <a:latin typeface="Arial Black" pitchFamily="34" charset="0"/>
                <a:ea typeface="Microsoft YaHei" charset="0"/>
                <a:cs typeface="Microsoft YaHei" charset="0"/>
              </a:rPr>
              <a:t>1359-1389 гг.</a:t>
            </a:r>
            <a:endParaRPr lang="ru-RU" sz="2000" b="1" dirty="0">
              <a:solidFill>
                <a:srgbClr val="FF0000"/>
              </a:solidFill>
              <a:latin typeface="Arial Black" pitchFamily="34" charset="0"/>
              <a:ea typeface="Microsoft YaHei" charset="0"/>
              <a:cs typeface="Microsoft YaHei" charset="0"/>
            </a:endParaRPr>
          </a:p>
        </p:txBody>
      </p:sp>
      <p:sp>
        <p:nvSpPr>
          <p:cNvPr id="4" name="Прямоугольник 3"/>
          <p:cNvSpPr/>
          <p:nvPr/>
        </p:nvSpPr>
        <p:spPr>
          <a:xfrm>
            <a:off x="4000496" y="1785926"/>
            <a:ext cx="4857784" cy="2400657"/>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dirty="0" smtClean="0">
                <a:solidFill>
                  <a:srgbClr val="002060"/>
                </a:solidFill>
                <a:latin typeface="Arial Black" pitchFamily="34" charset="0"/>
                <a:ea typeface="Microsoft YaHei" charset="0"/>
                <a:cs typeface="Microsoft YaHei" charset="0"/>
              </a:rPr>
              <a:t>« Ныне же пойдем за Дон,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dirty="0" smtClean="0">
                <a:solidFill>
                  <a:srgbClr val="002060"/>
                </a:solidFill>
                <a:latin typeface="Arial Black" pitchFamily="34" charset="0"/>
                <a:ea typeface="Microsoft YaHei" charset="0"/>
                <a:cs typeface="Microsoft YaHei" charset="0"/>
              </a:rPr>
              <a:t>и там или победим и всё от гибели сохраним, или сложим свои головы…»</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smtClean="0">
              <a:solidFill>
                <a:srgbClr val="002060"/>
              </a:solidFill>
              <a:latin typeface="Times New Roman" pitchFamily="16" charset="0"/>
              <a:ea typeface="Microsoft YaHei" charset="0"/>
              <a:cs typeface="Microsoft YaHei"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smtClean="0">
              <a:solidFill>
                <a:srgbClr val="002060"/>
              </a:solidFill>
              <a:latin typeface="Times New Roman" pitchFamily="16" charset="0"/>
              <a:ea typeface="Microsoft YaHei" charset="0"/>
              <a:cs typeface="Microsoft YaHei" charset="0"/>
            </a:endParaRP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002060"/>
                </a:solidFill>
                <a:latin typeface="Times New Roman" pitchFamily="16" charset="0"/>
                <a:ea typeface="Microsoft YaHei" charset="0"/>
                <a:cs typeface="Microsoft YaHei" charset="0"/>
              </a:rPr>
              <a:t>Д. Донской</a:t>
            </a:r>
            <a:endParaRPr lang="ru-RU"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Саня\Мои документы\Мои рисунки\5284ee4fb811.jpg"/>
          <p:cNvPicPr>
            <a:picLocks noChangeAspect="1" noChangeArrowheads="1"/>
          </p:cNvPicPr>
          <p:nvPr/>
        </p:nvPicPr>
        <p:blipFill>
          <a:blip r:embed="rId2" cstate="print"/>
          <a:srcRect/>
          <a:stretch>
            <a:fillRect/>
          </a:stretch>
        </p:blipFill>
        <p:spPr bwMode="auto">
          <a:xfrm>
            <a:off x="428596" y="414338"/>
            <a:ext cx="8215370" cy="6029325"/>
          </a:xfrm>
          <a:prstGeom prst="rect">
            <a:avLst/>
          </a:prstGeom>
          <a:noFill/>
        </p:spPr>
      </p:pic>
      <p:pic>
        <p:nvPicPr>
          <p:cNvPr id="4099" name="Picture 3" descr="C:\Documents and Settings\Саня\Мои документы\Мои рисунки\kul_b.jpg"/>
          <p:cNvPicPr>
            <a:picLocks noChangeAspect="1" noChangeArrowheads="1"/>
          </p:cNvPicPr>
          <p:nvPr/>
        </p:nvPicPr>
        <p:blipFill>
          <a:blip r:embed="rId3" cstate="print"/>
          <a:srcRect/>
          <a:stretch>
            <a:fillRect/>
          </a:stretch>
        </p:blipFill>
        <p:spPr bwMode="auto">
          <a:xfrm>
            <a:off x="142844" y="142853"/>
            <a:ext cx="3429024" cy="22145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2000" fill="hold"/>
                                        <p:tgtEl>
                                          <p:spTgt spid="4099"/>
                                        </p:tgtEl>
                                        <p:attrNameLst>
                                          <p:attrName>ppt_x</p:attrName>
                                        </p:attrNameLst>
                                      </p:cBhvr>
                                      <p:tavLst>
                                        <p:tav tm="0">
                                          <p:val>
                                            <p:strVal val="#ppt_x"/>
                                          </p:val>
                                        </p:tav>
                                        <p:tav tm="100000">
                                          <p:val>
                                            <p:strVal val="#ppt_x"/>
                                          </p:val>
                                        </p:tav>
                                      </p:tavLst>
                                    </p:anim>
                                    <p:anim calcmode="lin" valueType="num">
                                      <p:cBhvr additive="base">
                                        <p:cTn id="13" dur="20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0" y="-1588"/>
            <a:ext cx="9144000" cy="6862763"/>
          </a:xfrm>
          <a:prstGeom prst="rect">
            <a:avLst/>
          </a:prstGeom>
          <a:noFill/>
          <a:ln w="9525">
            <a:noFill/>
            <a:round/>
            <a:headEnd/>
            <a:tailEnd/>
          </a:ln>
          <a:effectLst/>
        </p:spPr>
      </p:pic>
      <p:sp>
        <p:nvSpPr>
          <p:cNvPr id="20482" name="Rectangle 2"/>
          <p:cNvSpPr>
            <a:spLocks noChangeArrowheads="1"/>
          </p:cNvSpPr>
          <p:nvPr/>
        </p:nvSpPr>
        <p:spPr bwMode="auto">
          <a:xfrm rot="19560000">
            <a:off x="3735388" y="4649788"/>
            <a:ext cx="914400" cy="228600"/>
          </a:xfrm>
          <a:prstGeom prst="rect">
            <a:avLst/>
          </a:prstGeom>
          <a:solidFill>
            <a:srgbClr val="FF0000"/>
          </a:solidFill>
          <a:ln w="38160">
            <a:solidFill>
              <a:srgbClr val="FFCC00"/>
            </a:solidFill>
            <a:miter lim="800000"/>
            <a:headEnd/>
            <a:tailEnd/>
          </a:ln>
          <a:effectLst/>
        </p:spPr>
        <p:txBody>
          <a:bodyPr wrap="none" anchor="ctr"/>
          <a:lstStyle/>
          <a:p>
            <a:endParaRPr lang="ru-RU"/>
          </a:p>
        </p:txBody>
      </p:sp>
      <p:sp>
        <p:nvSpPr>
          <p:cNvPr id="20483" name="Rectangle 3"/>
          <p:cNvSpPr>
            <a:spLocks noChangeArrowheads="1"/>
          </p:cNvSpPr>
          <p:nvPr/>
        </p:nvSpPr>
        <p:spPr bwMode="auto">
          <a:xfrm rot="19560000">
            <a:off x="3582988" y="4421188"/>
            <a:ext cx="914400" cy="228600"/>
          </a:xfrm>
          <a:prstGeom prst="rect">
            <a:avLst/>
          </a:prstGeom>
          <a:solidFill>
            <a:srgbClr val="FF0000"/>
          </a:solidFill>
          <a:ln w="38160">
            <a:solidFill>
              <a:srgbClr val="FFCC00"/>
            </a:solidFill>
            <a:miter lim="800000"/>
            <a:headEnd/>
            <a:tailEnd/>
          </a:ln>
          <a:effectLst/>
        </p:spPr>
        <p:txBody>
          <a:bodyPr wrap="none" anchor="ctr"/>
          <a:lstStyle/>
          <a:p>
            <a:endParaRPr lang="ru-RU"/>
          </a:p>
        </p:txBody>
      </p:sp>
      <p:sp>
        <p:nvSpPr>
          <p:cNvPr id="20484" name="Text Box 4"/>
          <p:cNvSpPr txBox="1">
            <a:spLocks noChangeArrowheads="1"/>
          </p:cNvSpPr>
          <p:nvPr/>
        </p:nvSpPr>
        <p:spPr bwMode="auto">
          <a:xfrm>
            <a:off x="20638" y="533400"/>
            <a:ext cx="4252912" cy="703263"/>
          </a:xfrm>
          <a:prstGeom prst="rect">
            <a:avLst/>
          </a:prstGeom>
          <a:solidFill>
            <a:srgbClr val="FFCCFF"/>
          </a:solidFill>
          <a:ln w="38160">
            <a:solidFill>
              <a:srgbClr val="993300"/>
            </a:solidFill>
            <a:miter lim="800000"/>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u="sng">
                <a:solidFill>
                  <a:srgbClr val="FFFFFF"/>
                </a:solidFill>
                <a:effectLst>
                  <a:outerShdw blurRad="38100" dist="38100" dir="2700000" algn="tl">
                    <a:srgbClr val="000000"/>
                  </a:outerShdw>
                </a:effectLst>
                <a:latin typeface="Times New Roman" pitchFamily="16" charset="0"/>
                <a:ea typeface="Microsoft YaHei" charset="0"/>
                <a:cs typeface="Microsoft YaHei" charset="0"/>
              </a:rPr>
              <a:t>Сторожевой полк</a:t>
            </a:r>
          </a:p>
        </p:txBody>
      </p:sp>
      <p:sp>
        <p:nvSpPr>
          <p:cNvPr id="20485" name="Text Box 5"/>
          <p:cNvSpPr txBox="1">
            <a:spLocks noChangeArrowheads="1"/>
          </p:cNvSpPr>
          <p:nvPr/>
        </p:nvSpPr>
        <p:spPr bwMode="auto">
          <a:xfrm>
            <a:off x="12700" y="533400"/>
            <a:ext cx="4270375" cy="703263"/>
          </a:xfrm>
          <a:prstGeom prst="rect">
            <a:avLst/>
          </a:prstGeom>
          <a:solidFill>
            <a:srgbClr val="FFCCFF"/>
          </a:solidFill>
          <a:ln w="38160">
            <a:solidFill>
              <a:srgbClr val="993300"/>
            </a:solidFill>
            <a:miter lim="800000"/>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u="sng">
                <a:solidFill>
                  <a:srgbClr val="FFFFFF"/>
                </a:solidFill>
                <a:effectLst>
                  <a:outerShdw blurRad="38100" dist="38100" dir="2700000" algn="tl">
                    <a:srgbClr val="000000"/>
                  </a:outerShdw>
                </a:effectLst>
                <a:latin typeface="Times New Roman" pitchFamily="16" charset="0"/>
                <a:ea typeface="Microsoft YaHei" charset="0"/>
                <a:cs typeface="Microsoft YaHei" charset="0"/>
              </a:rPr>
              <a:t>Передовой    полк</a:t>
            </a:r>
          </a:p>
        </p:txBody>
      </p:sp>
      <p:sp>
        <p:nvSpPr>
          <p:cNvPr id="20486" name="Rectangle 6"/>
          <p:cNvSpPr>
            <a:spLocks noChangeArrowheads="1"/>
          </p:cNvSpPr>
          <p:nvPr/>
        </p:nvSpPr>
        <p:spPr bwMode="auto">
          <a:xfrm rot="19560000">
            <a:off x="3048000" y="3581400"/>
            <a:ext cx="1219200" cy="609600"/>
          </a:xfrm>
          <a:prstGeom prst="rect">
            <a:avLst/>
          </a:prstGeom>
          <a:solidFill>
            <a:srgbClr val="FF0000"/>
          </a:solidFill>
          <a:ln w="38160">
            <a:solidFill>
              <a:srgbClr val="FFCC00"/>
            </a:solidFill>
            <a:miter lim="800000"/>
            <a:headEnd/>
            <a:tailEnd/>
          </a:ln>
          <a:effectLst/>
        </p:spPr>
        <p:txBody>
          <a:bodyPr wrap="none" anchor="ctr"/>
          <a:lstStyle/>
          <a:p>
            <a:endParaRPr lang="ru-RU"/>
          </a:p>
        </p:txBody>
      </p:sp>
      <p:sp>
        <p:nvSpPr>
          <p:cNvPr id="20487" name="Text Box 7"/>
          <p:cNvSpPr txBox="1">
            <a:spLocks noChangeArrowheads="1"/>
          </p:cNvSpPr>
          <p:nvPr/>
        </p:nvSpPr>
        <p:spPr bwMode="auto">
          <a:xfrm>
            <a:off x="3175" y="533400"/>
            <a:ext cx="4308475" cy="703263"/>
          </a:xfrm>
          <a:prstGeom prst="rect">
            <a:avLst/>
          </a:prstGeom>
          <a:solidFill>
            <a:srgbClr val="FFCCFF"/>
          </a:solidFill>
          <a:ln w="38160">
            <a:solidFill>
              <a:srgbClr val="993300"/>
            </a:solidFill>
            <a:miter lim="800000"/>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u="sng">
                <a:solidFill>
                  <a:srgbClr val="FFFFFF"/>
                </a:solidFill>
                <a:effectLst>
                  <a:outerShdw blurRad="38100" dist="38100" dir="2700000" algn="tl">
                    <a:srgbClr val="000000"/>
                  </a:outerShdw>
                </a:effectLst>
                <a:latin typeface="Times New Roman" pitchFamily="16" charset="0"/>
                <a:ea typeface="Microsoft YaHei" charset="0"/>
                <a:cs typeface="Microsoft YaHei" charset="0"/>
              </a:rPr>
              <a:t>Большой       полк</a:t>
            </a:r>
          </a:p>
        </p:txBody>
      </p:sp>
      <p:sp>
        <p:nvSpPr>
          <p:cNvPr id="20488" name="Rectangle 8"/>
          <p:cNvSpPr>
            <a:spLocks noChangeArrowheads="1"/>
          </p:cNvSpPr>
          <p:nvPr/>
        </p:nvSpPr>
        <p:spPr bwMode="auto">
          <a:xfrm rot="19560000">
            <a:off x="1827213" y="4497388"/>
            <a:ext cx="990600" cy="381000"/>
          </a:xfrm>
          <a:prstGeom prst="rect">
            <a:avLst/>
          </a:prstGeom>
          <a:solidFill>
            <a:srgbClr val="FF0000"/>
          </a:solidFill>
          <a:ln w="38160">
            <a:solidFill>
              <a:srgbClr val="FFCC00"/>
            </a:solidFill>
            <a:miter lim="800000"/>
            <a:headEnd/>
            <a:tailEnd/>
          </a:ln>
          <a:effectLst/>
        </p:spPr>
        <p:txBody>
          <a:bodyPr wrap="none" anchor="ctr"/>
          <a:lstStyle/>
          <a:p>
            <a:endParaRPr lang="ru-RU"/>
          </a:p>
        </p:txBody>
      </p:sp>
      <p:sp>
        <p:nvSpPr>
          <p:cNvPr id="20489" name="Text Box 9"/>
          <p:cNvSpPr txBox="1">
            <a:spLocks noChangeArrowheads="1"/>
          </p:cNvSpPr>
          <p:nvPr/>
        </p:nvSpPr>
        <p:spPr bwMode="auto">
          <a:xfrm>
            <a:off x="42863" y="533400"/>
            <a:ext cx="4432300" cy="703263"/>
          </a:xfrm>
          <a:prstGeom prst="rect">
            <a:avLst/>
          </a:prstGeom>
          <a:solidFill>
            <a:srgbClr val="FFCCFF"/>
          </a:solidFill>
          <a:ln w="38160">
            <a:solidFill>
              <a:srgbClr val="993300"/>
            </a:solidFill>
            <a:miter lim="800000"/>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u="sng">
                <a:solidFill>
                  <a:srgbClr val="FFFFFF"/>
                </a:solidFill>
                <a:effectLst>
                  <a:outerShdw blurRad="38100" dist="38100" dir="2700000" algn="tl">
                    <a:srgbClr val="000000"/>
                  </a:outerShdw>
                </a:effectLst>
                <a:latin typeface="Times New Roman" pitchFamily="16" charset="0"/>
                <a:ea typeface="Microsoft YaHei" charset="0"/>
                <a:cs typeface="Microsoft YaHei" charset="0"/>
              </a:rPr>
              <a:t>Полк правой руки</a:t>
            </a:r>
          </a:p>
        </p:txBody>
      </p:sp>
      <p:sp>
        <p:nvSpPr>
          <p:cNvPr id="20490" name="Rectangle 10"/>
          <p:cNvSpPr>
            <a:spLocks noChangeArrowheads="1"/>
          </p:cNvSpPr>
          <p:nvPr/>
        </p:nvSpPr>
        <p:spPr bwMode="auto">
          <a:xfrm rot="19560000">
            <a:off x="4419600" y="2820988"/>
            <a:ext cx="990600" cy="381000"/>
          </a:xfrm>
          <a:prstGeom prst="rect">
            <a:avLst/>
          </a:prstGeom>
          <a:solidFill>
            <a:srgbClr val="FF0000"/>
          </a:solidFill>
          <a:ln w="38160">
            <a:solidFill>
              <a:srgbClr val="FFCC00"/>
            </a:solidFill>
            <a:miter lim="800000"/>
            <a:headEnd/>
            <a:tailEnd/>
          </a:ln>
          <a:effectLst/>
        </p:spPr>
        <p:txBody>
          <a:bodyPr wrap="none" anchor="ctr"/>
          <a:lstStyle/>
          <a:p>
            <a:endParaRPr lang="ru-RU"/>
          </a:p>
        </p:txBody>
      </p:sp>
      <p:sp>
        <p:nvSpPr>
          <p:cNvPr id="20491" name="Text Box 11"/>
          <p:cNvSpPr txBox="1">
            <a:spLocks noChangeArrowheads="1"/>
          </p:cNvSpPr>
          <p:nvPr/>
        </p:nvSpPr>
        <p:spPr bwMode="auto">
          <a:xfrm>
            <a:off x="57150" y="533400"/>
            <a:ext cx="4494213" cy="703263"/>
          </a:xfrm>
          <a:prstGeom prst="rect">
            <a:avLst/>
          </a:prstGeom>
          <a:solidFill>
            <a:srgbClr val="FFCCFF"/>
          </a:solidFill>
          <a:ln w="38160">
            <a:solidFill>
              <a:srgbClr val="993300"/>
            </a:solidFill>
            <a:miter lim="800000"/>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u="sng">
                <a:solidFill>
                  <a:srgbClr val="FFFFFF"/>
                </a:solidFill>
                <a:effectLst>
                  <a:outerShdw blurRad="38100" dist="38100" dir="2700000" algn="tl">
                    <a:srgbClr val="000000"/>
                  </a:outerShdw>
                </a:effectLst>
                <a:latin typeface="Times New Roman" pitchFamily="16" charset="0"/>
                <a:ea typeface="Microsoft YaHei" charset="0"/>
                <a:cs typeface="Microsoft YaHei" charset="0"/>
              </a:rPr>
              <a:t>Полк   левой  руки</a:t>
            </a:r>
          </a:p>
        </p:txBody>
      </p:sp>
      <p:sp>
        <p:nvSpPr>
          <p:cNvPr id="20492" name="Rectangle 12"/>
          <p:cNvSpPr>
            <a:spLocks noChangeArrowheads="1"/>
          </p:cNvSpPr>
          <p:nvPr/>
        </p:nvSpPr>
        <p:spPr bwMode="auto">
          <a:xfrm rot="19560000">
            <a:off x="2741613" y="2973388"/>
            <a:ext cx="990600" cy="381000"/>
          </a:xfrm>
          <a:prstGeom prst="rect">
            <a:avLst/>
          </a:prstGeom>
          <a:solidFill>
            <a:srgbClr val="FF0000"/>
          </a:solidFill>
          <a:ln w="38160">
            <a:solidFill>
              <a:srgbClr val="FFCC00"/>
            </a:solidFill>
            <a:miter lim="800000"/>
            <a:headEnd/>
            <a:tailEnd/>
          </a:ln>
          <a:effectLst/>
        </p:spPr>
        <p:txBody>
          <a:bodyPr wrap="none" anchor="ctr"/>
          <a:lstStyle/>
          <a:p>
            <a:endParaRPr lang="ru-RU"/>
          </a:p>
        </p:txBody>
      </p:sp>
      <p:sp>
        <p:nvSpPr>
          <p:cNvPr id="20493" name="Text Box 13"/>
          <p:cNvSpPr txBox="1">
            <a:spLocks noChangeArrowheads="1"/>
          </p:cNvSpPr>
          <p:nvPr/>
        </p:nvSpPr>
        <p:spPr bwMode="auto">
          <a:xfrm>
            <a:off x="49213" y="533400"/>
            <a:ext cx="4440237" cy="703263"/>
          </a:xfrm>
          <a:prstGeom prst="rect">
            <a:avLst/>
          </a:prstGeom>
          <a:solidFill>
            <a:srgbClr val="FFCCFF"/>
          </a:solidFill>
          <a:ln w="38160">
            <a:solidFill>
              <a:srgbClr val="993300"/>
            </a:solidFill>
            <a:miter lim="800000"/>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u="sng">
                <a:solidFill>
                  <a:srgbClr val="FFFFFF"/>
                </a:solidFill>
                <a:effectLst>
                  <a:outerShdw blurRad="38100" dist="38100" dir="2700000" algn="tl">
                    <a:srgbClr val="000000"/>
                  </a:outerShdw>
                </a:effectLst>
                <a:latin typeface="Times New Roman" pitchFamily="16" charset="0"/>
                <a:ea typeface="Microsoft YaHei" charset="0"/>
                <a:cs typeface="Microsoft YaHei" charset="0"/>
              </a:rPr>
              <a:t>  Резервный  полк </a:t>
            </a:r>
          </a:p>
        </p:txBody>
      </p:sp>
      <p:sp>
        <p:nvSpPr>
          <p:cNvPr id="20494" name="Rectangle 14"/>
          <p:cNvSpPr>
            <a:spLocks noChangeArrowheads="1"/>
          </p:cNvSpPr>
          <p:nvPr/>
        </p:nvSpPr>
        <p:spPr bwMode="auto">
          <a:xfrm rot="14520000">
            <a:off x="6019800" y="2438400"/>
            <a:ext cx="990600" cy="381000"/>
          </a:xfrm>
          <a:prstGeom prst="rect">
            <a:avLst/>
          </a:prstGeom>
          <a:solidFill>
            <a:srgbClr val="FF0000"/>
          </a:solidFill>
          <a:ln w="38160">
            <a:solidFill>
              <a:srgbClr val="FFCC00"/>
            </a:solidFill>
            <a:miter lim="800000"/>
            <a:headEnd/>
            <a:tailEnd/>
          </a:ln>
          <a:effectLst/>
        </p:spPr>
        <p:txBody>
          <a:bodyPr wrap="none" anchor="ctr"/>
          <a:lstStyle/>
          <a:p>
            <a:endParaRPr lang="ru-RU"/>
          </a:p>
        </p:txBody>
      </p:sp>
      <p:sp>
        <p:nvSpPr>
          <p:cNvPr id="20495" name="Text Box 15"/>
          <p:cNvSpPr txBox="1">
            <a:spLocks noChangeArrowheads="1"/>
          </p:cNvSpPr>
          <p:nvPr/>
        </p:nvSpPr>
        <p:spPr bwMode="auto">
          <a:xfrm>
            <a:off x="55563" y="555625"/>
            <a:ext cx="4430712" cy="703263"/>
          </a:xfrm>
          <a:prstGeom prst="rect">
            <a:avLst/>
          </a:prstGeom>
          <a:solidFill>
            <a:srgbClr val="FFCCFF"/>
          </a:solidFill>
          <a:ln w="38160">
            <a:solidFill>
              <a:srgbClr val="993300"/>
            </a:solidFill>
            <a:miter lim="800000"/>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u="sng">
                <a:solidFill>
                  <a:srgbClr val="FF0000"/>
                </a:solidFill>
                <a:effectLst>
                  <a:outerShdw blurRad="38100" dist="38100" dir="2700000" algn="tl">
                    <a:srgbClr val="000000"/>
                  </a:outerShdw>
                </a:effectLst>
                <a:latin typeface="Times New Roman" pitchFamily="16" charset="0"/>
                <a:ea typeface="Microsoft YaHei" charset="0"/>
                <a:cs typeface="Microsoft YaHei" charset="0"/>
              </a:rPr>
              <a:t>Засадный      полк </a:t>
            </a:r>
          </a:p>
        </p:txBody>
      </p:sp>
      <p:sp>
        <p:nvSpPr>
          <p:cNvPr id="20496" name="Rectangle 16"/>
          <p:cNvSpPr>
            <a:spLocks noChangeArrowheads="1"/>
          </p:cNvSpPr>
          <p:nvPr/>
        </p:nvSpPr>
        <p:spPr bwMode="auto">
          <a:xfrm rot="19560000">
            <a:off x="3735388" y="5181600"/>
            <a:ext cx="1570037" cy="339725"/>
          </a:xfrm>
          <a:prstGeom prst="rect">
            <a:avLst/>
          </a:prstGeom>
          <a:solidFill>
            <a:srgbClr val="FF9900"/>
          </a:solidFill>
          <a:ln w="28440">
            <a:solidFill>
              <a:srgbClr val="333399"/>
            </a:solidFill>
            <a:miter lim="800000"/>
            <a:headEnd/>
            <a:tailEnd/>
          </a:ln>
          <a:effectLst/>
        </p:spPr>
        <p:txBody>
          <a:bodyPr wrap="none" anchor="ctr"/>
          <a:lstStyle/>
          <a:p>
            <a:endParaRPr lang="ru-RU"/>
          </a:p>
        </p:txBody>
      </p:sp>
      <p:sp>
        <p:nvSpPr>
          <p:cNvPr id="20497" name="Text Box 17"/>
          <p:cNvSpPr txBox="1">
            <a:spLocks noChangeArrowheads="1"/>
          </p:cNvSpPr>
          <p:nvPr/>
        </p:nvSpPr>
        <p:spPr bwMode="auto">
          <a:xfrm>
            <a:off x="4738688" y="6127750"/>
            <a:ext cx="4405312" cy="703263"/>
          </a:xfrm>
          <a:prstGeom prst="rect">
            <a:avLst/>
          </a:prstGeom>
          <a:solidFill>
            <a:srgbClr val="CCFFFF"/>
          </a:solidFill>
          <a:ln w="28440">
            <a:solidFill>
              <a:srgbClr val="333399"/>
            </a:solidFill>
            <a:miter lim="800000"/>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u="sng">
                <a:solidFill>
                  <a:srgbClr val="FFFFFF"/>
                </a:solidFill>
                <a:effectLst>
                  <a:outerShdw blurRad="38100" dist="38100" dir="2700000" algn="tl">
                    <a:srgbClr val="000000"/>
                  </a:outerShdw>
                </a:effectLst>
                <a:latin typeface="Times New Roman" pitchFamily="16" charset="0"/>
                <a:ea typeface="Microsoft YaHei" charset="0"/>
                <a:cs typeface="Microsoft YaHei" charset="0"/>
              </a:rPr>
              <a:t>Генуэзская пехота</a:t>
            </a:r>
          </a:p>
        </p:txBody>
      </p:sp>
      <p:sp>
        <p:nvSpPr>
          <p:cNvPr id="20498" name="Rectangle 18"/>
          <p:cNvSpPr>
            <a:spLocks noChangeArrowheads="1"/>
          </p:cNvSpPr>
          <p:nvPr/>
        </p:nvSpPr>
        <p:spPr bwMode="auto">
          <a:xfrm rot="19560000">
            <a:off x="2817813" y="5411788"/>
            <a:ext cx="879475" cy="533400"/>
          </a:xfrm>
          <a:prstGeom prst="rect">
            <a:avLst/>
          </a:prstGeom>
          <a:solidFill>
            <a:srgbClr val="000066"/>
          </a:solidFill>
          <a:ln w="28440">
            <a:solidFill>
              <a:srgbClr val="333399"/>
            </a:solidFill>
            <a:miter lim="800000"/>
            <a:headEnd/>
            <a:tailEnd/>
          </a:ln>
          <a:effectLst/>
        </p:spPr>
        <p:txBody>
          <a:bodyPr wrap="none" anchor="ctr"/>
          <a:lstStyle/>
          <a:p>
            <a:endParaRPr lang="ru-RU"/>
          </a:p>
        </p:txBody>
      </p:sp>
      <p:sp>
        <p:nvSpPr>
          <p:cNvPr id="20499" name="Rectangle 19"/>
          <p:cNvSpPr>
            <a:spLocks noChangeArrowheads="1"/>
          </p:cNvSpPr>
          <p:nvPr/>
        </p:nvSpPr>
        <p:spPr bwMode="auto">
          <a:xfrm rot="19560000">
            <a:off x="4833938" y="4040188"/>
            <a:ext cx="879475" cy="533400"/>
          </a:xfrm>
          <a:prstGeom prst="rect">
            <a:avLst/>
          </a:prstGeom>
          <a:solidFill>
            <a:srgbClr val="000066"/>
          </a:solidFill>
          <a:ln w="28440">
            <a:solidFill>
              <a:srgbClr val="333399"/>
            </a:solidFill>
            <a:miter lim="800000"/>
            <a:headEnd/>
            <a:tailEnd/>
          </a:ln>
          <a:effectLst/>
        </p:spPr>
        <p:txBody>
          <a:bodyPr wrap="none" anchor="ctr"/>
          <a:lstStyle/>
          <a:p>
            <a:endParaRPr lang="ru-RU"/>
          </a:p>
        </p:txBody>
      </p:sp>
      <p:sp>
        <p:nvSpPr>
          <p:cNvPr id="20500" name="Text Box 20"/>
          <p:cNvSpPr txBox="1">
            <a:spLocks noChangeArrowheads="1"/>
          </p:cNvSpPr>
          <p:nvPr/>
        </p:nvSpPr>
        <p:spPr bwMode="auto">
          <a:xfrm>
            <a:off x="3748088" y="6127750"/>
            <a:ext cx="5389562" cy="703263"/>
          </a:xfrm>
          <a:prstGeom prst="rect">
            <a:avLst/>
          </a:prstGeom>
          <a:solidFill>
            <a:srgbClr val="CCFFFF"/>
          </a:solidFill>
          <a:ln w="28440">
            <a:solidFill>
              <a:srgbClr val="333399"/>
            </a:solidFill>
            <a:miter lim="800000"/>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u="sng">
                <a:solidFill>
                  <a:srgbClr val="000066"/>
                </a:solidFill>
                <a:effectLst>
                  <a:outerShdw blurRad="38100" dist="38100" dir="2700000" algn="tl">
                    <a:srgbClr val="000000"/>
                  </a:outerShdw>
                </a:effectLst>
                <a:latin typeface="Times New Roman" pitchFamily="16" charset="0"/>
                <a:ea typeface="Microsoft YaHei" charset="0"/>
                <a:cs typeface="Microsoft YaHei" charset="0"/>
              </a:rPr>
              <a:t>Монгольская конница</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0484"/>
                                        </p:tgtEl>
                                        <p:attrNameLst>
                                          <p:attrName>style.visibility</p:attrName>
                                        </p:attrNameLst>
                                      </p:cBhvr>
                                      <p:to>
                                        <p:strVal val="visible"/>
                                      </p:to>
                                    </p:set>
                                  </p:childTnLst>
                                  <p:subTnLst>
                                    <p:set>
                                      <p:cBhvr override="childStyle">
                                        <p:cTn dur="1" fill="hold" display="0" masterRel="nextClick" afterEffect="1"/>
                                        <p:tgtEl>
                                          <p:spTgt spid="2048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fill="hold" grpId="0" nodeType="clickEffect">
                                  <p:stCondLst>
                                    <p:cond delay="0"/>
                                  </p:stCondLst>
                                  <p:childTnLst>
                                    <p:set>
                                      <p:cBhvr additive="repl">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0485"/>
                                        </p:tgtEl>
                                        <p:attrNameLst>
                                          <p:attrName>style.visibility</p:attrName>
                                        </p:attrNameLst>
                                      </p:cBhvr>
                                      <p:to>
                                        <p:strVal val="visible"/>
                                      </p:to>
                                    </p:set>
                                  </p:childTnLst>
                                  <p:subTnLst>
                                    <p:set>
                                      <p:cBhvr override="childStyle">
                                        <p:cTn dur="1" fill="hold" display="0" masterRel="nextClick" afterEffect="1"/>
                                        <p:tgtEl>
                                          <p:spTgt spid="2048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fill="hold" grpId="0" nodeType="clickEffect">
                                  <p:stCondLst>
                                    <p:cond delay="0"/>
                                  </p:stCondLst>
                                  <p:childTnLst>
                                    <p:set>
                                      <p:cBhvr additive="repl">
                                        <p:cTn id="18" dur="1" fill="hold">
                                          <p:stCondLst>
                                            <p:cond delay="0"/>
                                          </p:stCondLst>
                                        </p:cTn>
                                        <p:tgtEl>
                                          <p:spTgt spid="204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20487"/>
                                        </p:tgtEl>
                                        <p:attrNameLst>
                                          <p:attrName>style.visibility</p:attrName>
                                        </p:attrNameLst>
                                      </p:cBhvr>
                                      <p:to>
                                        <p:strVal val="visible"/>
                                      </p:to>
                                    </p:set>
                                  </p:childTnLst>
                                  <p:subTnLst>
                                    <p:set>
                                      <p:cBhvr override="childStyle">
                                        <p:cTn dur="1" fill="hold" display="0" masterRel="nextClick" afterEffect="1"/>
                                        <p:tgtEl>
                                          <p:spTgt spid="2048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fill="hold" grpId="0" nodeType="clickEffect">
                                  <p:stCondLst>
                                    <p:cond delay="0"/>
                                  </p:stCondLst>
                                  <p:childTnLst>
                                    <p:set>
                                      <p:cBhvr additive="repl">
                                        <p:cTn id="26" dur="1" fill="hold">
                                          <p:stCondLst>
                                            <p:cond delay="0"/>
                                          </p:stCondLst>
                                        </p:cTn>
                                        <p:tgtEl>
                                          <p:spTgt spid="204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20489"/>
                                        </p:tgtEl>
                                        <p:attrNameLst>
                                          <p:attrName>style.visibility</p:attrName>
                                        </p:attrNameLst>
                                      </p:cBhvr>
                                      <p:to>
                                        <p:strVal val="visible"/>
                                      </p:to>
                                    </p:set>
                                  </p:childTnLst>
                                  <p:subTnLst>
                                    <p:set>
                                      <p:cBhvr override="childStyle">
                                        <p:cTn dur="1" fill="hold" display="0" masterRel="nextClick" afterEffect="1"/>
                                        <p:tgtEl>
                                          <p:spTgt spid="2048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fill="hold" grpId="0" nodeType="clickEffect">
                                  <p:stCondLst>
                                    <p:cond delay="0"/>
                                  </p:stCondLst>
                                  <p:childTnLst>
                                    <p:set>
                                      <p:cBhvr additive="repl">
                                        <p:cTn id="34" dur="1" fill="hold">
                                          <p:stCondLst>
                                            <p:cond delay="0"/>
                                          </p:stCondLst>
                                        </p:cTn>
                                        <p:tgtEl>
                                          <p:spTgt spid="204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20491"/>
                                        </p:tgtEl>
                                        <p:attrNameLst>
                                          <p:attrName>style.visibility</p:attrName>
                                        </p:attrNameLst>
                                      </p:cBhvr>
                                      <p:to>
                                        <p:strVal val="visible"/>
                                      </p:to>
                                    </p:set>
                                  </p:childTnLst>
                                  <p:subTnLst>
                                    <p:set>
                                      <p:cBhvr override="childStyle">
                                        <p:cTn dur="1" fill="hold" display="0" masterRel="nextClick" afterEffect="1"/>
                                        <p:tgtEl>
                                          <p:spTgt spid="2049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fill="hold" grpId="0" nodeType="clickEffect">
                                  <p:stCondLst>
                                    <p:cond delay="0"/>
                                  </p:stCondLst>
                                  <p:childTnLst>
                                    <p:set>
                                      <p:cBhvr additive="repl">
                                        <p:cTn id="42" dur="1" fill="hold">
                                          <p:stCondLst>
                                            <p:cond delay="0"/>
                                          </p:stCondLst>
                                        </p:cTn>
                                        <p:tgtEl>
                                          <p:spTgt spid="204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additive="repl">
                                        <p:cTn id="46" dur="1" fill="hold">
                                          <p:stCondLst>
                                            <p:cond delay="0"/>
                                          </p:stCondLst>
                                        </p:cTn>
                                        <p:tgtEl>
                                          <p:spTgt spid="20493"/>
                                        </p:tgtEl>
                                        <p:attrNameLst>
                                          <p:attrName>style.visibility</p:attrName>
                                        </p:attrNameLst>
                                      </p:cBhvr>
                                      <p:to>
                                        <p:strVal val="visible"/>
                                      </p:to>
                                    </p:set>
                                  </p:childTnLst>
                                  <p:subTnLst>
                                    <p:set>
                                      <p:cBhvr override="childStyle">
                                        <p:cTn dur="1" fill="hold" display="0" masterRel="nextClick" afterEffect="1"/>
                                        <p:tgtEl>
                                          <p:spTgt spid="20493"/>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fill="hold" grpId="0" nodeType="clickEffect">
                                  <p:stCondLst>
                                    <p:cond delay="0"/>
                                  </p:stCondLst>
                                  <p:childTnLst>
                                    <p:set>
                                      <p:cBhvr additive="repl">
                                        <p:cTn id="50" dur="1" fill="hold">
                                          <p:stCondLst>
                                            <p:cond delay="0"/>
                                          </p:stCondLst>
                                        </p:cTn>
                                        <p:tgtEl>
                                          <p:spTgt spid="204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additive="repl">
                                        <p:cTn id="54" dur="1" fill="hold">
                                          <p:stCondLst>
                                            <p:cond delay="0"/>
                                          </p:stCondLst>
                                        </p:cTn>
                                        <p:tgtEl>
                                          <p:spTgt spid="20495"/>
                                        </p:tgtEl>
                                        <p:attrNameLst>
                                          <p:attrName>style.visibility</p:attrName>
                                        </p:attrNameLst>
                                      </p:cBhvr>
                                      <p:to>
                                        <p:strVal val="visible"/>
                                      </p:to>
                                    </p:set>
                                  </p:childTnLst>
                                  <p:subTnLst>
                                    <p:set>
                                      <p:cBhvr override="childStyle">
                                        <p:cTn dur="1" fill="hold" display="0" masterRel="nextClick" afterEffect="1"/>
                                        <p:tgtEl>
                                          <p:spTgt spid="20495"/>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fill="hold" grpId="0" nodeType="clickEffect">
                                  <p:stCondLst>
                                    <p:cond delay="0"/>
                                  </p:stCondLst>
                                  <p:childTnLst>
                                    <p:set>
                                      <p:cBhvr additive="repl">
                                        <p:cTn id="58" dur="1" fill="hold">
                                          <p:stCondLst>
                                            <p:cond delay="0"/>
                                          </p:stCondLst>
                                        </p:cTn>
                                        <p:tgtEl>
                                          <p:spTgt spid="2049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additive="repl">
                                        <p:cTn id="62" dur="1" fill="hold">
                                          <p:stCondLst>
                                            <p:cond delay="0"/>
                                          </p:stCondLst>
                                        </p:cTn>
                                        <p:tgtEl>
                                          <p:spTgt spid="20497"/>
                                        </p:tgtEl>
                                        <p:attrNameLst>
                                          <p:attrName>style.visibility</p:attrName>
                                        </p:attrNameLst>
                                      </p:cBhvr>
                                      <p:to>
                                        <p:strVal val="visible"/>
                                      </p:to>
                                    </p:set>
                                  </p:childTnLst>
                                  <p:subTnLst>
                                    <p:set>
                                      <p:cBhvr override="childStyle">
                                        <p:cTn dur="1" fill="hold" display="0" masterRel="nextClick" afterEffect="1"/>
                                        <p:tgtEl>
                                          <p:spTgt spid="20497"/>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fill="hold" grpId="0" nodeType="clickEffect">
                                  <p:stCondLst>
                                    <p:cond delay="0"/>
                                  </p:stCondLst>
                                  <p:childTnLst>
                                    <p:set>
                                      <p:cBhvr additive="repl">
                                        <p:cTn id="66" dur="1" fill="hold">
                                          <p:stCondLst>
                                            <p:cond delay="0"/>
                                          </p:stCondLst>
                                        </p:cTn>
                                        <p:tgtEl>
                                          <p:spTgt spid="2049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additive="repl">
                                        <p:cTn id="70" dur="1" fill="hold">
                                          <p:stCondLst>
                                            <p:cond delay="0"/>
                                          </p:stCondLst>
                                        </p:cTn>
                                        <p:tgtEl>
                                          <p:spTgt spid="20500"/>
                                        </p:tgtEl>
                                        <p:attrNameLst>
                                          <p:attrName>style.visibility</p:attrName>
                                        </p:attrNameLst>
                                      </p:cBhvr>
                                      <p:to>
                                        <p:strVal val="visible"/>
                                      </p:to>
                                    </p:set>
                                  </p:childTnLst>
                                  <p:subTnLst>
                                    <p:set>
                                      <p:cBhvr override="childStyle">
                                        <p:cTn dur="1" fill="hold" display="0" masterRel="nextClick" afterEffect="1"/>
                                        <p:tgtEl>
                                          <p:spTgt spid="20500"/>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fill="hold" grpId="0" nodeType="clickEffect">
                                  <p:stCondLst>
                                    <p:cond delay="0"/>
                                  </p:stCondLst>
                                  <p:childTnLst>
                                    <p:set>
                                      <p:cBhvr additive="repl">
                                        <p:cTn id="74" dur="1" fill="hold">
                                          <p:stCondLst>
                                            <p:cond delay="0"/>
                                          </p:stCondLst>
                                        </p:cTn>
                                        <p:tgtEl>
                                          <p:spTgt spid="2049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grpId="0" nodeType="clickEffect">
                                  <p:stCondLst>
                                    <p:cond delay="0"/>
                                  </p:stCondLst>
                                  <p:childTnLst>
                                    <p:set>
                                      <p:cBhvr additive="repl">
                                        <p:cTn id="78" dur="1" fill="hold">
                                          <p:stCondLst>
                                            <p:cond delay="0"/>
                                          </p:stCondLst>
                                        </p:cTn>
                                        <p:tgtEl>
                                          <p:spTgt spid="20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6" grpId="0" animBg="1"/>
      <p:bldP spid="20488" grpId="0" animBg="1"/>
      <p:bldP spid="20490" grpId="0" animBg="1"/>
      <p:bldP spid="20492" grpId="0" animBg="1"/>
      <p:bldP spid="20494" grpId="0" animBg="1"/>
      <p:bldP spid="20496" grpId="0" animBg="1"/>
      <p:bldP spid="20498" grpId="0" animBg="1"/>
      <p:bldP spid="204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Саня\Мои документы\Мои рисунки\Утро на Куликовом поле.jpg"/>
          <p:cNvPicPr>
            <a:picLocks noChangeAspect="1" noChangeArrowheads="1"/>
          </p:cNvPicPr>
          <p:nvPr/>
        </p:nvPicPr>
        <p:blipFill>
          <a:blip r:embed="rId2" cstate="print"/>
          <a:srcRect/>
          <a:stretch>
            <a:fillRect/>
          </a:stretch>
        </p:blipFill>
        <p:spPr bwMode="auto">
          <a:xfrm>
            <a:off x="214282" y="142852"/>
            <a:ext cx="8786874" cy="5786478"/>
          </a:xfrm>
          <a:prstGeom prst="rect">
            <a:avLst/>
          </a:prstGeom>
          <a:noFill/>
        </p:spPr>
      </p:pic>
      <p:sp>
        <p:nvSpPr>
          <p:cNvPr id="3" name="TextBox 2"/>
          <p:cNvSpPr txBox="1"/>
          <p:nvPr/>
        </p:nvSpPr>
        <p:spPr>
          <a:xfrm>
            <a:off x="1285852" y="6072206"/>
            <a:ext cx="7000924" cy="369332"/>
          </a:xfrm>
          <a:prstGeom prst="rect">
            <a:avLst/>
          </a:prstGeom>
          <a:noFill/>
        </p:spPr>
        <p:txBody>
          <a:bodyPr wrap="square" rtlCol="0">
            <a:spAutoFit/>
          </a:bodyPr>
          <a:lstStyle/>
          <a:p>
            <a:pPr algn="ctr"/>
            <a:r>
              <a:rPr lang="ru-RU" b="1" dirty="0" smtClean="0"/>
              <a:t>А.Бубнов Утро на Куликовом поле</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plus(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121</TotalTime>
  <Words>485</Words>
  <Application>Microsoft Office PowerPoint</Application>
  <PresentationFormat>Экран (4:3)</PresentationFormat>
  <Paragraphs>92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Куликовская битва  1380 год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subject>Куликовская битва</dc:subject>
  <dc:creator>Шилова Е.М.</dc:creator>
  <cp:lastModifiedBy>Пользователь</cp:lastModifiedBy>
  <cp:revision>23</cp:revision>
  <dcterms:created xsi:type="dcterms:W3CDTF">2011-09-19T19:31:04Z</dcterms:created>
  <dcterms:modified xsi:type="dcterms:W3CDTF">2014-11-20T09:31:33Z</dcterms:modified>
</cp:coreProperties>
</file>