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99" r:id="rId3"/>
    <p:sldId id="292" r:id="rId4"/>
    <p:sldId id="280" r:id="rId5"/>
    <p:sldId id="281" r:id="rId6"/>
    <p:sldId id="283" r:id="rId7"/>
    <p:sldId id="256" r:id="rId8"/>
    <p:sldId id="271" r:id="rId9"/>
    <p:sldId id="272" r:id="rId10"/>
    <p:sldId id="257" r:id="rId11"/>
    <p:sldId id="278" r:id="rId12"/>
    <p:sldId id="276" r:id="rId13"/>
    <p:sldId id="279" r:id="rId14"/>
    <p:sldId id="285" r:id="rId15"/>
    <p:sldId id="293" r:id="rId16"/>
    <p:sldId id="260" r:id="rId17"/>
    <p:sldId id="273" r:id="rId18"/>
    <p:sldId id="286" r:id="rId19"/>
    <p:sldId id="261" r:id="rId20"/>
    <p:sldId id="301" r:id="rId21"/>
    <p:sldId id="302" r:id="rId22"/>
    <p:sldId id="303" r:id="rId23"/>
    <p:sldId id="294" r:id="rId24"/>
    <p:sldId id="262" r:id="rId25"/>
    <p:sldId id="267" r:id="rId26"/>
    <p:sldId id="277" r:id="rId27"/>
    <p:sldId id="289" r:id="rId28"/>
    <p:sldId id="274" r:id="rId29"/>
    <p:sldId id="296" r:id="rId30"/>
    <p:sldId id="29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8BB"/>
    <a:srgbClr val="FBC99F"/>
    <a:srgbClr val="050599"/>
    <a:srgbClr val="0033CC"/>
    <a:srgbClr val="1D47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49" d="100"/>
          <a:sy n="49" d="100"/>
        </p:scale>
        <p:origin x="-90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E0B5-D7CA-4468-B9A1-C72F84F3C05E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7BD76-80B0-4E48-AF1B-B32E0C5BEA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1A04E-7710-4A86-AE0A-B3B0AAD9AF0D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4CDCB-0E81-4502-AF48-094D3E9F99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65BB-5032-43CB-9B2F-D0CE419E43D6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CA89-684F-4D44-BB78-9FFDD21E0C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3E15-A60C-41DB-8590-93EFAC5037BA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CAAF-8E54-4DE6-85D9-B446E5135A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F6CDA-8E39-496C-AAC8-BA97351A1DCE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29E4-4D3D-42F6-8F3A-88EF65DC1F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A6191-93E0-4CA5-91FD-7EE3FBDA52E0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570A-464E-4FC9-B0A0-B444632D30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8D64-8F64-43FD-BCFB-7C888A32F4CF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897C6-F5DD-4013-832E-385F578B88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1AEB-9CCA-409E-B72A-93D68C581B9E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211F9-1242-4914-9D24-25A78EAB25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381F-E52A-49D6-8A22-175FF3BF5CD6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901DC-6CCA-4568-8B76-36246EF777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897B-C6DE-40CB-95E5-EB9CAB16A102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B5A23-8BCF-45D0-8FB2-BE0C3E320F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2F89-9E3E-4C7D-99F0-F6F83F4F2535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BE39-F55C-496A-8664-FE3A1B6B96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B6B588-FF1B-4398-9B40-1FE62727DCAE}" type="datetimeFigureOut">
              <a:rPr lang="ru-RU"/>
              <a:pPr>
                <a:defRPr/>
              </a:pPr>
              <a:t>23.03.2013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28FA93-409F-4495-AF88-2E7AD01A08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rukukla.ru/file/0001/0001_349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i029.radikal.ru/1105/b4/49614d1cc2d4.jpg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imka1/view/489169/" TargetMode="External"/><Relationship Id="rId2" Type="http://schemas.openxmlformats.org/officeDocument/2006/relationships/hyperlink" Target="http://domnaraduge.com/page/7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lickr.com/photos/sizsel/" TargetMode="External"/><Relationship Id="rId5" Type="http://schemas.openxmlformats.org/officeDocument/2006/relationships/hyperlink" Target="http://www.nn.ru/user.php?user_id=66904&amp;page=gallery&amp;MFID=4777&amp;IID=106948" TargetMode="External"/><Relationship Id="rId4" Type="http://schemas.openxmlformats.org/officeDocument/2006/relationships/hyperlink" Target="http://www.aucland.ru/marktApi?item=50326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rukukla.ru/file/0001/250/0001_319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57250" y="714375"/>
            <a:ext cx="7600950" cy="2286000"/>
          </a:xfrm>
        </p:spPr>
        <p:txBody>
          <a:bodyPr/>
          <a:lstStyle/>
          <a:p>
            <a:r>
              <a:rPr lang="ru-RU" b="1" smtClean="0">
                <a:solidFill>
                  <a:srgbClr val="0033CC"/>
                </a:solidFill>
                <a:latin typeface="Comic Sans MS" pitchFamily="66" charset="0"/>
                <a:ea typeface="Mongolian Baiti" pitchFamily="66" charset="0"/>
                <a:cs typeface="Mongolian Baiti" pitchFamily="66" charset="0"/>
              </a:rPr>
              <a:t>Традиционная русская  тряпичная кукла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63" y="3571875"/>
            <a:ext cx="4714875" cy="2066925"/>
          </a:xfrm>
        </p:spPr>
        <p:txBody>
          <a:bodyPr/>
          <a:lstStyle/>
          <a:p>
            <a:pPr algn="l">
              <a:defRPr/>
            </a:pPr>
            <a:r>
              <a:rPr lang="ru-RU" sz="2400" i="1" dirty="0" smtClean="0">
                <a:solidFill>
                  <a:srgbClr val="050599"/>
                </a:solidFill>
              </a:rPr>
              <a:t>Булдыгина Ирина Юрьевна</a:t>
            </a:r>
          </a:p>
          <a:p>
            <a:pPr algn="l">
              <a:defRPr/>
            </a:pPr>
            <a:r>
              <a:rPr lang="ru-RU" sz="2400" i="1" dirty="0" smtClean="0">
                <a:solidFill>
                  <a:srgbClr val="050599"/>
                </a:solidFill>
              </a:rPr>
              <a:t>Учитель начальных классов</a:t>
            </a:r>
          </a:p>
          <a:p>
            <a:pPr algn="l">
              <a:defRPr/>
            </a:pPr>
            <a:r>
              <a:rPr lang="ru-RU" sz="2400" i="1" dirty="0" smtClean="0">
                <a:solidFill>
                  <a:srgbClr val="050599"/>
                </a:solidFill>
              </a:rPr>
              <a:t>ГБОУ СОШ № 440 г. Москвы</a:t>
            </a:r>
          </a:p>
          <a:p>
            <a:pPr algn="l">
              <a:defRPr/>
            </a:pPr>
            <a:endParaRPr lang="ru-RU" sz="2400" i="1" dirty="0" smtClean="0">
              <a:solidFill>
                <a:srgbClr val="050599"/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50599"/>
                </a:solidFill>
              </a:rPr>
              <a:t>Мартинички</a:t>
            </a:r>
          </a:p>
        </p:txBody>
      </p:sp>
      <p:sp>
        <p:nvSpPr>
          <p:cNvPr id="11267" name="Текст 6"/>
          <p:cNvSpPr>
            <a:spLocks noGrp="1"/>
          </p:cNvSpPr>
          <p:nvPr>
            <p:ph idx="1"/>
          </p:nvPr>
        </p:nvSpPr>
        <p:spPr>
          <a:xfrm>
            <a:off x="500063" y="-571500"/>
            <a:ext cx="8072437" cy="371475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240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smtClean="0">
                <a:latin typeface="Arial" pitchFamily="34" charset="0"/>
                <a:cs typeface="Arial" pitchFamily="34" charset="0"/>
              </a:rPr>
            </a:br>
            <a:endParaRPr lang="ru-RU" sz="240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z="24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ru-RU" sz="2400" smtClean="0">
                <a:solidFill>
                  <a:srgbClr val="050599"/>
                </a:solidFill>
                <a:latin typeface="Arial" pitchFamily="34" charset="0"/>
                <a:cs typeface="Arial" pitchFamily="34" charset="0"/>
              </a:rPr>
              <a:t>       Раньше эти куклы являлись неизменным атрибутом обряда «закликания» весны, в которых в основном участвовала молодежь и дети. </a:t>
            </a:r>
            <a:r>
              <a:rPr lang="ru-RU" sz="2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Кукол вязали парами: из белых ниток – символ уходящей зимы, из красных – символ весны и жаркого солнца.</a:t>
            </a:r>
            <a:r>
              <a:rPr lang="ru-RU" sz="2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smtClean="0">
                <a:solidFill>
                  <a:srgbClr val="050599"/>
                </a:solidFill>
                <a:latin typeface="Arial" pitchFamily="34" charset="0"/>
                <a:cs typeface="Arial" pitchFamily="34" charset="0"/>
              </a:rPr>
              <a:t>Такие пары куколок развешивали на ветвях деревьев.</a:t>
            </a:r>
          </a:p>
          <a:p>
            <a:pPr eaLnBrk="1" hangingPunct="1"/>
            <a:endParaRPr lang="ru-RU" sz="2400" smtClean="0">
              <a:solidFill>
                <a:srgbClr val="0505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0001_2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143250"/>
            <a:ext cx="3071813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85750" y="214313"/>
            <a:ext cx="864393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107916"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50599"/>
                </a:solidFill>
                <a:latin typeface="Helvetica"/>
                <a:cs typeface="Times New Roman" pitchFamily="18" charset="0"/>
              </a:rPr>
              <a:t>Кувадки (куватки)</a:t>
            </a:r>
          </a:p>
          <a:p>
            <a:pPr eaLnBrk="0" hangingPunct="0"/>
            <a:r>
              <a:rPr lang="ru-RU" sz="2400">
                <a:solidFill>
                  <a:srgbClr val="050599"/>
                </a:solidFill>
                <a:cs typeface="Times New Roman" pitchFamily="18" charset="0"/>
              </a:rPr>
              <a:t>В древности существовал такой обряд «кувады», магия которого связывалась с таинством рождения ребенка. Они вывешивались над колыбелью после крещения младенца, оберегая его от неисчислимых козней злых духов.</a:t>
            </a:r>
            <a:r>
              <a:rPr lang="ru-RU" sz="2400"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B52121"/>
                </a:solidFill>
                <a:cs typeface="Times New Roman" pitchFamily="18" charset="0"/>
              </a:rPr>
              <a:t>Эти куклы очень просты в изготовлении. Обычно в связке бывает от 3 до 5 куколок из разноцветной ткани, куколки заменяли погремушки.</a:t>
            </a:r>
            <a:endParaRPr lang="ru-RU" sz="2400"/>
          </a:p>
        </p:txBody>
      </p:sp>
      <p:pic>
        <p:nvPicPr>
          <p:cNvPr id="12291" name="Picture 2" descr="03.11.2007 10:12: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429000"/>
            <a:ext cx="2357438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http://farm5.staticflickr.com/4071/4281326034_c45f774b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3429000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2571750" y="357188"/>
            <a:ext cx="3568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50599"/>
                </a:solidFill>
              </a:rPr>
              <a:t>Кукла Бессонница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57188" y="857250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solidFill>
                  <a:srgbClr val="050599"/>
                </a:solidFill>
                <a:cs typeface="Times New Roman" pitchFamily="18" charset="0"/>
              </a:rPr>
              <a:t>Это магическая колыбельная кукла Бессонница. Когда без видимой причины начинал плакать младенец, мать, чтобы успокоить его и защитить от злых духов.</a:t>
            </a:r>
            <a:endParaRPr lang="ru-RU" sz="2400">
              <a:solidFill>
                <a:srgbClr val="050599"/>
              </a:solidFill>
            </a:endParaRPr>
          </a:p>
        </p:txBody>
      </p:sp>
      <p:pic>
        <p:nvPicPr>
          <p:cNvPr id="13316" name="Picture 4" descr="0001_2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43125"/>
            <a:ext cx="307181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0001_2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571750"/>
            <a:ext cx="33131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001_2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857250"/>
            <a:ext cx="69865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071563" y="5143500"/>
            <a:ext cx="7000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50599"/>
                </a:solidFill>
                <a:cs typeface="Times New Roman" pitchFamily="18" charset="0"/>
              </a:rPr>
              <a:t>Из квадратных кусков ткани создавали куклу Бессонницу, набивая ее успокаивающей травой и приговаривая: </a:t>
            </a:r>
            <a:r>
              <a:rPr lang="ru-RU" sz="2000" b="1" i="1">
                <a:solidFill>
                  <a:srgbClr val="C00000"/>
                </a:solidFill>
                <a:cs typeface="Times New Roman" pitchFamily="18" charset="0"/>
              </a:rPr>
              <a:t>«Сонница-бессонница, не играй с моим дитятком, а играй этой куклой».</a:t>
            </a:r>
            <a:endParaRPr lang="ru-RU" sz="2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3.11.2007 10:10: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357188"/>
            <a:ext cx="409892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03.11.2007 10:26: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714375"/>
            <a:ext cx="364331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5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714500"/>
          </a:xfrm>
        </p:spPr>
        <p:txBody>
          <a:bodyPr/>
          <a:lstStyle/>
          <a:p>
            <a:r>
              <a:rPr lang="ru-RU" sz="2400" b="1" smtClean="0">
                <a:solidFill>
                  <a:srgbClr val="050599"/>
                </a:solidFill>
                <a:latin typeface="Arial" pitchFamily="34" charset="0"/>
                <a:cs typeface="Arial" pitchFamily="34" charset="0"/>
              </a:rPr>
              <a:t>Малышок-голышок</a:t>
            </a:r>
            <a:br>
              <a:rPr lang="ru-RU" sz="2400" b="1" smtClean="0">
                <a:solidFill>
                  <a:srgbClr val="0505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mtClean="0">
                <a:solidFill>
                  <a:srgbClr val="050599"/>
                </a:solidFill>
              </a:rPr>
              <a:t/>
            </a:r>
            <a:br>
              <a:rPr lang="ru-RU" sz="2400" smtClean="0">
                <a:solidFill>
                  <a:srgbClr val="050599"/>
                </a:solidFill>
              </a:rPr>
            </a:br>
            <a:endParaRPr lang="ru-RU" sz="2400" smtClean="0">
              <a:solidFill>
                <a:srgbClr val="050599"/>
              </a:solidFill>
            </a:endParaRPr>
          </a:p>
        </p:txBody>
      </p:sp>
      <p:pic>
        <p:nvPicPr>
          <p:cNvPr id="16387" name="Picture 2" descr="%D0%BA%D1%83%D0%BA%D0%BE%D0%BB%D1%8C%D0%BD%D1%8B%D0%B9_%D1%81%D1%83%D0%BD%D0%B4%D1%83%D1%87%D0%BE%D0%BA_%D1%816_en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3571875"/>
            <a:ext cx="2357438" cy="2843213"/>
          </a:xfrm>
          <a:noFill/>
        </p:spPr>
      </p:pic>
      <p:pic>
        <p:nvPicPr>
          <p:cNvPr id="16388" name="Picture 2" descr="%D0%BA%D1%83%D0%BA%D0%BE%D0%BB%D1%8C%D0%BD%D1%8B%D0%B9_%D1%81%D1%83%D0%BD%D0%B4%D1%83%D1%87%D0%BE%D0%BA_%D1%816_e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809875"/>
            <a:ext cx="278606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9"/>
          <p:cNvSpPr>
            <a:spLocks noChangeArrowheads="1"/>
          </p:cNvSpPr>
          <p:nvPr/>
        </p:nvSpPr>
        <p:spPr bwMode="auto">
          <a:xfrm>
            <a:off x="285750" y="857250"/>
            <a:ext cx="85010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50599"/>
                </a:solidFill>
              </a:rPr>
              <a:t>Игровая куколка. Традиционно она изображает мальчика. Малышок делается голеньким, но подпоясанным. Поясок – обязательный атрибут русского народного костюма, поскольку он сильнейший оберег. Выполняется малышок-голышок из одного куска ткани (льна или хлопка).Размер куколки в пол-ладошки.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>
          <a:xfrm>
            <a:off x="428625" y="642938"/>
            <a:ext cx="3008313" cy="116205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50599"/>
                </a:solidFill>
                <a:latin typeface="Arial" pitchFamily="34" charset="0"/>
                <a:cs typeface="Arial" pitchFamily="34" charset="0"/>
              </a:rPr>
              <a:t>Схема изготовления куклы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9459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2714625"/>
            <a:ext cx="2614613" cy="34115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 descr="0001_2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2357438"/>
            <a:ext cx="34480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0001_25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19625" y="214313"/>
            <a:ext cx="3452813" cy="6286500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hebakovy-0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3571875"/>
            <a:ext cx="40338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" descr="0001_2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8"/>
            <a:ext cx="391318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0001_2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57188"/>
            <a:ext cx="395922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214313" y="214313"/>
            <a:ext cx="87153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50599"/>
                </a:solidFill>
              </a:rPr>
              <a:t>Роженица</a:t>
            </a:r>
          </a:p>
          <a:p>
            <a:pPr algn="just" eaLnBrk="0" hangingPunct="0"/>
            <a:r>
              <a:rPr lang="ru-RU" sz="2400">
                <a:solidFill>
                  <a:srgbClr val="050599"/>
                </a:solidFill>
              </a:rPr>
              <a:t>Обережная узелковая кукла. Делалась как оберег для беременной женщины (или желающей забеременеть), отсюда - красный обережный цвет поверх всего живота, грудь делали как можно больше, как у будущей кормящей матери. К пояску привязывали живую семечку, как символ зачатия, еще по желанию привязывали монетку в мешочке, чтобы в доме деньги водились и кошачью шерсть на семейное благополучие в доме. Кошачья шерсть символизировала мягкие отношения между домашними в доме</a:t>
            </a:r>
          </a:p>
        </p:txBody>
      </p:sp>
      <p:pic>
        <p:nvPicPr>
          <p:cNvPr id="21507" name="Picture 2" descr="0001_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4143375"/>
            <a:ext cx="33385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214313" y="285750"/>
            <a:ext cx="85725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50599"/>
                </a:solidFill>
              </a:rPr>
              <a:t>Кукла оберег «Веснянка»</a:t>
            </a:r>
          </a:p>
          <a:p>
            <a:r>
              <a:rPr lang="ru-RU" sz="2400">
                <a:solidFill>
                  <a:srgbClr val="050599"/>
                </a:solidFill>
              </a:rPr>
              <a:t>На Руси её делали молодые девушки когда наступала весна, и дарили этих кукол друг другу. Кукла отличается весёлым задорным характером. Традиционно у неё яркие волосы необычного цвета. Веснянка – оберег молодости и красоты. Даря эту куклу, желали молодости и привлекательности, оптимизма и жизнерадостности.</a:t>
            </a:r>
          </a:p>
        </p:txBody>
      </p:sp>
      <p:pic>
        <p:nvPicPr>
          <p:cNvPr id="23555" name="Picture 4" descr="0_776e8_da52380c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928938"/>
            <a:ext cx="27305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0_776ed_c8be2c3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3571875"/>
            <a:ext cx="3551237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714375" y="642938"/>
            <a:ext cx="81438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50599"/>
                </a:solidFill>
              </a:rPr>
              <a:t>Кукла - </a:t>
            </a:r>
            <a:r>
              <a:rPr lang="ru-RU" sz="2800" i="1">
                <a:solidFill>
                  <a:srgbClr val="050599"/>
                </a:solidFill>
              </a:rPr>
              <a:t>способ познания жизни и для тех, кто ее создает, и для тех кто с нею общается…</a:t>
            </a:r>
          </a:p>
          <a:p>
            <a:r>
              <a:rPr lang="ru-RU" sz="2800" i="1">
                <a:solidFill>
                  <a:srgbClr val="050599"/>
                </a:solidFill>
              </a:rPr>
              <a:t> …</a:t>
            </a:r>
            <a:r>
              <a:rPr lang="ru-RU" sz="2800" b="1" i="1">
                <a:solidFill>
                  <a:srgbClr val="050599"/>
                </a:solidFill>
              </a:rPr>
              <a:t>Традиционная тряпичная кукла </a:t>
            </a:r>
            <a:r>
              <a:rPr lang="ru-RU" sz="2800" i="1">
                <a:solidFill>
                  <a:srgbClr val="050599"/>
                </a:solidFill>
              </a:rPr>
              <a:t>несет в себе память культуры и делает это гораздо ярче, шире и глубже, чем любая другая игрушка. Тряпичная кукла - игрушка с ценными воспитательными качествами, которые признаны и культивируются в этнопедагогике,  практической работе с детьми…</a:t>
            </a:r>
          </a:p>
          <a:p>
            <a:endParaRPr lang="ru-RU" sz="2000"/>
          </a:p>
        </p:txBody>
      </p:sp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3786188" y="5000625"/>
            <a:ext cx="4786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C00000"/>
                </a:solidFill>
              </a:rPr>
              <a:t>Галина и Мария Дайн </a:t>
            </a:r>
          </a:p>
          <a:p>
            <a:pPr algn="ctr"/>
            <a:r>
              <a:rPr lang="ru-RU" sz="2400">
                <a:solidFill>
                  <a:srgbClr val="C00000"/>
                </a:solidFill>
              </a:rPr>
              <a:t>"Русская тряпичная кукла"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571750" y="642938"/>
            <a:ext cx="2600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50599"/>
                </a:solidFill>
              </a:rPr>
              <a:t>Закрутка</a:t>
            </a:r>
            <a:endParaRPr lang="ru-RU" sz="2400">
              <a:solidFill>
                <a:srgbClr val="050599"/>
              </a:solidFill>
            </a:endParaRP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500063" y="1071563"/>
            <a:ext cx="8001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50599"/>
                </a:solidFill>
              </a:rPr>
              <a:t>Закрутка - это то же самое, что и Столбушка.</a:t>
            </a:r>
            <a:r>
              <a:rPr lang="ru-RU" sz="2400">
                <a:solidFill>
                  <a:srgbClr val="050599"/>
                </a:solidFill>
              </a:rPr>
              <a:t> В основе куклы плотно закрученный лоскут ткани или берестяная трубочка.</a:t>
            </a:r>
          </a:p>
          <a:p>
            <a:r>
              <a:rPr lang="ru-RU" sz="2400">
                <a:solidFill>
                  <a:srgbClr val="050599"/>
                </a:solidFill>
              </a:rPr>
              <a:t>Главной особенностью этой куклы является то, что делают ее без иголки. Как и многих других куколок.</a:t>
            </a:r>
          </a:p>
        </p:txBody>
      </p:sp>
      <p:pic>
        <p:nvPicPr>
          <p:cNvPr id="24580" name="Picture 2" descr="http://www.rukukla.ru/file/0001/250/0001_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3714750"/>
            <a:ext cx="26209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http://www.rukukla.ru/file/0001/0001_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71813"/>
            <a:ext cx="31289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ttp://www.rukukla.ru/file/0001/0001_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3143250"/>
            <a:ext cx="19145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rukukla.ru/file/0001/0001_34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14313"/>
            <a:ext cx="5286375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285750" y="4357688"/>
            <a:ext cx="8572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50599"/>
                </a:solidFill>
              </a:rPr>
              <a:t>Столбушка</a:t>
            </a:r>
            <a:r>
              <a:rPr lang="ru-RU" sz="2400"/>
              <a:t> -</a:t>
            </a:r>
            <a:r>
              <a:rPr lang="ru-RU" sz="2400">
                <a:solidFill>
                  <a:srgbClr val="050599"/>
                </a:solidFill>
              </a:rPr>
              <a:t> в отличие от многих традиционных кукол она всегда устойчиво стоит. По свидетельству этнографов начала ХХ века, в некоторых крестьянских домах насчитывалось до сотни кукол Столбушек</a:t>
            </a:r>
            <a:r>
              <a:rPr lang="ru-RU">
                <a:solidFill>
                  <a:srgbClr val="050599"/>
                </a:solidFill>
              </a:rPr>
              <a:t>.</a:t>
            </a: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rukukla.ru/file/0001/0001_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28625"/>
            <a:ext cx="39290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285750" y="5572125"/>
            <a:ext cx="4214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50599"/>
                </a:solidFill>
              </a:rPr>
              <a:t>Народная</a:t>
            </a:r>
            <a:r>
              <a:rPr lang="ru-RU" sz="2400" b="1">
                <a:solidFill>
                  <a:srgbClr val="050599"/>
                </a:solidFill>
              </a:rPr>
              <a:t> кукла-закрутка с младенцем</a:t>
            </a:r>
          </a:p>
        </p:txBody>
      </p:sp>
      <p:pic>
        <p:nvPicPr>
          <p:cNvPr id="26628" name="Picture 4" descr="http://www.rukukla.ru/file/0001/0001_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2938"/>
            <a:ext cx="4214812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4786313" y="4071938"/>
            <a:ext cx="4071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50599"/>
                </a:solidFill>
              </a:rPr>
              <a:t>Кукла</a:t>
            </a:r>
            <a:r>
              <a:rPr lang="ru-RU" sz="2400" b="1">
                <a:solidFill>
                  <a:srgbClr val="050599"/>
                </a:solidFill>
              </a:rPr>
              <a:t> кулачковая </a:t>
            </a:r>
            <a:r>
              <a:rPr lang="ru-RU" sz="2400">
                <a:solidFill>
                  <a:srgbClr val="050599"/>
                </a:solidFill>
              </a:rPr>
              <a:t>- чуть больше ладони. В раннем возрасте выаолняла роль оберега ребенка.</a:t>
            </a:r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7651" name="Picture 1" descr="http://i029.radikal.ru/1105/b4/49614d1cc2d4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357563" y="3144838"/>
            <a:ext cx="26431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0" y="402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/>
              <a:t> </a:t>
            </a:r>
            <a:r>
              <a:rPr lang="ru-RU" sz="800"/>
              <a:t> </a:t>
            </a:r>
            <a:endParaRPr lang="ru-RU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214313" y="285750"/>
            <a:ext cx="84296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50599"/>
                </a:solidFill>
              </a:rPr>
              <a:t>Чудинко (Пуганко) </a:t>
            </a:r>
          </a:p>
          <a:p>
            <a:pPr eaLnBrk="0" hangingPunct="0"/>
            <a:r>
              <a:rPr lang="ru-RU" sz="2400">
                <a:solidFill>
                  <a:srgbClr val="050599"/>
                </a:solidFill>
              </a:rPr>
              <a:t>сродни Кикиморе (в Славянской мифологии), это </a:t>
            </a:r>
            <a:r>
              <a:rPr lang="ru-RU" sz="2400" b="1">
                <a:solidFill>
                  <a:srgbClr val="050599"/>
                </a:solidFill>
              </a:rPr>
              <a:t>воплощение злого начала</a:t>
            </a:r>
            <a:r>
              <a:rPr lang="ru-RU" sz="2400">
                <a:solidFill>
                  <a:srgbClr val="050599"/>
                </a:solidFill>
              </a:rPr>
              <a:t>.  Плохие люди закладывали его в виде тряпичной куклы под бревно строящегося дома. Чудинко пугает людей по ночам треском и стуком. Особенно силён он в заброшенных домах.  Избавиться от него можно только уничтожив куколку.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2286000" y="357188"/>
            <a:ext cx="4824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50599"/>
                </a:solidFill>
              </a:rPr>
              <a:t>Хозяюшки — куклы для кухни</a:t>
            </a: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571500" y="928688"/>
            <a:ext cx="8143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50599"/>
                </a:solidFill>
              </a:rPr>
              <a:t>Основа этих кукол — верхушка сосны. Эти тряпичные куклы большие, примерно 50 см в высоту. Они похожи на Вепсских узелковых кукол. Это обереги кухни </a:t>
            </a:r>
          </a:p>
          <a:p>
            <a:endParaRPr lang="ru-RU"/>
          </a:p>
        </p:txBody>
      </p:sp>
      <p:pic>
        <p:nvPicPr>
          <p:cNvPr id="28676" name="Picture 2" descr="тряпичные куклы Хозяюшк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88" y="2193925"/>
            <a:ext cx="5072062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кукла Хозяю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357188"/>
            <a:ext cx="332422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1000125" y="5143500"/>
            <a:ext cx="72151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50599"/>
                </a:solidFill>
              </a:rPr>
              <a:t>Платье  и платок этой куклы сделано из старой кухонной занавески, а блузка сделана из кухонного полотенца - вот и получилось, что эта кукла - </a:t>
            </a:r>
            <a:r>
              <a:rPr lang="ru-RU" sz="2400" b="1">
                <a:solidFill>
                  <a:srgbClr val="050599"/>
                </a:solidFill>
              </a:rPr>
              <a:t>самая хозяйственная </a:t>
            </a:r>
            <a:r>
              <a:rPr lang="ru-RU" sz="2400">
                <a:solidFill>
                  <a:srgbClr val="050599"/>
                </a:solidFill>
              </a:rPr>
              <a:t>по своей природе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001_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43063"/>
            <a:ext cx="28130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214313" y="285750"/>
            <a:ext cx="6000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50599"/>
                </a:solidFill>
              </a:rPr>
              <a:t>Кукла Благодать. </a:t>
            </a:r>
            <a:r>
              <a:rPr lang="ru-RU" sz="2400">
                <a:solidFill>
                  <a:srgbClr val="050599"/>
                </a:solidFill>
              </a:rPr>
              <a:t>Делается так же как вепсская, только ручки - из палочек</a:t>
            </a:r>
          </a:p>
        </p:txBody>
      </p:sp>
      <p:pic>
        <p:nvPicPr>
          <p:cNvPr id="30724" name="Picture 3" descr="0_776f5_d7718c6f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3000375"/>
            <a:ext cx="27305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blagod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642938"/>
            <a:ext cx="25749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7" descr="Куклы. Русская народная тряпичная кукла.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85750" y="3406775"/>
            <a:ext cx="828675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214313" y="285750"/>
            <a:ext cx="88566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solidFill>
                  <a:srgbClr val="050599"/>
                </a:solidFill>
              </a:rPr>
              <a:t>Обрядово-обереговая кукла </a:t>
            </a:r>
            <a:r>
              <a:rPr lang="ru-RU" sz="2400" b="1">
                <a:solidFill>
                  <a:srgbClr val="050599"/>
                </a:solidFill>
              </a:rPr>
              <a:t>«Зернушка» или «Крупеничка»</a:t>
            </a:r>
          </a:p>
          <a:p>
            <a:pPr eaLnBrk="0" hangingPunct="0"/>
            <a:r>
              <a:rPr lang="ru-RU" sz="2400">
                <a:solidFill>
                  <a:srgbClr val="050599"/>
                </a:solidFill>
              </a:rPr>
              <a:t>Кукла была символом достатка. «Зернушка» делалась осенью из зерна нового урожая и хранилась в семье до весны. С этого зерна весной начинался новый сев. Делали её из холщового мешочка, наполненного до верху зерном, зашитого и перетянутого по талии и шее красными нитками. Кукла должна была быть дородной т нарядной.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rupenich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1643063"/>
            <a:ext cx="37036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00063" y="357188"/>
            <a:ext cx="8358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50599"/>
                </a:solidFill>
              </a:rPr>
              <a:t>Русская народная тряпичная кукла Крупеничка</a:t>
            </a:r>
          </a:p>
        </p:txBody>
      </p:sp>
      <p:pic>
        <p:nvPicPr>
          <p:cNvPr id="33796" name="Picture 5" descr="http://perunica.ru/uploads/posts/2009-07/1248467931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143000"/>
            <a:ext cx="43053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03.11.2007 10:15: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36538"/>
            <a:ext cx="4929188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0_776f7_dc860ff7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2643188"/>
            <a:ext cx="2786063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0_776f0_afcaa9ef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14313"/>
            <a:ext cx="30495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83c224cde3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714500"/>
            <a:ext cx="1857375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357188" y="214313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50599"/>
                </a:solidFill>
              </a:rPr>
              <a:t>Народная</a:t>
            </a:r>
            <a:r>
              <a:rPr lang="ru-RU" sz="2400">
                <a:solidFill>
                  <a:srgbClr val="050599"/>
                </a:solidFill>
              </a:rPr>
              <a:t> </a:t>
            </a:r>
            <a:r>
              <a:rPr lang="ru-RU" sz="2400" b="1">
                <a:solidFill>
                  <a:srgbClr val="050599"/>
                </a:solidFill>
              </a:rPr>
              <a:t>кукла оберег </a:t>
            </a:r>
            <a:r>
              <a:rPr lang="ru-RU" sz="2400">
                <a:solidFill>
                  <a:srgbClr val="050599"/>
                </a:solidFill>
              </a:rPr>
              <a:t>ещё с глубокой древности была человеку защитой от болезней , несчастий, от злых духов. Помогала увеличить достаток.</a:t>
            </a:r>
          </a:p>
        </p:txBody>
      </p:sp>
      <p:pic>
        <p:nvPicPr>
          <p:cNvPr id="4100" name="Picture 2" descr="_________________4ba09bdc8030a"/>
          <p:cNvPicPr>
            <a:picLocks noChangeAspect="1" noChangeArrowheads="1"/>
          </p:cNvPicPr>
          <p:nvPr/>
        </p:nvPicPr>
        <p:blipFill>
          <a:blip r:embed="rId3" cstate="print"/>
          <a:srcRect r="-699"/>
          <a:stretch>
            <a:fillRect/>
          </a:stretch>
        </p:blipFill>
        <p:spPr bwMode="auto">
          <a:xfrm>
            <a:off x="5072063" y="1571625"/>
            <a:ext cx="14033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 descr="0_776d1_58a584a6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643063"/>
            <a:ext cx="18732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 descr="0_776d0_eb92a752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9250" y="1571625"/>
            <a:ext cx="18732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0_776d3_e56b6a15_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4286250"/>
            <a:ext cx="312261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6" descr="0_776de_a3a05a02_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8" y="4429125"/>
            <a:ext cx="155416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7" descr="0_77700_e676b994_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5938" y="4378325"/>
            <a:ext cx="311943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928688" y="-1571625"/>
            <a:ext cx="7858125" cy="797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400">
              <a:solidFill>
                <a:srgbClr val="000000"/>
              </a:solidFill>
              <a:cs typeface="Times New Roman" pitchFamily="18" charset="0"/>
              <a:hlinkClick r:id="rId2"/>
            </a:endParaRPr>
          </a:p>
          <a:p>
            <a:pPr eaLnBrk="0" hangingPunct="0"/>
            <a:endParaRPr lang="ru-RU" sz="2400">
              <a:solidFill>
                <a:srgbClr val="000000"/>
              </a:solidFill>
              <a:cs typeface="Times New Roman" pitchFamily="18" charset="0"/>
              <a:hlinkClick r:id="rId2"/>
            </a:endParaRPr>
          </a:p>
          <a:p>
            <a:pPr eaLnBrk="0" hangingPunct="0"/>
            <a:endParaRPr lang="ru-RU" sz="2400">
              <a:solidFill>
                <a:srgbClr val="000000"/>
              </a:solidFill>
              <a:cs typeface="Times New Roman" pitchFamily="18" charset="0"/>
              <a:hlinkClick r:id="rId2"/>
            </a:endParaRPr>
          </a:p>
          <a:p>
            <a:pPr eaLnBrk="0" hangingPunct="0"/>
            <a:endParaRPr lang="ru-RU" sz="2400">
              <a:solidFill>
                <a:srgbClr val="000000"/>
              </a:solidFill>
              <a:cs typeface="Times New Roman" pitchFamily="18" charset="0"/>
              <a:hlinkClick r:id="rId2"/>
            </a:endParaRPr>
          </a:p>
          <a:p>
            <a:pPr eaLnBrk="0" hangingPunct="0"/>
            <a:endParaRPr lang="ru-RU" sz="2400">
              <a:solidFill>
                <a:srgbClr val="000000"/>
              </a:solidFill>
              <a:cs typeface="Times New Roman" pitchFamily="18" charset="0"/>
              <a:hlinkClick r:id="rId2"/>
            </a:endParaRPr>
          </a:p>
          <a:p>
            <a:pPr eaLnBrk="0" hangingPunct="0"/>
            <a:endParaRPr lang="ru-RU" sz="2400">
              <a:solidFill>
                <a:srgbClr val="000000"/>
              </a:solidFill>
              <a:cs typeface="Times New Roman" pitchFamily="18" charset="0"/>
              <a:hlinkClick r:id="rId2"/>
            </a:endParaRPr>
          </a:p>
          <a:p>
            <a:pPr algn="ctr" eaLnBrk="0" hangingPunct="0"/>
            <a:r>
              <a:rPr lang="ru-RU" sz="2800" b="1" i="1">
                <a:solidFill>
                  <a:srgbClr val="050599"/>
                </a:solidFill>
                <a:cs typeface="Times New Roman" pitchFamily="18" charset="0"/>
                <a:hlinkClick r:id="rId2"/>
              </a:rPr>
              <a:t>Используемые ресурсы</a:t>
            </a:r>
          </a:p>
          <a:p>
            <a:pPr algn="ctr" eaLnBrk="0" hangingPunct="0"/>
            <a:endParaRPr lang="ru-RU" sz="2800" b="1" i="1">
              <a:solidFill>
                <a:srgbClr val="050599"/>
              </a:solidFill>
              <a:cs typeface="Times New Roman" pitchFamily="18" charset="0"/>
              <a:hlinkClick r:id="rId2"/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2400" b="1" i="1">
                <a:solidFill>
                  <a:srgbClr val="050599"/>
                </a:solidFill>
                <a:cs typeface="Times New Roman" pitchFamily="18" charset="0"/>
                <a:hlinkClick r:id="rId2"/>
              </a:rPr>
              <a:t>Галина и Мария Дайн «Русская тряпичная кукла»</a:t>
            </a:r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2400" b="1" i="1">
                <a:solidFill>
                  <a:srgbClr val="050599"/>
                </a:solidFill>
                <a:cs typeface="Times New Roman" pitchFamily="18" charset="0"/>
                <a:hlinkClick r:id="rId2"/>
              </a:rPr>
              <a:t>http://domnaraduge.com/page/7/</a:t>
            </a:r>
            <a:r>
              <a:rPr lang="ru-RU" sz="2400" b="1" i="1">
                <a:solidFill>
                  <a:srgbClr val="050599"/>
                </a:solidFill>
                <a:cs typeface="Times New Roman" pitchFamily="18" charset="0"/>
              </a:rPr>
              <a:t> </a:t>
            </a:r>
            <a:endParaRPr lang="ru-RU" sz="2400" b="1" i="1">
              <a:solidFill>
                <a:srgbClr val="050599"/>
              </a:solidFill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2400" b="1" i="1">
                <a:solidFill>
                  <a:srgbClr val="050599"/>
                </a:solidFill>
                <a:cs typeface="Times New Roman" pitchFamily="18" charset="0"/>
                <a:hlinkClick r:id="rId3"/>
              </a:rPr>
              <a:t>http://fotki.yandex.ru/users/imka1/view/489169/</a:t>
            </a:r>
            <a:r>
              <a:rPr lang="ru-RU" sz="2400" b="1" i="1">
                <a:solidFill>
                  <a:srgbClr val="050599"/>
                </a:solidFill>
                <a:cs typeface="Times New Roman" pitchFamily="18" charset="0"/>
              </a:rPr>
              <a:t> </a:t>
            </a:r>
            <a:endParaRPr lang="ru-RU" sz="2400" b="1" i="1">
              <a:solidFill>
                <a:srgbClr val="050599"/>
              </a:solidFill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2400" b="1" i="1">
                <a:solidFill>
                  <a:srgbClr val="050599"/>
                </a:solidFill>
                <a:cs typeface="Times New Roman" pitchFamily="18" charset="0"/>
                <a:hlinkClick r:id="rId4"/>
              </a:rPr>
              <a:t>http://www.aucland.ru/marktApi?item=503264</a:t>
            </a:r>
            <a:r>
              <a:rPr lang="ru-RU" sz="2400" b="1" i="1">
                <a:solidFill>
                  <a:srgbClr val="050599"/>
                </a:solidFill>
                <a:cs typeface="Times New Roman" pitchFamily="18" charset="0"/>
              </a:rPr>
              <a:t> </a:t>
            </a:r>
            <a:endParaRPr lang="ru-RU" sz="2400" b="1" i="1">
              <a:solidFill>
                <a:srgbClr val="050599"/>
              </a:solidFill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2400" b="1" i="1">
                <a:solidFill>
                  <a:srgbClr val="050599"/>
                </a:solidFill>
                <a:cs typeface="Times New Roman" pitchFamily="18" charset="0"/>
                <a:hlinkClick r:id="rId2"/>
              </a:rPr>
              <a:t>http://domnaraduge.com/page/7/</a:t>
            </a:r>
            <a:endParaRPr lang="ru-RU" sz="2400" b="1" i="1">
              <a:solidFill>
                <a:srgbClr val="050599"/>
              </a:solidFill>
            </a:endParaRPr>
          </a:p>
          <a:p>
            <a:pPr eaLnBrk="0" hangingPunct="0">
              <a:buFont typeface="Calibri" pitchFamily="34" charset="0"/>
              <a:buAutoNum type="arabicPeriod"/>
            </a:pPr>
            <a:r>
              <a:rPr lang="ru-RU" sz="2400" b="1" i="1">
                <a:solidFill>
                  <a:srgbClr val="050599"/>
                </a:solidFill>
              </a:rPr>
              <a:t> </a:t>
            </a:r>
            <a:r>
              <a:rPr lang="ru-RU" sz="2400" b="1" i="1">
                <a:solidFill>
                  <a:srgbClr val="050599"/>
                </a:solidFill>
                <a:hlinkClick r:id="rId5"/>
              </a:rPr>
              <a:t>www.nn.ru</a:t>
            </a:r>
            <a:r>
              <a:rPr lang="ru-RU" sz="2400" b="1" i="1">
                <a:solidFill>
                  <a:srgbClr val="050599"/>
                </a:solidFill>
              </a:rPr>
              <a:t> </a:t>
            </a:r>
          </a:p>
          <a:p>
            <a:pPr eaLnBrk="0" hangingPunct="0">
              <a:buFont typeface="Calibri" pitchFamily="34" charset="0"/>
              <a:buAutoNum type="arabicPeriod"/>
            </a:pPr>
            <a:r>
              <a:rPr lang="en-US" sz="2400" b="1" i="1">
                <a:solidFill>
                  <a:srgbClr val="050599"/>
                </a:solidFill>
                <a:hlinkClick r:id="rId6"/>
              </a:rPr>
              <a:t>http://www.flickr.com/photos/sizsel/</a:t>
            </a:r>
            <a:endParaRPr lang="ru-RU" sz="2400" b="1" i="1">
              <a:solidFill>
                <a:srgbClr val="050599"/>
              </a:solidFill>
            </a:endParaRPr>
          </a:p>
          <a:p>
            <a:pPr eaLnBrk="0" hangingPunct="0"/>
            <a:r>
              <a:rPr lang="ru-RU" sz="2400" b="1" i="1">
                <a:solidFill>
                  <a:srgbClr val="050599"/>
                </a:solidFill>
              </a:rPr>
              <a:t> </a:t>
            </a:r>
          </a:p>
          <a:p>
            <a:pPr eaLnBrk="0" hangingPunct="0"/>
            <a:r>
              <a:rPr lang="ru-RU" sz="2400" b="1" i="1">
                <a:solidFill>
                  <a:srgbClr val="050599"/>
                </a:solidFill>
              </a:rPr>
              <a:t> </a:t>
            </a:r>
          </a:p>
          <a:p>
            <a:pPr eaLnBrk="0" hangingPunct="0">
              <a:buFont typeface="Calibri" pitchFamily="34" charset="0"/>
              <a:buAutoNum type="arabicPeriod"/>
            </a:pPr>
            <a:endParaRPr lang="ru-RU" sz="2400">
              <a:solidFill>
                <a:srgbClr val="1D47BD"/>
              </a:solidFill>
            </a:endParaRPr>
          </a:p>
          <a:p>
            <a:pPr eaLnBrk="0" hangingPunct="0">
              <a:buFont typeface="Calibri" pitchFamily="34" charset="0"/>
              <a:buAutoNum type="arabicPeriod"/>
            </a:pPr>
            <a:endParaRPr lang="ru-RU" sz="2400">
              <a:solidFill>
                <a:srgbClr val="0070C0"/>
              </a:solidFill>
            </a:endParaRPr>
          </a:p>
          <a:p>
            <a:pPr eaLnBrk="0" hangingPunct="0"/>
            <a:endParaRPr lang="ru-RU" sz="24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14313" y="428625"/>
            <a:ext cx="871537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800" b="1" i="1">
                <a:solidFill>
                  <a:srgbClr val="050599"/>
                </a:solidFill>
              </a:rPr>
              <a:t>Вепсская  кукла</a:t>
            </a:r>
            <a:endParaRPr lang="ru-RU" sz="2800">
              <a:solidFill>
                <a:srgbClr val="050599"/>
              </a:solidFill>
            </a:endParaRPr>
          </a:p>
          <a:p>
            <a:pPr algn="just" eaLnBrk="0" hangingPunct="0"/>
            <a:r>
              <a:rPr lang="ru-RU" sz="2400">
                <a:solidFill>
                  <a:srgbClr val="050599"/>
                </a:solidFill>
              </a:rPr>
              <a:t>Из старых вещей женщины без использования ножниц и иглы делали «вепсскую куклу», чтобы жизнь ребенка была «не резаная и не колотая».</a:t>
            </a:r>
            <a:r>
              <a:rPr lang="ru-RU" sz="2400">
                <a:solidFill>
                  <a:srgbClr val="52593B"/>
                </a:solidFill>
              </a:rPr>
              <a:t> </a:t>
            </a:r>
            <a:r>
              <a:rPr lang="ru-RU" sz="2400" b="1">
                <a:solidFill>
                  <a:srgbClr val="B52121"/>
                </a:solidFill>
              </a:rPr>
              <a:t>Куклу до рождения малыша клали в колыбельку, чтобы согреть ее. После рождения она висела над ребенком, охраняя его от порчи.</a:t>
            </a:r>
            <a:r>
              <a:rPr lang="ru-RU" sz="2400">
                <a:solidFill>
                  <a:srgbClr val="52593B"/>
                </a:solidFill>
              </a:rPr>
              <a:t> </a:t>
            </a:r>
            <a:endParaRPr lang="ru-RU" sz="240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234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400" i="1"/>
              <a:t>.</a:t>
            </a:r>
            <a:endParaRPr lang="ru-RU"/>
          </a:p>
        </p:txBody>
      </p:sp>
      <p:pic>
        <p:nvPicPr>
          <p:cNvPr id="5124" name="Picture 2" descr="0001_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857500"/>
            <a:ext cx="29575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001_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214313"/>
            <a:ext cx="4789487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428625" y="2286000"/>
            <a:ext cx="3643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50599"/>
                </a:solidFill>
              </a:rPr>
              <a:t>Вепсская кукла – это образ замужней женщины. Детали куклы не сшиваются между собой</a:t>
            </a:r>
            <a:endParaRPr lang="ru-RU" sz="2400" b="1">
              <a:solidFill>
                <a:srgbClr val="050599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i="1">
                <a:solidFill>
                  <a:srgbClr val="050599"/>
                </a:solidFill>
              </a:rPr>
              <a:t>Карельская рванка</a:t>
            </a:r>
            <a:endParaRPr lang="ru-RU" sz="2400">
              <a:solidFill>
                <a:srgbClr val="050599"/>
              </a:solidFill>
            </a:endParaRPr>
          </a:p>
          <a:p>
            <a:pPr eaLnBrk="0" hangingPunct="0"/>
            <a:r>
              <a:rPr lang="ru-RU" sz="2400">
                <a:solidFill>
                  <a:srgbClr val="050599"/>
                </a:solidFill>
              </a:rPr>
              <a:t>Карельская рванка выполняется похоже на Вепсскую, </a:t>
            </a:r>
          </a:p>
          <a:p>
            <a:pPr eaLnBrk="0" hangingPunct="0"/>
            <a:r>
              <a:rPr lang="ru-RU" sz="2400">
                <a:solidFill>
                  <a:srgbClr val="050599"/>
                </a:solidFill>
              </a:rPr>
              <a:t>но - другие ручки, иначе повязывается юбка и фартук.</a:t>
            </a:r>
          </a:p>
        </p:txBody>
      </p:sp>
      <p:pic>
        <p:nvPicPr>
          <p:cNvPr id="7171" name="Picture 2" descr="0001_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71625"/>
            <a:ext cx="44291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0001_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3"/>
            <a:ext cx="43243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714375"/>
            <a:ext cx="8643937" cy="22145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50599"/>
                </a:solidFill>
                <a:latin typeface="Arial" pitchFamily="34" charset="0"/>
                <a:cs typeface="Arial" pitchFamily="34" charset="0"/>
              </a:rPr>
              <a:t>В народе называют ее Перевертыш, Вертушка</a:t>
            </a:r>
            <a:r>
              <a:rPr lang="ru-RU" sz="2700" dirty="0" smtClean="0">
                <a:solidFill>
                  <a:srgbClr val="050599"/>
                </a:solidFill>
                <a:latin typeface="Arial" pitchFamily="34" charset="0"/>
                <a:cs typeface="Arial" pitchFamily="34" charset="0"/>
              </a:rPr>
              <a:t>. Ее вполне можно назвать куклой кукол, потому что она содержит в себе 2 головы, 4 руки, 2 юбки. Секрет в том, что когда видна одна часть куклы, например, девка, то вторая, баба, скрыта под юбкой; если куклу перевернуть, то баба откроется, а девка скроется. 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25" y="2928938"/>
            <a:ext cx="6215063" cy="37147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8196" name="Picture 2" descr="http://www.rukukla.ru/file/0001/250/0001_319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43125" y="2960688"/>
            <a:ext cx="6215063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001_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71563"/>
            <a:ext cx="2359025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0001_3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500063"/>
            <a:ext cx="89852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0001_3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28625"/>
            <a:ext cx="30194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0001_3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" y="3786188"/>
            <a:ext cx="1903413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0001_3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571875"/>
            <a:ext cx="2281238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0001_3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3500438"/>
            <a:ext cx="24384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57188" y="285750"/>
            <a:ext cx="2786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i="1">
                <a:solidFill>
                  <a:srgbClr val="050599"/>
                </a:solidFill>
              </a:rPr>
              <a:t>Технология  изготовления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001_3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2014537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0001_3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1000125"/>
            <a:ext cx="1785938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0001_3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214313"/>
            <a:ext cx="29829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0001_3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" y="3357563"/>
            <a:ext cx="1741488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0001_3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3286125"/>
            <a:ext cx="18494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Прямоугольник 6"/>
          <p:cNvSpPr>
            <a:spLocks noChangeArrowheads="1"/>
          </p:cNvSpPr>
          <p:nvPr/>
        </p:nvSpPr>
        <p:spPr bwMode="auto">
          <a:xfrm>
            <a:off x="2428875" y="428625"/>
            <a:ext cx="3771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 i="1">
                <a:solidFill>
                  <a:srgbClr val="050599"/>
                </a:solidFill>
              </a:rPr>
              <a:t>Технология  изготовления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844</Words>
  <Application>Microsoft Office PowerPoint</Application>
  <PresentationFormat>Экран (4:3)</PresentationFormat>
  <Paragraphs>69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Традиционная русская  тряпичная кукла</vt:lpstr>
      <vt:lpstr>Слайд 2</vt:lpstr>
      <vt:lpstr>Слайд 3</vt:lpstr>
      <vt:lpstr>Слайд 4</vt:lpstr>
      <vt:lpstr>Слайд 5</vt:lpstr>
      <vt:lpstr>Слайд 6</vt:lpstr>
      <vt:lpstr>В народе называют ее Перевертыш, Вертушка. Ее вполне можно назвать куклой кукол, потому что она содержит в себе 2 головы, 4 руки, 2 юбки. Секрет в том, что когда видна одна часть куклы, например, девка, то вторая, баба, скрыта под юбкой; если куклу перевернуть, то баба откроется, а девка скроется.   </vt:lpstr>
      <vt:lpstr>Слайд 8</vt:lpstr>
      <vt:lpstr>Слайд 9</vt:lpstr>
      <vt:lpstr>Мартинички</vt:lpstr>
      <vt:lpstr>Слайд 11</vt:lpstr>
      <vt:lpstr>Слайд 12</vt:lpstr>
      <vt:lpstr>Слайд 13</vt:lpstr>
      <vt:lpstr>Слайд 14</vt:lpstr>
      <vt:lpstr>Малышок-голышок  </vt:lpstr>
      <vt:lpstr>Схема изготовления куклы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народе называют ее Перевертыш, Вертушка. Ее вполне можно назвать куклой кукол, потому что она содержит в себе 2 головы, 4 руки, 2 юбки. Секрет в том, что когда видна одна часть куклы, например, девка, то вторая, баба, скрыта под юбкой; если куклу перевернуть, то баба откроется, а девка скроется.</dc:title>
  <dc:creator>булдыгина</dc:creator>
  <cp:lastModifiedBy>булдыгина</cp:lastModifiedBy>
  <cp:revision>21</cp:revision>
  <dcterms:created xsi:type="dcterms:W3CDTF">2012-01-07T13:29:16Z</dcterms:created>
  <dcterms:modified xsi:type="dcterms:W3CDTF">2013-03-23T05:37:54Z</dcterms:modified>
</cp:coreProperties>
</file>