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4" r:id="rId2"/>
    <p:sldId id="299" r:id="rId3"/>
    <p:sldId id="292" r:id="rId4"/>
    <p:sldId id="280" r:id="rId5"/>
    <p:sldId id="281" r:id="rId6"/>
    <p:sldId id="283" r:id="rId7"/>
    <p:sldId id="256" r:id="rId8"/>
    <p:sldId id="271" r:id="rId9"/>
    <p:sldId id="272" r:id="rId10"/>
    <p:sldId id="257" r:id="rId11"/>
    <p:sldId id="278" r:id="rId12"/>
    <p:sldId id="276" r:id="rId13"/>
    <p:sldId id="279" r:id="rId14"/>
    <p:sldId id="285" r:id="rId15"/>
    <p:sldId id="293" r:id="rId16"/>
    <p:sldId id="260" r:id="rId17"/>
    <p:sldId id="273" r:id="rId18"/>
    <p:sldId id="286" r:id="rId19"/>
    <p:sldId id="261" r:id="rId20"/>
    <p:sldId id="301" r:id="rId21"/>
    <p:sldId id="302" r:id="rId22"/>
    <p:sldId id="303" r:id="rId23"/>
    <p:sldId id="294" r:id="rId24"/>
    <p:sldId id="262" r:id="rId25"/>
    <p:sldId id="267" r:id="rId26"/>
    <p:sldId id="277" r:id="rId27"/>
    <p:sldId id="289" r:id="rId28"/>
    <p:sldId id="274" r:id="rId29"/>
    <p:sldId id="296" r:id="rId30"/>
    <p:sldId id="298" r:id="rId3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D8BB"/>
    <a:srgbClr val="FBC99F"/>
    <a:srgbClr val="050599"/>
    <a:srgbClr val="0033CC"/>
    <a:srgbClr val="1D47B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12" autoAdjust="0"/>
    <p:restoredTop sz="94660"/>
  </p:normalViewPr>
  <p:slideViewPr>
    <p:cSldViewPr>
      <p:cViewPr>
        <p:scale>
          <a:sx n="49" d="100"/>
          <a:sy n="49" d="100"/>
        </p:scale>
        <p:origin x="-906" y="-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2DE0B5-D7CA-4468-B9A1-C72F84F3C05E}" type="datetimeFigureOut">
              <a:rPr lang="ru-RU"/>
              <a:pPr>
                <a:defRPr/>
              </a:pPr>
              <a:t>23.03.2013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07BD76-80B0-4E48-AF1B-B32E0C5BEAE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C1A04E-7710-4A86-AE0A-B3B0AAD9AF0D}" type="datetimeFigureOut">
              <a:rPr lang="ru-RU"/>
              <a:pPr>
                <a:defRPr/>
              </a:pPr>
              <a:t>23.03.2013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44CDCB-0E81-4502-AF48-094D3E9F99E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0665BB-5032-43CB-9B2F-D0CE419E43D6}" type="datetimeFigureOut">
              <a:rPr lang="ru-RU"/>
              <a:pPr>
                <a:defRPr/>
              </a:pPr>
              <a:t>23.03.2013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89CA89-684F-4D44-BB78-9FFDD21E0C8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313E15-A60C-41DB-8590-93EFAC5037BA}" type="datetimeFigureOut">
              <a:rPr lang="ru-RU"/>
              <a:pPr>
                <a:defRPr/>
              </a:pPr>
              <a:t>23.03.2013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2BCAAF-8E54-4DE6-85D9-B446E5135A5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DF6CDA-8E39-496C-AAC8-BA97351A1DCE}" type="datetimeFigureOut">
              <a:rPr lang="ru-RU"/>
              <a:pPr>
                <a:defRPr/>
              </a:pPr>
              <a:t>23.03.2013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E429E4-4D3D-42F6-8F3A-88EF65DC1FD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DA6191-93E0-4CA5-91FD-7EE3FBDA52E0}" type="datetimeFigureOut">
              <a:rPr lang="ru-RU"/>
              <a:pPr>
                <a:defRPr/>
              </a:pPr>
              <a:t>23.03.2013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04570A-464E-4FC9-B0A0-B444632D30D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108D64-8F64-43FD-BCFB-7C888A32F4CF}" type="datetimeFigureOut">
              <a:rPr lang="ru-RU"/>
              <a:pPr>
                <a:defRPr/>
              </a:pPr>
              <a:t>23.03.2013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9897C6-F5DD-4013-832E-385F578B88A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AB1AEB-9CCA-409E-B72A-93D68C581B9E}" type="datetimeFigureOut">
              <a:rPr lang="ru-RU"/>
              <a:pPr>
                <a:defRPr/>
              </a:pPr>
              <a:t>23.03.2013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C211F9-1242-4914-9D24-25A78EAB255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38381F-E52A-49D6-8A22-175FF3BF5CD6}" type="datetimeFigureOut">
              <a:rPr lang="ru-RU"/>
              <a:pPr>
                <a:defRPr/>
              </a:pPr>
              <a:t>23.03.2013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2901DC-6CCA-4568-8B76-36246EF7779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72897B-C6DE-40CB-95E5-EB9CAB16A102}" type="datetimeFigureOut">
              <a:rPr lang="ru-RU"/>
              <a:pPr>
                <a:defRPr/>
              </a:pPr>
              <a:t>23.03.2013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BB5A23-8BCF-45D0-8FB2-BE0C3E320F4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D22F89-9E3E-4C7D-99F0-F6F83F4F2535}" type="datetimeFigureOut">
              <a:rPr lang="ru-RU"/>
              <a:pPr>
                <a:defRPr/>
              </a:pPr>
              <a:t>23.03.2013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F2BE39-F55C-496A-8664-FE3A1B6B96D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EB6B588-FF1B-4398-9B40-1FE62727DCAE}" type="datetimeFigureOut">
              <a:rPr lang="ru-RU"/>
              <a:pPr>
                <a:defRPr/>
              </a:pPr>
              <a:t>23.03.2013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D28FA93-409F-4495-AF88-2E7AD01A087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 dir="d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hyperlink" Target="http://www.rukukla.ru/file/0001/0001_349.jpg" TargetMode="Externa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http://i029.radikal.ru/1105/b4/49614d1cc2d4.jpg" TargetMode="External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9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fotki.yandex.ru/users/imka1/view/489169/" TargetMode="External"/><Relationship Id="rId2" Type="http://schemas.openxmlformats.org/officeDocument/2006/relationships/hyperlink" Target="http://domnaraduge.com/page/7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flickr.com/photos/sizsel/" TargetMode="External"/><Relationship Id="rId5" Type="http://schemas.openxmlformats.org/officeDocument/2006/relationships/hyperlink" Target="http://www.nn.ru/user.php?user_id=66904&amp;page=gallery&amp;MFID=4777&amp;IID=106948" TargetMode="External"/><Relationship Id="rId4" Type="http://schemas.openxmlformats.org/officeDocument/2006/relationships/hyperlink" Target="http://www.aucland.ru/marktApi?item=503264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http://www.rukukla.ru/file/0001/250/0001_319.jpg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857250" y="714375"/>
            <a:ext cx="7600950" cy="2286000"/>
          </a:xfrm>
        </p:spPr>
        <p:txBody>
          <a:bodyPr/>
          <a:lstStyle/>
          <a:p>
            <a:r>
              <a:rPr lang="ru-RU" b="1" smtClean="0">
                <a:solidFill>
                  <a:srgbClr val="0033CC"/>
                </a:solidFill>
                <a:latin typeface="Comic Sans MS" pitchFamily="66" charset="0"/>
                <a:ea typeface="Mongolian Baiti" pitchFamily="66" charset="0"/>
                <a:cs typeface="Mongolian Baiti" pitchFamily="66" charset="0"/>
              </a:rPr>
              <a:t>Традиционная русская  тряпичная кукла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29063" y="3571875"/>
            <a:ext cx="4714875" cy="2066925"/>
          </a:xfrm>
        </p:spPr>
        <p:txBody>
          <a:bodyPr/>
          <a:lstStyle/>
          <a:p>
            <a:pPr algn="l">
              <a:defRPr/>
            </a:pPr>
            <a:r>
              <a:rPr lang="ru-RU" sz="2400" i="1" dirty="0" smtClean="0">
                <a:solidFill>
                  <a:srgbClr val="050599"/>
                </a:solidFill>
              </a:rPr>
              <a:t>Булдыгина Ирина Юрьевна</a:t>
            </a:r>
          </a:p>
          <a:p>
            <a:pPr algn="l">
              <a:defRPr/>
            </a:pPr>
            <a:r>
              <a:rPr lang="ru-RU" sz="2400" i="1" dirty="0" smtClean="0">
                <a:solidFill>
                  <a:srgbClr val="050599"/>
                </a:solidFill>
              </a:rPr>
              <a:t>Учитель начальных классов</a:t>
            </a:r>
          </a:p>
          <a:p>
            <a:pPr algn="l">
              <a:defRPr/>
            </a:pPr>
            <a:r>
              <a:rPr lang="ru-RU" sz="2400" i="1" dirty="0" smtClean="0">
                <a:solidFill>
                  <a:srgbClr val="050599"/>
                </a:solidFill>
              </a:rPr>
              <a:t>ГБОУ СОШ № 440 г. Москвы</a:t>
            </a:r>
          </a:p>
          <a:p>
            <a:pPr algn="l">
              <a:defRPr/>
            </a:pPr>
            <a:endParaRPr lang="ru-RU" sz="2400" i="1" dirty="0" smtClean="0">
              <a:solidFill>
                <a:srgbClr val="050599"/>
              </a:solidFill>
            </a:endParaRPr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ransition>
    <p:wipe dir="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973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050599"/>
                </a:solidFill>
              </a:rPr>
              <a:t>Мартинички</a:t>
            </a:r>
          </a:p>
        </p:txBody>
      </p:sp>
      <p:sp>
        <p:nvSpPr>
          <p:cNvPr id="11267" name="Текст 6"/>
          <p:cNvSpPr>
            <a:spLocks noGrp="1"/>
          </p:cNvSpPr>
          <p:nvPr>
            <p:ph idx="1"/>
          </p:nvPr>
        </p:nvSpPr>
        <p:spPr>
          <a:xfrm>
            <a:off x="500063" y="-571500"/>
            <a:ext cx="8072437" cy="3714750"/>
          </a:xfrm>
        </p:spPr>
        <p:txBody>
          <a:bodyPr/>
          <a:lstStyle/>
          <a:p>
            <a:pPr algn="ctr" eaLnBrk="1" hangingPunct="1">
              <a:buFont typeface="Arial" pitchFamily="34" charset="0"/>
              <a:buNone/>
            </a:pPr>
            <a:r>
              <a:rPr lang="ru-RU" sz="240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400" smtClean="0">
                <a:latin typeface="Arial" pitchFamily="34" charset="0"/>
                <a:cs typeface="Arial" pitchFamily="34" charset="0"/>
              </a:rPr>
            </a:br>
            <a:endParaRPr lang="ru-RU" sz="2400" smtClean="0">
              <a:latin typeface="Arial" pitchFamily="34" charset="0"/>
              <a:cs typeface="Arial" pitchFamily="34" charset="0"/>
            </a:endParaRPr>
          </a:p>
          <a:p>
            <a:pPr algn="ctr" eaLnBrk="1" hangingPunct="1">
              <a:buFont typeface="Arial" pitchFamily="34" charset="0"/>
              <a:buNone/>
            </a:pPr>
            <a:endParaRPr lang="ru-RU" sz="240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buFont typeface="Arial" pitchFamily="34" charset="0"/>
              <a:buNone/>
            </a:pPr>
            <a:r>
              <a:rPr lang="ru-RU" sz="2400" smtClean="0">
                <a:solidFill>
                  <a:srgbClr val="050599"/>
                </a:solidFill>
                <a:latin typeface="Arial" pitchFamily="34" charset="0"/>
                <a:cs typeface="Arial" pitchFamily="34" charset="0"/>
              </a:rPr>
              <a:t>       Раньше эти куклы являлись неизменным атрибутом обряда «закликания» весны, в которых в основном участвовала молодежь и дети. </a:t>
            </a:r>
            <a:r>
              <a:rPr lang="ru-RU" sz="2400" b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Кукол вязали парами: из белых ниток – символ уходящей зимы, из красных – символ весны и жаркого солнца.</a:t>
            </a:r>
            <a:r>
              <a:rPr lang="ru-RU" sz="240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smtClean="0">
                <a:solidFill>
                  <a:srgbClr val="050599"/>
                </a:solidFill>
                <a:latin typeface="Arial" pitchFamily="34" charset="0"/>
                <a:cs typeface="Arial" pitchFamily="34" charset="0"/>
              </a:rPr>
              <a:t>Такие пары куколок развешивали на ветвях деревьев.</a:t>
            </a:r>
          </a:p>
          <a:p>
            <a:pPr eaLnBrk="1" hangingPunct="1"/>
            <a:endParaRPr lang="ru-RU" sz="2400" smtClean="0">
              <a:solidFill>
                <a:srgbClr val="050599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68" name="Picture 4" descr="0001_28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0" y="3143250"/>
            <a:ext cx="3071813" cy="338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ChangeArrowheads="1"/>
          </p:cNvSpPr>
          <p:nvPr/>
        </p:nvSpPr>
        <p:spPr bwMode="auto">
          <a:xfrm>
            <a:off x="285750" y="214313"/>
            <a:ext cx="8643938" cy="310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bIns="107916" anchor="ctr">
            <a:spAutoFit/>
          </a:bodyPr>
          <a:lstStyle/>
          <a:p>
            <a:pPr algn="ctr" eaLnBrk="0" hangingPunct="0"/>
            <a:r>
              <a:rPr lang="ru-RU" sz="2400" b="1">
                <a:solidFill>
                  <a:srgbClr val="050599"/>
                </a:solidFill>
                <a:latin typeface="Helvetica"/>
                <a:cs typeface="Times New Roman" pitchFamily="18" charset="0"/>
              </a:rPr>
              <a:t>Кувадки (куватки)</a:t>
            </a:r>
          </a:p>
          <a:p>
            <a:pPr eaLnBrk="0" hangingPunct="0"/>
            <a:r>
              <a:rPr lang="ru-RU" sz="2400">
                <a:solidFill>
                  <a:srgbClr val="050599"/>
                </a:solidFill>
                <a:cs typeface="Times New Roman" pitchFamily="18" charset="0"/>
              </a:rPr>
              <a:t>В древности существовал такой обряд «кувады», магия которого связывалась с таинством рождения ребенка. Они вывешивались над колыбелью после крещения младенца, оберегая его от неисчислимых козней злых духов.</a:t>
            </a:r>
            <a:r>
              <a:rPr lang="ru-RU" sz="2400">
                <a:cs typeface="Times New Roman" pitchFamily="18" charset="0"/>
              </a:rPr>
              <a:t> </a:t>
            </a:r>
            <a:r>
              <a:rPr lang="ru-RU" sz="2400" b="1">
                <a:solidFill>
                  <a:srgbClr val="B52121"/>
                </a:solidFill>
                <a:cs typeface="Times New Roman" pitchFamily="18" charset="0"/>
              </a:rPr>
              <a:t>Эти куклы очень просты в изготовлении. Обычно в связке бывает от 3 до 5 куколок из разноцветной ткани, куколки заменяли погремушки.</a:t>
            </a:r>
            <a:endParaRPr lang="ru-RU" sz="2400"/>
          </a:p>
        </p:txBody>
      </p:sp>
      <p:pic>
        <p:nvPicPr>
          <p:cNvPr id="12291" name="Picture 2" descr="03.11.2007 10:12: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50" y="3429000"/>
            <a:ext cx="2357438" cy="310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5" descr="http://farm5.staticflickr.com/4071/4281326034_c45f774b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7625" y="3429000"/>
            <a:ext cx="4762500" cy="318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Прямоугольник 4"/>
          <p:cNvSpPr>
            <a:spLocks noChangeArrowheads="1"/>
          </p:cNvSpPr>
          <p:nvPr/>
        </p:nvSpPr>
        <p:spPr bwMode="auto">
          <a:xfrm>
            <a:off x="2571750" y="357188"/>
            <a:ext cx="35687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rgbClr val="050599"/>
                </a:solidFill>
              </a:rPr>
              <a:t>Кукла Бессонница </a:t>
            </a:r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357188" y="857250"/>
            <a:ext cx="82867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2400">
                <a:solidFill>
                  <a:srgbClr val="050599"/>
                </a:solidFill>
                <a:cs typeface="Times New Roman" pitchFamily="18" charset="0"/>
              </a:rPr>
              <a:t>Это магическая колыбельная кукла Бессонница. Когда без видимой причины начинал плакать младенец, мать, чтобы успокоить его и защитить от злых духов.</a:t>
            </a:r>
            <a:endParaRPr lang="ru-RU" sz="2400">
              <a:solidFill>
                <a:srgbClr val="050599"/>
              </a:solidFill>
            </a:endParaRPr>
          </a:p>
        </p:txBody>
      </p:sp>
      <p:pic>
        <p:nvPicPr>
          <p:cNvPr id="13316" name="Picture 4" descr="0001_22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2143125"/>
            <a:ext cx="3071813" cy="409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5" descr="0001_22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5" y="2571750"/>
            <a:ext cx="3313113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0001_22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63" y="857250"/>
            <a:ext cx="6986587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Прямоугольник 2"/>
          <p:cNvSpPr>
            <a:spLocks noChangeArrowheads="1"/>
          </p:cNvSpPr>
          <p:nvPr/>
        </p:nvSpPr>
        <p:spPr bwMode="auto">
          <a:xfrm>
            <a:off x="1071563" y="5143500"/>
            <a:ext cx="700087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2000">
                <a:solidFill>
                  <a:srgbClr val="050599"/>
                </a:solidFill>
                <a:cs typeface="Times New Roman" pitchFamily="18" charset="0"/>
              </a:rPr>
              <a:t>Из квадратных кусков ткани создавали куклу Бессонницу, набивая ее успокаивающей травой и приговаривая: </a:t>
            </a:r>
            <a:r>
              <a:rPr lang="ru-RU" sz="2000" b="1" i="1">
                <a:solidFill>
                  <a:srgbClr val="C00000"/>
                </a:solidFill>
                <a:cs typeface="Times New Roman" pitchFamily="18" charset="0"/>
              </a:rPr>
              <a:t>«Сонница-бессонница, не играй с моим дитятком, а играй этой куклой».</a:t>
            </a:r>
            <a:endParaRPr lang="ru-RU" sz="2000" b="1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03.11.2007 10:10:0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1638" y="357188"/>
            <a:ext cx="4098925" cy="535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3" descr="03.11.2007 10:26: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3" y="714375"/>
            <a:ext cx="3643312" cy="478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5"/>
          <p:cNvSpPr>
            <a:spLocks noGrp="1"/>
          </p:cNvSpPr>
          <p:nvPr>
            <p:ph type="title"/>
          </p:nvPr>
        </p:nvSpPr>
        <p:spPr>
          <a:xfrm>
            <a:off x="500063" y="0"/>
            <a:ext cx="8229600" cy="1714500"/>
          </a:xfrm>
        </p:spPr>
        <p:txBody>
          <a:bodyPr/>
          <a:lstStyle/>
          <a:p>
            <a:r>
              <a:rPr lang="ru-RU" sz="2400" b="1" smtClean="0">
                <a:solidFill>
                  <a:srgbClr val="050599"/>
                </a:solidFill>
                <a:latin typeface="Arial" pitchFamily="34" charset="0"/>
                <a:cs typeface="Arial" pitchFamily="34" charset="0"/>
              </a:rPr>
              <a:t>Малышок-голышок</a:t>
            </a:r>
            <a:br>
              <a:rPr lang="ru-RU" sz="2400" b="1" smtClean="0">
                <a:solidFill>
                  <a:srgbClr val="050599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smtClean="0">
                <a:solidFill>
                  <a:srgbClr val="050599"/>
                </a:solidFill>
              </a:rPr>
              <a:t/>
            </a:r>
            <a:br>
              <a:rPr lang="ru-RU" sz="2400" smtClean="0">
                <a:solidFill>
                  <a:srgbClr val="050599"/>
                </a:solidFill>
              </a:rPr>
            </a:br>
            <a:endParaRPr lang="ru-RU" sz="2400" smtClean="0">
              <a:solidFill>
                <a:srgbClr val="050599"/>
              </a:solidFill>
            </a:endParaRPr>
          </a:p>
        </p:txBody>
      </p:sp>
      <p:pic>
        <p:nvPicPr>
          <p:cNvPr id="16387" name="Picture 2" descr="%D0%BA%D1%83%D0%BA%D0%BE%D0%BB%D1%8C%D0%BD%D1%8B%D0%B9_%D1%81%D1%83%D0%BD%D0%B4%D1%83%D1%87%D0%BE%D0%BA_%D1%816_enl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00125" y="3571875"/>
            <a:ext cx="2357438" cy="2843213"/>
          </a:xfrm>
          <a:noFill/>
        </p:spPr>
      </p:pic>
      <p:pic>
        <p:nvPicPr>
          <p:cNvPr id="16388" name="Picture 2" descr="%D0%BA%D1%83%D0%BA%D0%BE%D0%BB%D1%8C%D0%BD%D1%8B%D0%B9_%D1%81%D1%83%D0%BD%D0%B4%D1%83%D1%87%D0%BE%D0%BA_%D1%816_en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5" y="2809875"/>
            <a:ext cx="2786063" cy="374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Прямоугольник 9"/>
          <p:cNvSpPr>
            <a:spLocks noChangeArrowheads="1"/>
          </p:cNvSpPr>
          <p:nvPr/>
        </p:nvSpPr>
        <p:spPr bwMode="auto">
          <a:xfrm>
            <a:off x="285750" y="857250"/>
            <a:ext cx="8501063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050599"/>
                </a:solidFill>
              </a:rPr>
              <a:t>Игровая куколка. Традиционно она изображает мальчика. Малышок делается голеньким, но подпоясанным. Поясок – обязательный атрибут русского народного костюма, поскольку он сильнейший оберег. Выполняется малышок-голышок из одного куска ткани (льна или хлопка).Размер куколки в пол-ладошки.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4"/>
          <p:cNvSpPr>
            <a:spLocks noGrp="1"/>
          </p:cNvSpPr>
          <p:nvPr>
            <p:ph type="title"/>
          </p:nvPr>
        </p:nvSpPr>
        <p:spPr>
          <a:xfrm>
            <a:off x="428625" y="642938"/>
            <a:ext cx="3008313" cy="1162050"/>
          </a:xfrm>
        </p:spPr>
        <p:txBody>
          <a:bodyPr/>
          <a:lstStyle/>
          <a:p>
            <a:pPr eaLnBrk="1" hangingPunct="1"/>
            <a:r>
              <a:rPr lang="ru-RU" sz="2400" smtClean="0">
                <a:solidFill>
                  <a:srgbClr val="050599"/>
                </a:solidFill>
                <a:latin typeface="Arial" pitchFamily="34" charset="0"/>
                <a:cs typeface="Arial" pitchFamily="34" charset="0"/>
              </a:rPr>
              <a:t>Схема изготовления куклы</a:t>
            </a: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sp>
        <p:nvSpPr>
          <p:cNvPr id="19459" name="Текст 6"/>
          <p:cNvSpPr>
            <a:spLocks noGrp="1"/>
          </p:cNvSpPr>
          <p:nvPr>
            <p:ph type="body" sz="half" idx="2"/>
          </p:nvPr>
        </p:nvSpPr>
        <p:spPr>
          <a:xfrm>
            <a:off x="457200" y="2714625"/>
            <a:ext cx="2614613" cy="3411538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9460" name="Picture 2" descr="0001_24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4475" y="2357438"/>
            <a:ext cx="3448050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3" descr="0001_250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19625" y="214313"/>
            <a:ext cx="3452813" cy="6286500"/>
          </a:xfr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 descr="Chebakovy-00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50" y="3571875"/>
            <a:ext cx="4033838" cy="292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1" descr="0001_25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357188"/>
            <a:ext cx="3913187" cy="292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2" descr="0001_25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3" y="357188"/>
            <a:ext cx="3959225" cy="296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/>
          <p:cNvSpPr>
            <a:spLocks noChangeArrowheads="1"/>
          </p:cNvSpPr>
          <p:nvPr/>
        </p:nvSpPr>
        <p:spPr bwMode="auto">
          <a:xfrm>
            <a:off x="214313" y="214313"/>
            <a:ext cx="8715375" cy="415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ru-RU" sz="2400" b="1">
                <a:solidFill>
                  <a:srgbClr val="050599"/>
                </a:solidFill>
              </a:rPr>
              <a:t>Роженица</a:t>
            </a:r>
          </a:p>
          <a:p>
            <a:pPr algn="just" eaLnBrk="0" hangingPunct="0"/>
            <a:r>
              <a:rPr lang="ru-RU" sz="2400">
                <a:solidFill>
                  <a:srgbClr val="050599"/>
                </a:solidFill>
              </a:rPr>
              <a:t>Обережная узелковая кукла. Делалась как оберег для беременной женщины (или желающей забеременеть), отсюда - красный обережный цвет поверх всего живота, грудь делали как можно больше, как у будущей кормящей матери. К пояску привязывали живую семечку, как символ зачатия, еще по желанию привязывали монетку в мешочке, чтобы в доме деньги водились и кошачью шерсть на семейное благополучие в доме. Кошачья шерсть символизировала мягкие отношения между домашними в доме</a:t>
            </a:r>
          </a:p>
        </p:txBody>
      </p:sp>
      <p:pic>
        <p:nvPicPr>
          <p:cNvPr id="21507" name="Picture 2" descr="0001_19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50" y="4143375"/>
            <a:ext cx="3338513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Прямоугольник 4"/>
          <p:cNvSpPr>
            <a:spLocks noChangeArrowheads="1"/>
          </p:cNvSpPr>
          <p:nvPr/>
        </p:nvSpPr>
        <p:spPr bwMode="auto">
          <a:xfrm>
            <a:off x="214313" y="285750"/>
            <a:ext cx="8572500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050599"/>
                </a:solidFill>
              </a:rPr>
              <a:t>Кукла оберег «Веснянка»</a:t>
            </a:r>
          </a:p>
          <a:p>
            <a:r>
              <a:rPr lang="ru-RU" sz="2400">
                <a:solidFill>
                  <a:srgbClr val="050599"/>
                </a:solidFill>
              </a:rPr>
              <a:t>На Руси её делали молодые девушки когда наступала весна, и дарили этих кукол друг другу. Кукла отличается весёлым задорным характером. Традиционно у неё яркие волосы необычного цвета. Веснянка – оберег молодости и красоты. Даря эту куклу, желали молодости и привлекательности, оптимизма и жизнерадостности.</a:t>
            </a:r>
          </a:p>
        </p:txBody>
      </p:sp>
      <p:pic>
        <p:nvPicPr>
          <p:cNvPr id="23555" name="Picture 4" descr="0_776e8_da52380c_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75" y="2928938"/>
            <a:ext cx="2730500" cy="364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5" descr="0_776ed_c8be2c34_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63" y="3571875"/>
            <a:ext cx="3551237" cy="266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Прямоугольник 3"/>
          <p:cNvSpPr>
            <a:spLocks noChangeArrowheads="1"/>
          </p:cNvSpPr>
          <p:nvPr/>
        </p:nvSpPr>
        <p:spPr bwMode="auto">
          <a:xfrm>
            <a:off x="714375" y="642938"/>
            <a:ext cx="8143875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i="1">
                <a:solidFill>
                  <a:srgbClr val="050599"/>
                </a:solidFill>
              </a:rPr>
              <a:t>Кукла - </a:t>
            </a:r>
            <a:r>
              <a:rPr lang="ru-RU" sz="2800" i="1">
                <a:solidFill>
                  <a:srgbClr val="050599"/>
                </a:solidFill>
              </a:rPr>
              <a:t>способ познания жизни и для тех, кто ее создает, и для тех кто с нею общается…</a:t>
            </a:r>
          </a:p>
          <a:p>
            <a:r>
              <a:rPr lang="ru-RU" sz="2800" i="1">
                <a:solidFill>
                  <a:srgbClr val="050599"/>
                </a:solidFill>
              </a:rPr>
              <a:t> …</a:t>
            </a:r>
            <a:r>
              <a:rPr lang="ru-RU" sz="2800" b="1" i="1">
                <a:solidFill>
                  <a:srgbClr val="050599"/>
                </a:solidFill>
              </a:rPr>
              <a:t>Традиционная тряпичная кукла </a:t>
            </a:r>
            <a:r>
              <a:rPr lang="ru-RU" sz="2800" i="1">
                <a:solidFill>
                  <a:srgbClr val="050599"/>
                </a:solidFill>
              </a:rPr>
              <a:t>несет в себе память культуры и делает это гораздо ярче, шире и глубже, чем любая другая игрушка. Тряпичная кукла - игрушка с ценными воспитательными качествами, которые признаны и культивируются в этнопедагогике,  практической работе с детьми…</a:t>
            </a:r>
          </a:p>
          <a:p>
            <a:endParaRPr lang="ru-RU" sz="2000"/>
          </a:p>
        </p:txBody>
      </p:sp>
      <p:sp>
        <p:nvSpPr>
          <p:cNvPr id="3075" name="Прямоугольник 4"/>
          <p:cNvSpPr>
            <a:spLocks noChangeArrowheads="1"/>
          </p:cNvSpPr>
          <p:nvPr/>
        </p:nvSpPr>
        <p:spPr bwMode="auto">
          <a:xfrm>
            <a:off x="3786188" y="5000625"/>
            <a:ext cx="4786312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>
                <a:solidFill>
                  <a:srgbClr val="C00000"/>
                </a:solidFill>
              </a:rPr>
              <a:t>Галина и Мария Дайн </a:t>
            </a:r>
          </a:p>
          <a:p>
            <a:pPr algn="ctr"/>
            <a:r>
              <a:rPr lang="ru-RU" sz="2400">
                <a:solidFill>
                  <a:srgbClr val="C00000"/>
                </a:solidFill>
              </a:rPr>
              <a:t>"Русская тряпичная кукла" 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Прямоугольник 1"/>
          <p:cNvSpPr>
            <a:spLocks noChangeArrowheads="1"/>
          </p:cNvSpPr>
          <p:nvPr/>
        </p:nvSpPr>
        <p:spPr bwMode="auto">
          <a:xfrm>
            <a:off x="2571750" y="642938"/>
            <a:ext cx="26003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050599"/>
                </a:solidFill>
              </a:rPr>
              <a:t>Закрутка</a:t>
            </a:r>
            <a:endParaRPr lang="ru-RU" sz="2400">
              <a:solidFill>
                <a:srgbClr val="050599"/>
              </a:solidFill>
            </a:endParaRPr>
          </a:p>
        </p:txBody>
      </p:sp>
      <p:sp>
        <p:nvSpPr>
          <p:cNvPr id="24579" name="Прямоугольник 2"/>
          <p:cNvSpPr>
            <a:spLocks noChangeArrowheads="1"/>
          </p:cNvSpPr>
          <p:nvPr/>
        </p:nvSpPr>
        <p:spPr bwMode="auto">
          <a:xfrm>
            <a:off x="500063" y="1071563"/>
            <a:ext cx="8001000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050599"/>
                </a:solidFill>
              </a:rPr>
              <a:t>Закрутка - это то же самое, что и Столбушка.</a:t>
            </a:r>
            <a:r>
              <a:rPr lang="ru-RU" sz="2400">
                <a:solidFill>
                  <a:srgbClr val="050599"/>
                </a:solidFill>
              </a:rPr>
              <a:t> В основе куклы плотно закрученный лоскут ткани или берестяная трубочка.</a:t>
            </a:r>
          </a:p>
          <a:p>
            <a:r>
              <a:rPr lang="ru-RU" sz="2400">
                <a:solidFill>
                  <a:srgbClr val="050599"/>
                </a:solidFill>
              </a:rPr>
              <a:t>Главной особенностью этой куклы является то, что делают ее без иголки. Как и многих других куколок.</a:t>
            </a:r>
          </a:p>
        </p:txBody>
      </p:sp>
      <p:pic>
        <p:nvPicPr>
          <p:cNvPr id="24580" name="Picture 2" descr="http://www.rukukla.ru/file/0001/250/0001_3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0" y="3714750"/>
            <a:ext cx="2620963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4" descr="http://www.rukukla.ru/file/0001/0001_34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3071813"/>
            <a:ext cx="3128963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6" descr="http://www.rukukla.ru/file/0001/0001_34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38" y="3143250"/>
            <a:ext cx="1914525" cy="286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www.rukukla.ru/file/0001/0001_349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500" y="214313"/>
            <a:ext cx="5286375" cy="394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Прямоугольник 2"/>
          <p:cNvSpPr>
            <a:spLocks noChangeArrowheads="1"/>
          </p:cNvSpPr>
          <p:nvPr/>
        </p:nvSpPr>
        <p:spPr bwMode="auto">
          <a:xfrm>
            <a:off x="285750" y="4357688"/>
            <a:ext cx="857250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050599"/>
                </a:solidFill>
              </a:rPr>
              <a:t>Столбушка</a:t>
            </a:r>
            <a:r>
              <a:rPr lang="ru-RU" sz="2400"/>
              <a:t> -</a:t>
            </a:r>
            <a:r>
              <a:rPr lang="ru-RU" sz="2400">
                <a:solidFill>
                  <a:srgbClr val="050599"/>
                </a:solidFill>
              </a:rPr>
              <a:t> в отличие от многих традиционных кукол она всегда устойчиво стоит. По свидетельству этнографов начала ХХ века, в некоторых крестьянских домах насчитывалось до сотни кукол Столбушек</a:t>
            </a:r>
            <a:r>
              <a:rPr lang="ru-RU">
                <a:solidFill>
                  <a:srgbClr val="050599"/>
                </a:solidFill>
              </a:rPr>
              <a:t>.</a:t>
            </a:r>
          </a:p>
        </p:txBody>
      </p:sp>
    </p:spTree>
  </p:cSld>
  <p:clrMapOvr>
    <a:masterClrMapping/>
  </p:clrMapOvr>
  <p:transition>
    <p:wipe dir="d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www.rukukla.ru/file/0001/0001_3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3" y="428625"/>
            <a:ext cx="3929062" cy="492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Прямоугольник 2"/>
          <p:cNvSpPr>
            <a:spLocks noChangeArrowheads="1"/>
          </p:cNvSpPr>
          <p:nvPr/>
        </p:nvSpPr>
        <p:spPr bwMode="auto">
          <a:xfrm>
            <a:off x="285750" y="5572125"/>
            <a:ext cx="4214813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>
                <a:solidFill>
                  <a:srgbClr val="050599"/>
                </a:solidFill>
              </a:rPr>
              <a:t>Народная</a:t>
            </a:r>
            <a:r>
              <a:rPr lang="ru-RU" sz="2400" b="1">
                <a:solidFill>
                  <a:srgbClr val="050599"/>
                </a:solidFill>
              </a:rPr>
              <a:t> кукла-закрутка с младенцем</a:t>
            </a:r>
          </a:p>
        </p:txBody>
      </p:sp>
      <p:pic>
        <p:nvPicPr>
          <p:cNvPr id="26628" name="Picture 4" descr="http://www.rukukla.ru/file/0001/0001_35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642938"/>
            <a:ext cx="4214812" cy="316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9" name="Прямоугольник 6"/>
          <p:cNvSpPr>
            <a:spLocks noChangeArrowheads="1"/>
          </p:cNvSpPr>
          <p:nvPr/>
        </p:nvSpPr>
        <p:spPr bwMode="auto">
          <a:xfrm>
            <a:off x="4786313" y="4071938"/>
            <a:ext cx="4071937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050599"/>
                </a:solidFill>
              </a:rPr>
              <a:t>Кукла</a:t>
            </a:r>
            <a:r>
              <a:rPr lang="ru-RU" sz="2400" b="1">
                <a:solidFill>
                  <a:srgbClr val="050599"/>
                </a:solidFill>
              </a:rPr>
              <a:t> кулачковая </a:t>
            </a:r>
            <a:r>
              <a:rPr lang="ru-RU" sz="2400">
                <a:solidFill>
                  <a:srgbClr val="050599"/>
                </a:solidFill>
              </a:rPr>
              <a:t>- чуть больше ладони. В раннем возрасте выаолняла роль оберега ребенка.</a:t>
            </a:r>
          </a:p>
        </p:txBody>
      </p:sp>
    </p:spTree>
  </p:cSld>
  <p:clrMapOvr>
    <a:masterClrMapping/>
  </p:clrMapOvr>
  <p:transition>
    <p:wipe dir="d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27651" name="Picture 1" descr="http://i029.radikal.ru/1105/b4/49614d1cc2d4.jpg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3357563" y="3144838"/>
            <a:ext cx="2643187" cy="352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2" name="Rectangle 3"/>
          <p:cNvSpPr>
            <a:spLocks noChangeArrowheads="1"/>
          </p:cNvSpPr>
          <p:nvPr/>
        </p:nvSpPr>
        <p:spPr bwMode="auto">
          <a:xfrm>
            <a:off x="0" y="40290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ru-RU" sz="1100"/>
              <a:t> </a:t>
            </a:r>
            <a:r>
              <a:rPr lang="ru-RU" sz="800"/>
              <a:t> </a:t>
            </a:r>
            <a:endParaRPr lang="ru-RU"/>
          </a:p>
        </p:txBody>
      </p:sp>
      <p:sp>
        <p:nvSpPr>
          <p:cNvPr id="27653" name="Rectangle 4"/>
          <p:cNvSpPr>
            <a:spLocks noChangeArrowheads="1"/>
          </p:cNvSpPr>
          <p:nvPr/>
        </p:nvSpPr>
        <p:spPr bwMode="auto">
          <a:xfrm>
            <a:off x="214313" y="285750"/>
            <a:ext cx="8429625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ru-RU" sz="2400" b="1">
                <a:solidFill>
                  <a:srgbClr val="050599"/>
                </a:solidFill>
              </a:rPr>
              <a:t>Чудинко (Пуганко) </a:t>
            </a:r>
          </a:p>
          <a:p>
            <a:pPr eaLnBrk="0" hangingPunct="0"/>
            <a:r>
              <a:rPr lang="ru-RU" sz="2400">
                <a:solidFill>
                  <a:srgbClr val="050599"/>
                </a:solidFill>
              </a:rPr>
              <a:t>сродни Кикиморе (в Славянской мифологии), это </a:t>
            </a:r>
            <a:r>
              <a:rPr lang="ru-RU" sz="2400" b="1">
                <a:solidFill>
                  <a:srgbClr val="050599"/>
                </a:solidFill>
              </a:rPr>
              <a:t>воплощение злого начала</a:t>
            </a:r>
            <a:r>
              <a:rPr lang="ru-RU" sz="2400">
                <a:solidFill>
                  <a:srgbClr val="050599"/>
                </a:solidFill>
              </a:rPr>
              <a:t>.  Плохие люди закладывали его в виде тряпичной куклы под бревно строящегося дома. Чудинко пугает людей по ночам треском и стуком. Особенно силён он в заброшенных домах.  Избавиться от него можно только уничтожив куколку.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Прямоугольник 1"/>
          <p:cNvSpPr>
            <a:spLocks noChangeArrowheads="1"/>
          </p:cNvSpPr>
          <p:nvPr/>
        </p:nvSpPr>
        <p:spPr bwMode="auto">
          <a:xfrm>
            <a:off x="2286000" y="357188"/>
            <a:ext cx="48244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400" b="1">
                <a:solidFill>
                  <a:srgbClr val="050599"/>
                </a:solidFill>
              </a:rPr>
              <a:t>Хозяюшки — куклы для кухни</a:t>
            </a:r>
          </a:p>
        </p:txBody>
      </p:sp>
      <p:sp>
        <p:nvSpPr>
          <p:cNvPr id="28675" name="Прямоугольник 2"/>
          <p:cNvSpPr>
            <a:spLocks noChangeArrowheads="1"/>
          </p:cNvSpPr>
          <p:nvPr/>
        </p:nvSpPr>
        <p:spPr bwMode="auto">
          <a:xfrm>
            <a:off x="571500" y="928688"/>
            <a:ext cx="8143875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050599"/>
                </a:solidFill>
              </a:rPr>
              <a:t>Основа этих кукол — верхушка сосны. Эти тряпичные куклы большие, примерно 50 см в высоту. Они похожи на Вепсских узелковых кукол. Это обереги кухни </a:t>
            </a:r>
          </a:p>
          <a:p>
            <a:endParaRPr lang="ru-RU"/>
          </a:p>
        </p:txBody>
      </p:sp>
      <p:pic>
        <p:nvPicPr>
          <p:cNvPr id="28676" name="Picture 2" descr="тряпичные куклы Хозяюшки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071688" y="2193925"/>
            <a:ext cx="5072062" cy="439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3" descr="кукла Хозяюш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25" y="357188"/>
            <a:ext cx="3324225" cy="459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Прямоугольник 2"/>
          <p:cNvSpPr>
            <a:spLocks noChangeArrowheads="1"/>
          </p:cNvSpPr>
          <p:nvPr/>
        </p:nvSpPr>
        <p:spPr bwMode="auto">
          <a:xfrm>
            <a:off x="1000125" y="5143500"/>
            <a:ext cx="7215188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050599"/>
                </a:solidFill>
              </a:rPr>
              <a:t>Платье  и платок этой куклы сделано из старой кухонной занавески, а блузка сделана из кухонного полотенца - вот и получилось, что эта кукла - </a:t>
            </a:r>
            <a:r>
              <a:rPr lang="ru-RU" sz="2400" b="1">
                <a:solidFill>
                  <a:srgbClr val="050599"/>
                </a:solidFill>
              </a:rPr>
              <a:t>самая хозяйственная </a:t>
            </a:r>
            <a:r>
              <a:rPr lang="ru-RU" sz="2400">
                <a:solidFill>
                  <a:srgbClr val="050599"/>
                </a:solidFill>
              </a:rPr>
              <a:t>по своей природе 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0001_17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1643063"/>
            <a:ext cx="2813050" cy="356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Прямоугольник 2"/>
          <p:cNvSpPr>
            <a:spLocks noChangeArrowheads="1"/>
          </p:cNvSpPr>
          <p:nvPr/>
        </p:nvSpPr>
        <p:spPr bwMode="auto">
          <a:xfrm>
            <a:off x="214313" y="285750"/>
            <a:ext cx="600075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050599"/>
                </a:solidFill>
              </a:rPr>
              <a:t>Кукла Благодать. </a:t>
            </a:r>
            <a:r>
              <a:rPr lang="ru-RU" sz="2400">
                <a:solidFill>
                  <a:srgbClr val="050599"/>
                </a:solidFill>
              </a:rPr>
              <a:t>Делается так же как вепсская, только ручки - из палочек</a:t>
            </a:r>
          </a:p>
        </p:txBody>
      </p:sp>
      <p:pic>
        <p:nvPicPr>
          <p:cNvPr id="30724" name="Picture 3" descr="0_776f5_d7718c6f_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7563" y="3000375"/>
            <a:ext cx="2730500" cy="364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4" descr="blagoda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6500" y="642938"/>
            <a:ext cx="2574925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Рисунок 17" descr="Куклы. Русская народная тряпичная кукла.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>
            <a:off x="285750" y="3406775"/>
            <a:ext cx="8286750" cy="309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1" name="Rectangle 1"/>
          <p:cNvSpPr>
            <a:spLocks noChangeArrowheads="1"/>
          </p:cNvSpPr>
          <p:nvPr/>
        </p:nvSpPr>
        <p:spPr bwMode="auto">
          <a:xfrm>
            <a:off x="214313" y="285750"/>
            <a:ext cx="8856662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2400">
                <a:solidFill>
                  <a:srgbClr val="050599"/>
                </a:solidFill>
              </a:rPr>
              <a:t>Обрядово-обереговая кукла </a:t>
            </a:r>
            <a:r>
              <a:rPr lang="ru-RU" sz="2400" b="1">
                <a:solidFill>
                  <a:srgbClr val="050599"/>
                </a:solidFill>
              </a:rPr>
              <a:t>«Зернушка» или «Крупеничка»</a:t>
            </a:r>
          </a:p>
          <a:p>
            <a:pPr eaLnBrk="0" hangingPunct="0"/>
            <a:r>
              <a:rPr lang="ru-RU" sz="2400">
                <a:solidFill>
                  <a:srgbClr val="050599"/>
                </a:solidFill>
              </a:rPr>
              <a:t>Кукла была символом достатка. «Зернушка» делалась осенью из зерна нового урожая и хранилась в семье до весны. С этого зерна весной начинался новый сев. Делали её из холщового мешочка, наполненного до верху зерном, зашитого и перетянутого по талии и шее красными нитками. Кукла должна была быть дородной т нарядной.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krupenichk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5" y="1643063"/>
            <a:ext cx="3703638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500063" y="357188"/>
            <a:ext cx="835818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2400" b="1">
                <a:solidFill>
                  <a:srgbClr val="050599"/>
                </a:solidFill>
              </a:rPr>
              <a:t>Русская народная тряпичная кукла Крупеничка</a:t>
            </a:r>
          </a:p>
        </p:txBody>
      </p:sp>
      <p:pic>
        <p:nvPicPr>
          <p:cNvPr id="33796" name="Picture 5" descr="http://perunica.ru/uploads/posts/2009-07/1248467931_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" y="1143000"/>
            <a:ext cx="4305300" cy="286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5" descr="03.11.2007 10:15:3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236538"/>
            <a:ext cx="4929188" cy="640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3" name="Picture 4" descr="0_776f7_dc860ff7_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7875" y="2643188"/>
            <a:ext cx="2786063" cy="371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4" name="Picture 5" descr="0_776f0_afcaa9ef_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0" y="214313"/>
            <a:ext cx="3049588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 descr="83c224cde32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38" y="1714500"/>
            <a:ext cx="1857375" cy="2252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1"/>
          <p:cNvSpPr>
            <a:spLocks noChangeArrowheads="1"/>
          </p:cNvSpPr>
          <p:nvPr/>
        </p:nvSpPr>
        <p:spPr bwMode="auto">
          <a:xfrm>
            <a:off x="357188" y="214313"/>
            <a:ext cx="84296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2400" b="1">
                <a:solidFill>
                  <a:srgbClr val="050599"/>
                </a:solidFill>
              </a:rPr>
              <a:t>Народная</a:t>
            </a:r>
            <a:r>
              <a:rPr lang="ru-RU" sz="2400">
                <a:solidFill>
                  <a:srgbClr val="050599"/>
                </a:solidFill>
              </a:rPr>
              <a:t> </a:t>
            </a:r>
            <a:r>
              <a:rPr lang="ru-RU" sz="2400" b="1">
                <a:solidFill>
                  <a:srgbClr val="050599"/>
                </a:solidFill>
              </a:rPr>
              <a:t>кукла оберег </a:t>
            </a:r>
            <a:r>
              <a:rPr lang="ru-RU" sz="2400">
                <a:solidFill>
                  <a:srgbClr val="050599"/>
                </a:solidFill>
              </a:rPr>
              <a:t>ещё с глубокой древности была человеку защитой от болезней , несчастий, от злых духов. Помогала увеличить достаток.</a:t>
            </a:r>
          </a:p>
        </p:txBody>
      </p:sp>
      <p:pic>
        <p:nvPicPr>
          <p:cNvPr id="4100" name="Picture 2" descr="_________________4ba09bdc8030a"/>
          <p:cNvPicPr>
            <a:picLocks noChangeAspect="1" noChangeArrowheads="1"/>
          </p:cNvPicPr>
          <p:nvPr/>
        </p:nvPicPr>
        <p:blipFill>
          <a:blip r:embed="rId3" cstate="print"/>
          <a:srcRect r="-699"/>
          <a:stretch>
            <a:fillRect/>
          </a:stretch>
        </p:blipFill>
        <p:spPr bwMode="auto">
          <a:xfrm>
            <a:off x="5072063" y="1571625"/>
            <a:ext cx="1403350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3" descr="0_776d1_58a584a6_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50" y="1643063"/>
            <a:ext cx="1873250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4" descr="0_776d0_eb92a752_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99250" y="1571625"/>
            <a:ext cx="1873250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5" descr="0_776d3_e56b6a15_L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625" y="4286250"/>
            <a:ext cx="3122613" cy="233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6" descr="0_776de_a3a05a02_L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86188" y="4429125"/>
            <a:ext cx="1554162" cy="207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7" descr="0_77700_e676b994_L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595938" y="4378325"/>
            <a:ext cx="3119437" cy="219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"/>
          <p:cNvSpPr>
            <a:spLocks noChangeArrowheads="1"/>
          </p:cNvSpPr>
          <p:nvPr/>
        </p:nvSpPr>
        <p:spPr bwMode="auto">
          <a:xfrm>
            <a:off x="928688" y="-1571625"/>
            <a:ext cx="7858125" cy="797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endParaRPr lang="ru-RU" sz="2400">
              <a:solidFill>
                <a:srgbClr val="000000"/>
              </a:solidFill>
              <a:cs typeface="Times New Roman" pitchFamily="18" charset="0"/>
              <a:hlinkClick r:id="rId2"/>
            </a:endParaRPr>
          </a:p>
          <a:p>
            <a:pPr eaLnBrk="0" hangingPunct="0"/>
            <a:endParaRPr lang="ru-RU" sz="2400">
              <a:solidFill>
                <a:srgbClr val="000000"/>
              </a:solidFill>
              <a:cs typeface="Times New Roman" pitchFamily="18" charset="0"/>
              <a:hlinkClick r:id="rId2"/>
            </a:endParaRPr>
          </a:p>
          <a:p>
            <a:pPr eaLnBrk="0" hangingPunct="0"/>
            <a:endParaRPr lang="ru-RU" sz="2400">
              <a:solidFill>
                <a:srgbClr val="000000"/>
              </a:solidFill>
              <a:cs typeface="Times New Roman" pitchFamily="18" charset="0"/>
              <a:hlinkClick r:id="rId2"/>
            </a:endParaRPr>
          </a:p>
          <a:p>
            <a:pPr eaLnBrk="0" hangingPunct="0"/>
            <a:endParaRPr lang="ru-RU" sz="2400">
              <a:solidFill>
                <a:srgbClr val="000000"/>
              </a:solidFill>
              <a:cs typeface="Times New Roman" pitchFamily="18" charset="0"/>
              <a:hlinkClick r:id="rId2"/>
            </a:endParaRPr>
          </a:p>
          <a:p>
            <a:pPr eaLnBrk="0" hangingPunct="0"/>
            <a:endParaRPr lang="ru-RU" sz="2400">
              <a:solidFill>
                <a:srgbClr val="000000"/>
              </a:solidFill>
              <a:cs typeface="Times New Roman" pitchFamily="18" charset="0"/>
              <a:hlinkClick r:id="rId2"/>
            </a:endParaRPr>
          </a:p>
          <a:p>
            <a:pPr eaLnBrk="0" hangingPunct="0"/>
            <a:endParaRPr lang="ru-RU" sz="2400">
              <a:solidFill>
                <a:srgbClr val="000000"/>
              </a:solidFill>
              <a:cs typeface="Times New Roman" pitchFamily="18" charset="0"/>
              <a:hlinkClick r:id="rId2"/>
            </a:endParaRPr>
          </a:p>
          <a:p>
            <a:pPr algn="ctr" eaLnBrk="0" hangingPunct="0"/>
            <a:r>
              <a:rPr lang="ru-RU" sz="2800" b="1" i="1">
                <a:solidFill>
                  <a:srgbClr val="050599"/>
                </a:solidFill>
                <a:cs typeface="Times New Roman" pitchFamily="18" charset="0"/>
                <a:hlinkClick r:id="rId2"/>
              </a:rPr>
              <a:t>Используемые ресурсы</a:t>
            </a:r>
          </a:p>
          <a:p>
            <a:pPr algn="ctr" eaLnBrk="0" hangingPunct="0"/>
            <a:endParaRPr lang="ru-RU" sz="2800" b="1" i="1">
              <a:solidFill>
                <a:srgbClr val="050599"/>
              </a:solidFill>
              <a:cs typeface="Times New Roman" pitchFamily="18" charset="0"/>
              <a:hlinkClick r:id="rId2"/>
            </a:endParaRPr>
          </a:p>
          <a:p>
            <a:pPr eaLnBrk="0" hangingPunct="0">
              <a:buFont typeface="Calibri" pitchFamily="34" charset="0"/>
              <a:buAutoNum type="arabicPeriod"/>
            </a:pPr>
            <a:r>
              <a:rPr lang="ru-RU" sz="2400" b="1" i="1">
                <a:solidFill>
                  <a:srgbClr val="050599"/>
                </a:solidFill>
                <a:cs typeface="Times New Roman" pitchFamily="18" charset="0"/>
                <a:hlinkClick r:id="rId2"/>
              </a:rPr>
              <a:t>Галина и Мария Дайн «Русская тряпичная кукла»</a:t>
            </a:r>
          </a:p>
          <a:p>
            <a:pPr eaLnBrk="0" hangingPunct="0">
              <a:buFont typeface="Calibri" pitchFamily="34" charset="0"/>
              <a:buAutoNum type="arabicPeriod"/>
            </a:pPr>
            <a:r>
              <a:rPr lang="ru-RU" sz="2400" b="1" i="1">
                <a:solidFill>
                  <a:srgbClr val="050599"/>
                </a:solidFill>
                <a:cs typeface="Times New Roman" pitchFamily="18" charset="0"/>
                <a:hlinkClick r:id="rId2"/>
              </a:rPr>
              <a:t>http://domnaraduge.com/page/7/</a:t>
            </a:r>
            <a:r>
              <a:rPr lang="ru-RU" sz="2400" b="1" i="1">
                <a:solidFill>
                  <a:srgbClr val="050599"/>
                </a:solidFill>
                <a:cs typeface="Times New Roman" pitchFamily="18" charset="0"/>
              </a:rPr>
              <a:t> </a:t>
            </a:r>
            <a:endParaRPr lang="ru-RU" sz="2400" b="1" i="1">
              <a:solidFill>
                <a:srgbClr val="050599"/>
              </a:solidFill>
            </a:endParaRPr>
          </a:p>
          <a:p>
            <a:pPr eaLnBrk="0" hangingPunct="0">
              <a:buFont typeface="Calibri" pitchFamily="34" charset="0"/>
              <a:buAutoNum type="arabicPeriod"/>
            </a:pPr>
            <a:r>
              <a:rPr lang="ru-RU" sz="2400" b="1" i="1">
                <a:solidFill>
                  <a:srgbClr val="050599"/>
                </a:solidFill>
                <a:cs typeface="Times New Roman" pitchFamily="18" charset="0"/>
                <a:hlinkClick r:id="rId3"/>
              </a:rPr>
              <a:t>http://fotki.yandex.ru/users/imka1/view/489169/</a:t>
            </a:r>
            <a:r>
              <a:rPr lang="ru-RU" sz="2400" b="1" i="1">
                <a:solidFill>
                  <a:srgbClr val="050599"/>
                </a:solidFill>
                <a:cs typeface="Times New Roman" pitchFamily="18" charset="0"/>
              </a:rPr>
              <a:t> </a:t>
            </a:r>
            <a:endParaRPr lang="ru-RU" sz="2400" b="1" i="1">
              <a:solidFill>
                <a:srgbClr val="050599"/>
              </a:solidFill>
            </a:endParaRPr>
          </a:p>
          <a:p>
            <a:pPr eaLnBrk="0" hangingPunct="0">
              <a:buFont typeface="Calibri" pitchFamily="34" charset="0"/>
              <a:buAutoNum type="arabicPeriod"/>
            </a:pPr>
            <a:r>
              <a:rPr lang="ru-RU" sz="2400" b="1" i="1">
                <a:solidFill>
                  <a:srgbClr val="050599"/>
                </a:solidFill>
                <a:cs typeface="Times New Roman" pitchFamily="18" charset="0"/>
                <a:hlinkClick r:id="rId4"/>
              </a:rPr>
              <a:t>http://www.aucland.ru/marktApi?item=503264</a:t>
            </a:r>
            <a:r>
              <a:rPr lang="ru-RU" sz="2400" b="1" i="1">
                <a:solidFill>
                  <a:srgbClr val="050599"/>
                </a:solidFill>
                <a:cs typeface="Times New Roman" pitchFamily="18" charset="0"/>
              </a:rPr>
              <a:t> </a:t>
            </a:r>
            <a:endParaRPr lang="ru-RU" sz="2400" b="1" i="1">
              <a:solidFill>
                <a:srgbClr val="050599"/>
              </a:solidFill>
            </a:endParaRPr>
          </a:p>
          <a:p>
            <a:pPr eaLnBrk="0" hangingPunct="0">
              <a:buFont typeface="Calibri" pitchFamily="34" charset="0"/>
              <a:buAutoNum type="arabicPeriod"/>
            </a:pPr>
            <a:r>
              <a:rPr lang="ru-RU" sz="2400" b="1" i="1">
                <a:solidFill>
                  <a:srgbClr val="050599"/>
                </a:solidFill>
                <a:cs typeface="Times New Roman" pitchFamily="18" charset="0"/>
                <a:hlinkClick r:id="rId2"/>
              </a:rPr>
              <a:t>http://domnaraduge.com/page/7/</a:t>
            </a:r>
            <a:endParaRPr lang="ru-RU" sz="2400" b="1" i="1">
              <a:solidFill>
                <a:srgbClr val="050599"/>
              </a:solidFill>
            </a:endParaRPr>
          </a:p>
          <a:p>
            <a:pPr eaLnBrk="0" hangingPunct="0">
              <a:buFont typeface="Calibri" pitchFamily="34" charset="0"/>
              <a:buAutoNum type="arabicPeriod"/>
            </a:pPr>
            <a:r>
              <a:rPr lang="ru-RU" sz="2400" b="1" i="1">
                <a:solidFill>
                  <a:srgbClr val="050599"/>
                </a:solidFill>
              </a:rPr>
              <a:t> </a:t>
            </a:r>
            <a:r>
              <a:rPr lang="ru-RU" sz="2400" b="1" i="1">
                <a:solidFill>
                  <a:srgbClr val="050599"/>
                </a:solidFill>
                <a:hlinkClick r:id="rId5"/>
              </a:rPr>
              <a:t>www.nn.ru</a:t>
            </a:r>
            <a:r>
              <a:rPr lang="ru-RU" sz="2400" b="1" i="1">
                <a:solidFill>
                  <a:srgbClr val="050599"/>
                </a:solidFill>
              </a:rPr>
              <a:t> </a:t>
            </a:r>
          </a:p>
          <a:p>
            <a:pPr eaLnBrk="0" hangingPunct="0">
              <a:buFont typeface="Calibri" pitchFamily="34" charset="0"/>
              <a:buAutoNum type="arabicPeriod"/>
            </a:pPr>
            <a:r>
              <a:rPr lang="en-US" sz="2400" b="1" i="1">
                <a:solidFill>
                  <a:srgbClr val="050599"/>
                </a:solidFill>
                <a:hlinkClick r:id="rId6"/>
              </a:rPr>
              <a:t>http://www.flickr.com/photos/sizsel/</a:t>
            </a:r>
            <a:endParaRPr lang="ru-RU" sz="2400" b="1" i="1">
              <a:solidFill>
                <a:srgbClr val="050599"/>
              </a:solidFill>
            </a:endParaRPr>
          </a:p>
          <a:p>
            <a:pPr eaLnBrk="0" hangingPunct="0"/>
            <a:r>
              <a:rPr lang="ru-RU" sz="2400" b="1" i="1">
                <a:solidFill>
                  <a:srgbClr val="050599"/>
                </a:solidFill>
              </a:rPr>
              <a:t> </a:t>
            </a:r>
          </a:p>
          <a:p>
            <a:pPr eaLnBrk="0" hangingPunct="0"/>
            <a:r>
              <a:rPr lang="ru-RU" sz="2400" b="1" i="1">
                <a:solidFill>
                  <a:srgbClr val="050599"/>
                </a:solidFill>
              </a:rPr>
              <a:t> </a:t>
            </a:r>
          </a:p>
          <a:p>
            <a:pPr eaLnBrk="0" hangingPunct="0">
              <a:buFont typeface="Calibri" pitchFamily="34" charset="0"/>
              <a:buAutoNum type="arabicPeriod"/>
            </a:pPr>
            <a:endParaRPr lang="ru-RU" sz="2400">
              <a:solidFill>
                <a:srgbClr val="1D47BD"/>
              </a:solidFill>
            </a:endParaRPr>
          </a:p>
          <a:p>
            <a:pPr eaLnBrk="0" hangingPunct="0">
              <a:buFont typeface="Calibri" pitchFamily="34" charset="0"/>
              <a:buAutoNum type="arabicPeriod"/>
            </a:pPr>
            <a:endParaRPr lang="ru-RU" sz="2400">
              <a:solidFill>
                <a:srgbClr val="0070C0"/>
              </a:solidFill>
            </a:endParaRPr>
          </a:p>
          <a:p>
            <a:pPr eaLnBrk="0" hangingPunct="0"/>
            <a:endParaRPr lang="ru-RU" sz="240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ChangeArrowheads="1"/>
          </p:cNvSpPr>
          <p:nvPr/>
        </p:nvSpPr>
        <p:spPr bwMode="auto">
          <a:xfrm>
            <a:off x="214313" y="428625"/>
            <a:ext cx="8715375" cy="273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eaLnBrk="0" hangingPunct="0"/>
            <a:r>
              <a:rPr lang="ru-RU" sz="2800" b="1" i="1">
                <a:solidFill>
                  <a:srgbClr val="050599"/>
                </a:solidFill>
              </a:rPr>
              <a:t>Вепсская  кукла</a:t>
            </a:r>
            <a:endParaRPr lang="ru-RU" sz="2800">
              <a:solidFill>
                <a:srgbClr val="050599"/>
              </a:solidFill>
            </a:endParaRPr>
          </a:p>
          <a:p>
            <a:pPr algn="just" eaLnBrk="0" hangingPunct="0"/>
            <a:r>
              <a:rPr lang="ru-RU" sz="2400">
                <a:solidFill>
                  <a:srgbClr val="050599"/>
                </a:solidFill>
              </a:rPr>
              <a:t>Из старых вещей женщины без использования ножниц и иглы делали «вепсскую куклу», чтобы жизнь ребенка была «не резаная и не колотая».</a:t>
            </a:r>
            <a:r>
              <a:rPr lang="ru-RU" sz="2400">
                <a:solidFill>
                  <a:srgbClr val="52593B"/>
                </a:solidFill>
              </a:rPr>
              <a:t> </a:t>
            </a:r>
            <a:r>
              <a:rPr lang="ru-RU" sz="2400" b="1">
                <a:solidFill>
                  <a:srgbClr val="B52121"/>
                </a:solidFill>
              </a:rPr>
              <a:t>Куклу до рождения малыша клали в колыбельку, чтобы согреть ее. После рождения она висела над ребенком, охраняя его от порчи.</a:t>
            </a:r>
            <a:r>
              <a:rPr lang="ru-RU" sz="2400">
                <a:solidFill>
                  <a:srgbClr val="52593B"/>
                </a:solidFill>
              </a:rPr>
              <a:t> </a:t>
            </a:r>
            <a:endParaRPr lang="ru-RU" sz="2400"/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0" y="0"/>
            <a:ext cx="2349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ru-RU" sz="1400" i="1"/>
              <a:t>.</a:t>
            </a:r>
            <a:endParaRPr lang="ru-RU"/>
          </a:p>
        </p:txBody>
      </p:sp>
      <p:pic>
        <p:nvPicPr>
          <p:cNvPr id="5124" name="Picture 2" descr="0001_16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0" y="2857500"/>
            <a:ext cx="2957513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0001_16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1938" y="214313"/>
            <a:ext cx="4789487" cy="635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Прямоугольник 3"/>
          <p:cNvSpPr>
            <a:spLocks noChangeArrowheads="1"/>
          </p:cNvSpPr>
          <p:nvPr/>
        </p:nvSpPr>
        <p:spPr bwMode="auto">
          <a:xfrm>
            <a:off x="428625" y="2286000"/>
            <a:ext cx="3643313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>
                <a:solidFill>
                  <a:srgbClr val="050599"/>
                </a:solidFill>
              </a:rPr>
              <a:t>Вепсская кукла – это образ замужней женщины. Детали куклы не сшиваются между собой</a:t>
            </a:r>
            <a:endParaRPr lang="ru-RU" sz="2400" b="1">
              <a:solidFill>
                <a:srgbClr val="050599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Прямоугольник 1"/>
          <p:cNvSpPr>
            <a:spLocks noChangeArrowheads="1"/>
          </p:cNvSpPr>
          <p:nvPr/>
        </p:nvSpPr>
        <p:spPr bwMode="auto">
          <a:xfrm>
            <a:off x="285750" y="357188"/>
            <a:ext cx="82867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2400" b="1" i="1">
                <a:solidFill>
                  <a:srgbClr val="050599"/>
                </a:solidFill>
              </a:rPr>
              <a:t>Карельская рванка</a:t>
            </a:r>
            <a:endParaRPr lang="ru-RU" sz="2400">
              <a:solidFill>
                <a:srgbClr val="050599"/>
              </a:solidFill>
            </a:endParaRPr>
          </a:p>
          <a:p>
            <a:pPr eaLnBrk="0" hangingPunct="0"/>
            <a:r>
              <a:rPr lang="ru-RU" sz="2400">
                <a:solidFill>
                  <a:srgbClr val="050599"/>
                </a:solidFill>
              </a:rPr>
              <a:t>Карельская рванка выполняется похоже на Вепсскую, </a:t>
            </a:r>
          </a:p>
          <a:p>
            <a:pPr eaLnBrk="0" hangingPunct="0"/>
            <a:r>
              <a:rPr lang="ru-RU" sz="2400">
                <a:solidFill>
                  <a:srgbClr val="050599"/>
                </a:solidFill>
              </a:rPr>
              <a:t>но - другие ручки, иначе повязывается юбка и фартук.</a:t>
            </a:r>
          </a:p>
        </p:txBody>
      </p:sp>
      <p:pic>
        <p:nvPicPr>
          <p:cNvPr id="7171" name="Picture 2" descr="0001_17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1571625"/>
            <a:ext cx="4429125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3" descr="0001_17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3357563"/>
            <a:ext cx="4324350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313" y="714375"/>
            <a:ext cx="8643937" cy="2214563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2700" b="1" dirty="0" smtClean="0">
                <a:solidFill>
                  <a:srgbClr val="050599"/>
                </a:solidFill>
                <a:latin typeface="Arial" pitchFamily="34" charset="0"/>
                <a:cs typeface="Arial" pitchFamily="34" charset="0"/>
              </a:rPr>
              <a:t>В народе называют ее Перевертыш, Вертушка</a:t>
            </a:r>
            <a:r>
              <a:rPr lang="ru-RU" sz="2700" dirty="0" smtClean="0">
                <a:solidFill>
                  <a:srgbClr val="050599"/>
                </a:solidFill>
                <a:latin typeface="Arial" pitchFamily="34" charset="0"/>
                <a:cs typeface="Arial" pitchFamily="34" charset="0"/>
              </a:rPr>
              <a:t>. Ее вполне можно назвать куклой кукол, потому что она содержит в себе 2 головы, 4 руки, 2 юбки. Секрет в том, что когда видна одна часть куклы, например, девка, то вторая, баба, скрыта под юбкой; если куклу перевернуть, то баба откроется, а девка скроется. </a:t>
            </a: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endParaRPr lang="ru-RU" dirty="0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3125" y="2928938"/>
            <a:ext cx="6215063" cy="3714750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endParaRPr lang="ru-RU" dirty="0" smtClean="0"/>
          </a:p>
        </p:txBody>
      </p:sp>
      <p:pic>
        <p:nvPicPr>
          <p:cNvPr id="8196" name="Picture 2" descr="http://www.rukukla.ru/file/0001/250/0001_319.jpg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2143125" y="2960688"/>
            <a:ext cx="6215063" cy="374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0001_3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" y="1071563"/>
            <a:ext cx="2359025" cy="2386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 descr="0001_3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5" y="500063"/>
            <a:ext cx="898525" cy="271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4" descr="0001_32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0" y="428625"/>
            <a:ext cx="3019425" cy="286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5" descr="0001_32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5325" y="3786188"/>
            <a:ext cx="1903413" cy="277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6" descr="0001_32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29000" y="3571875"/>
            <a:ext cx="2281238" cy="300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Picture 7" descr="0001_32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86500" y="3500438"/>
            <a:ext cx="2438400" cy="304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4" name="Rectangle 8"/>
          <p:cNvSpPr>
            <a:spLocks noChangeArrowheads="1"/>
          </p:cNvSpPr>
          <p:nvPr/>
        </p:nvSpPr>
        <p:spPr bwMode="auto">
          <a:xfrm>
            <a:off x="357188" y="285750"/>
            <a:ext cx="278606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2000" b="1" i="1">
                <a:solidFill>
                  <a:srgbClr val="050599"/>
                </a:solidFill>
              </a:rPr>
              <a:t>Технология  изготовления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0001_32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3" y="357188"/>
            <a:ext cx="2014537" cy="290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 descr="0001_32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6125" y="1000125"/>
            <a:ext cx="1785938" cy="288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4" descr="0001_32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29313" y="214313"/>
            <a:ext cx="2982912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5" descr="0001_32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00125" y="3357563"/>
            <a:ext cx="1741488" cy="323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6" descr="0001_33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29375" y="3286125"/>
            <a:ext cx="1849438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7" name="Прямоугольник 6"/>
          <p:cNvSpPr>
            <a:spLocks noChangeArrowheads="1"/>
          </p:cNvSpPr>
          <p:nvPr/>
        </p:nvSpPr>
        <p:spPr bwMode="auto">
          <a:xfrm>
            <a:off x="2428875" y="428625"/>
            <a:ext cx="37719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2000" b="1" i="1">
                <a:solidFill>
                  <a:srgbClr val="050599"/>
                </a:solidFill>
              </a:rPr>
              <a:t>Технология  изготовления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323</TotalTime>
  <Words>844</Words>
  <Application>Microsoft Office PowerPoint</Application>
  <PresentationFormat>Экран (4:3)</PresentationFormat>
  <Paragraphs>69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Тема Office</vt:lpstr>
      <vt:lpstr>Традиционная русская  тряпичная кукла</vt:lpstr>
      <vt:lpstr>Слайд 2</vt:lpstr>
      <vt:lpstr>Слайд 3</vt:lpstr>
      <vt:lpstr>Слайд 4</vt:lpstr>
      <vt:lpstr>Слайд 5</vt:lpstr>
      <vt:lpstr>Слайд 6</vt:lpstr>
      <vt:lpstr>В народе называют ее Перевертыш, Вертушка. Ее вполне можно назвать куклой кукол, потому что она содержит в себе 2 головы, 4 руки, 2 юбки. Секрет в том, что когда видна одна часть куклы, например, девка, то вторая, баба, скрыта под юбкой; если куклу перевернуть, то баба откроется, а девка скроется.   </vt:lpstr>
      <vt:lpstr>Слайд 8</vt:lpstr>
      <vt:lpstr>Слайд 9</vt:lpstr>
      <vt:lpstr>Мартинички</vt:lpstr>
      <vt:lpstr>Слайд 11</vt:lpstr>
      <vt:lpstr>Слайд 12</vt:lpstr>
      <vt:lpstr>Слайд 13</vt:lpstr>
      <vt:lpstr>Слайд 14</vt:lpstr>
      <vt:lpstr>Малышок-голышок  </vt:lpstr>
      <vt:lpstr>Схема изготовления куклы 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 народе называют ее Перевертыш, Вертушка. Ее вполне можно назвать куклой кукол, потому что она содержит в себе 2 головы, 4 руки, 2 юбки. Секрет в том, что когда видна одна часть куклы, например, девка, то вторая, баба, скрыта под юбкой; если куклу перевернуть, то баба откроется, а девка скроется.</dc:title>
  <dc:creator>булдыгина</dc:creator>
  <cp:lastModifiedBy>булдыгина</cp:lastModifiedBy>
  <cp:revision>21</cp:revision>
  <dcterms:created xsi:type="dcterms:W3CDTF">2012-01-07T13:29:16Z</dcterms:created>
  <dcterms:modified xsi:type="dcterms:W3CDTF">2013-03-23T05:39:18Z</dcterms:modified>
</cp:coreProperties>
</file>