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2" r:id="rId3"/>
    <p:sldId id="263" r:id="rId4"/>
    <p:sldId id="258" r:id="rId5"/>
    <p:sldId id="259" r:id="rId6"/>
    <p:sldId id="260" r:id="rId7"/>
    <p:sldId id="261" r:id="rId8"/>
    <p:sldId id="257" r:id="rId9"/>
    <p:sldId id="266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590800"/>
            <a:ext cx="61734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3333CC"/>
                </a:solidFill>
              </a:rPr>
              <a:t>Имя собственное.</a:t>
            </a:r>
            <a:endParaRPr lang="ru-RU" sz="60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502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Отметить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знаком «+» отчества людей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3400" y="1143000"/>
            <a:ext cx="286642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Михаил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Петрович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Иванов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Алексеевич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Пушкин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002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37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Отметить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знаком «+» клички животных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3400" y="1066800"/>
            <a:ext cx="200830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кошка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Дружок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лиса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Барсик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5800" y="1295400"/>
            <a:ext cx="68371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я узнал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я понял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мне понравилось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мне было трудно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28000" t="2400" r="26800" b="1400"/>
          <a:stretch>
            <a:fillRect/>
          </a:stretch>
        </p:blipFill>
        <p:spPr bwMode="auto">
          <a:xfrm>
            <a:off x="5562600" y="1295400"/>
            <a:ext cx="3581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304800"/>
            <a:ext cx="639469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3333CC"/>
                </a:solidFill>
              </a:rPr>
              <a:t>Острый клювик, а не птица,</a:t>
            </a:r>
          </a:p>
          <a:p>
            <a:r>
              <a:rPr lang="ru-RU" sz="4000" b="1" dirty="0" smtClean="0">
                <a:solidFill>
                  <a:srgbClr val="3333CC"/>
                </a:solidFill>
              </a:rPr>
              <a:t>Этим клювиком она</a:t>
            </a:r>
          </a:p>
          <a:p>
            <a:r>
              <a:rPr lang="ru-RU" sz="4000" b="1" dirty="0" smtClean="0">
                <a:solidFill>
                  <a:srgbClr val="3333CC"/>
                </a:solidFill>
              </a:rPr>
              <a:t>Сеет-сеет семена</a:t>
            </a:r>
          </a:p>
          <a:p>
            <a:r>
              <a:rPr lang="ru-RU" sz="4000" b="1" dirty="0" smtClean="0">
                <a:solidFill>
                  <a:srgbClr val="3333CC"/>
                </a:solidFill>
              </a:rPr>
              <a:t>Не на поле, не на грядке –</a:t>
            </a:r>
          </a:p>
          <a:p>
            <a:r>
              <a:rPr lang="ru-RU" sz="4000" b="1" dirty="0" smtClean="0">
                <a:solidFill>
                  <a:srgbClr val="3333CC"/>
                </a:solidFill>
              </a:rPr>
              <a:t>На листах твоей тетрадки.</a:t>
            </a:r>
            <a:endParaRPr lang="ru-RU" sz="40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38738" y="2635250"/>
            <a:ext cx="3387725" cy="2141538"/>
            <a:chOff x="3237" y="1660"/>
            <a:chExt cx="2134" cy="1349"/>
          </a:xfrm>
        </p:grpSpPr>
        <p:sp>
          <p:nvSpPr>
            <p:cNvPr id="26642" name="Freeform 18"/>
            <p:cNvSpPr>
              <a:spLocks/>
            </p:cNvSpPr>
            <p:nvPr/>
          </p:nvSpPr>
          <p:spPr bwMode="auto">
            <a:xfrm>
              <a:off x="3878" y="1661"/>
              <a:ext cx="81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auto">
            <a:xfrm>
              <a:off x="3237" y="1706"/>
              <a:ext cx="812" cy="1303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auto">
            <a:xfrm>
              <a:off x="4559" y="1706"/>
              <a:ext cx="812" cy="1303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>
              <a:off x="3787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4376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510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82588" y="447675"/>
            <a:ext cx="4332287" cy="4373563"/>
            <a:chOff x="1005" y="300"/>
            <a:chExt cx="2729" cy="2755"/>
          </a:xfrm>
        </p:grpSpPr>
        <p:sp>
          <p:nvSpPr>
            <p:cNvPr id="26639" name="Freeform 15"/>
            <p:cNvSpPr>
              <a:spLocks/>
            </p:cNvSpPr>
            <p:nvPr/>
          </p:nvSpPr>
          <p:spPr bwMode="auto">
            <a:xfrm>
              <a:off x="1051" y="309"/>
              <a:ext cx="1131" cy="2746"/>
            </a:xfrm>
            <a:custGeom>
              <a:avLst/>
              <a:gdLst/>
              <a:ahLst/>
              <a:cxnLst>
                <a:cxn ang="0">
                  <a:pos x="888" y="2341"/>
                </a:cxn>
                <a:cxn ang="0">
                  <a:pos x="259" y="2712"/>
                </a:cxn>
                <a:cxn ang="0">
                  <a:pos x="74" y="2546"/>
                </a:cxn>
                <a:cxn ang="0">
                  <a:pos x="344" y="1806"/>
                </a:cxn>
                <a:cxn ang="0">
                  <a:pos x="1034" y="358"/>
                </a:cxn>
                <a:cxn ang="0">
                  <a:pos x="927" y="32"/>
                </a:cxn>
                <a:cxn ang="0">
                  <a:pos x="549" y="166"/>
                </a:cxn>
                <a:cxn ang="0">
                  <a:pos x="0" y="514"/>
                </a:cxn>
              </a:cxnLst>
              <a:rect l="0" t="0" r="r" b="b"/>
              <a:pathLst>
                <a:path w="1131" h="2746">
                  <a:moveTo>
                    <a:pt x="888" y="2341"/>
                  </a:moveTo>
                  <a:cubicBezTo>
                    <a:pt x="784" y="2403"/>
                    <a:pt x="395" y="2678"/>
                    <a:pt x="259" y="2712"/>
                  </a:cubicBezTo>
                  <a:cubicBezTo>
                    <a:pt x="123" y="2746"/>
                    <a:pt x="60" y="2697"/>
                    <a:pt x="74" y="2546"/>
                  </a:cubicBezTo>
                  <a:cubicBezTo>
                    <a:pt x="88" y="2395"/>
                    <a:pt x="184" y="2171"/>
                    <a:pt x="344" y="1806"/>
                  </a:cubicBezTo>
                  <a:cubicBezTo>
                    <a:pt x="504" y="1441"/>
                    <a:pt x="937" y="654"/>
                    <a:pt x="1034" y="358"/>
                  </a:cubicBezTo>
                  <a:cubicBezTo>
                    <a:pt x="1131" y="62"/>
                    <a:pt x="1008" y="64"/>
                    <a:pt x="927" y="32"/>
                  </a:cubicBezTo>
                  <a:cubicBezTo>
                    <a:pt x="846" y="0"/>
                    <a:pt x="703" y="86"/>
                    <a:pt x="549" y="166"/>
                  </a:cubicBezTo>
                  <a:cubicBezTo>
                    <a:pt x="395" y="246"/>
                    <a:pt x="114" y="442"/>
                    <a:pt x="0" y="514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2653" y="352"/>
              <a:ext cx="1036" cy="2702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1005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4" name="AutoShape 10"/>
            <p:cNvSpPr>
              <a:spLocks noChangeArrowheads="1"/>
            </p:cNvSpPr>
            <p:nvPr/>
          </p:nvSpPr>
          <p:spPr bwMode="auto">
            <a:xfrm>
              <a:off x="3643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1889" y="352"/>
              <a:ext cx="1036" cy="2696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>
              <a:off x="2879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648" name="AutoShape 24"/>
          <p:cNvSpPr>
            <a:spLocks noChangeArrowheads="1"/>
          </p:cNvSpPr>
          <p:nvPr/>
        </p:nvSpPr>
        <p:spPr bwMode="auto">
          <a:xfrm rot="12875164">
            <a:off x="455613" y="13414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6821E-7 C 0.03021 -0.01179 0.17466 -0.13064 0.18073 -0.07052 C 0.18681 -0.0104 0.06598 0.26798 0.03629 0.36069 C 0.0066 0.45341 0.00608 0.4578 0.00295 0.48555 C -0.00017 0.5133 -0.00312 0.52902 0.01719 0.52786 C 0.0375 0.52671 0.10278 0.48925 0.12518 0.47908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34 -0.07884 C 0.22466 0.1563 0.14098 0.39168 0.13542 0.48116 C 0.12986 0.57064 0.25174 0.46197 0.275 0.45804 " pathEditMode="relative" ptsTypes="aaA">
                                      <p:cBhvr>
                                        <p:cTn id="9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22 -0.08647 C 0.42309 -0.00023 0.30782 0.32948 0.28455 0.43121 C 0.26129 0.53295 0.2915 0.52139 0.31164 0.52439 C 0.33177 0.5274 0.38577 0.4652 0.40521 0.44948 " pathEditMode="relative" rAng="0" ptsTypes="aaaa">
                                      <p:cBhvr>
                                        <p:cTn id="12" dur="5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99 0.21272 C 0.59236 0.25503 0.52761 0.41387 0.51441 0.46636 C 0.50122 0.51884 0.50729 0.53295 0.52865 0.52763 C 0.55 0.52231 0.61927 0.4541 0.64306 0.43468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834 0.21711 C 0.69479 0.26682 0.61789 0.47954 0.62743 0.51514 C 0.63698 0.55075 0.73681 0.44809 0.76563 0.43052 " pathEditMode="relative" rAng="0" ptsTypes="aaa">
                                      <p:cBhvr>
                                        <p:cTn id="18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917 0.21711 C 0.82118 0.23977 0.79532 0.30751 0.78004 0.35283 C 0.76476 0.39815 0.74462 0.46058 0.73716 0.48971 C 0.72969 0.51884 0.73143 0.51977 0.73559 0.52786 C 0.73976 0.53595 0.74323 0.55029 0.7625 0.53827 C 0.78177 0.52624 0.83282 0.47306 0.85122 0.45595 " pathEditMode="relative" rAng="0" ptsTypes="aaaaaa">
                                      <p:cBhvr>
                                        <p:cTn id="21" dur="5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nimBg="1"/>
      <p:bldP spid="26648" grpId="1" animBg="1"/>
      <p:bldP spid="26648" grpId="2" animBg="1"/>
      <p:bldP spid="26648" grpId="3" animBg="1"/>
      <p:bldP spid="26648" grpId="4" animBg="1"/>
      <p:bldP spid="26648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5</a:t>
            </a:r>
            <a:endParaRPr lang="ru-RU" sz="9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1</a:t>
            </a:r>
            <a:endParaRPr lang="ru-RU" sz="9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4</a:t>
            </a:r>
            <a:endParaRPr lang="ru-RU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2</a:t>
            </a:r>
            <a:endParaRPr lang="ru-RU" sz="9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3</a:t>
            </a:r>
            <a:endParaRPr lang="ru-RU" sz="9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40386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к</a:t>
            </a:r>
            <a:endParaRPr lang="ru-RU" sz="9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4038600"/>
            <a:ext cx="11240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 smtClean="0"/>
              <a:t>ш</a:t>
            </a:r>
            <a:endParaRPr lang="ru-RU" sz="9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4038600"/>
            <a:ext cx="8707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и</a:t>
            </a:r>
            <a:endParaRPr lang="ru-RU" sz="9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40386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а</a:t>
            </a:r>
            <a:endParaRPr lang="ru-RU" sz="9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4038600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 smtClean="0"/>
              <a:t>р</a:t>
            </a:r>
            <a:endParaRPr lang="ru-RU" sz="9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3333CC"/>
                </a:solidFill>
              </a:rPr>
              <a:t>5</a:t>
            </a:r>
            <a:endParaRPr lang="ru-RU" sz="9600" b="1" dirty="0">
              <a:solidFill>
                <a:srgbClr val="3333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40386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к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3333CC"/>
                </a:solidFill>
              </a:rPr>
              <a:t>4</a:t>
            </a:r>
            <a:endParaRPr lang="ru-RU" sz="9600" b="1" dirty="0">
              <a:solidFill>
                <a:srgbClr val="3333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3333CC"/>
                </a:solidFill>
              </a:rPr>
              <a:t>3</a:t>
            </a:r>
            <a:endParaRPr lang="ru-RU" sz="9600" b="1" dirty="0">
              <a:solidFill>
                <a:srgbClr val="3333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6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3333CC"/>
                </a:solidFill>
              </a:rPr>
              <a:t>1</a:t>
            </a:r>
            <a:endParaRPr lang="ru-RU" sz="9600" b="1" dirty="0">
              <a:solidFill>
                <a:srgbClr val="3333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22098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3333CC"/>
                </a:solidFill>
              </a:rPr>
              <a:t>2</a:t>
            </a:r>
            <a:endParaRPr lang="ru-RU" sz="9600" b="1" dirty="0">
              <a:solidFill>
                <a:srgbClr val="3333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0" y="4038600"/>
            <a:ext cx="8707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4038600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р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19400" y="403860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95400" y="4038600"/>
            <a:ext cx="11240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ш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4290" t="2651" r="5941" b="6988"/>
          <a:stretch>
            <a:fillRect/>
          </a:stretch>
        </p:blipFill>
        <p:spPr bwMode="auto">
          <a:xfrm>
            <a:off x="457200" y="457200"/>
            <a:ext cx="2895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 l="13988" t="4429" r="8631" b="5361"/>
          <a:stretch>
            <a:fillRect/>
          </a:stretch>
        </p:blipFill>
        <p:spPr bwMode="auto">
          <a:xfrm>
            <a:off x="5257800" y="1143000"/>
            <a:ext cx="350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2362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 r="63923" b="3293"/>
          <a:stretch>
            <a:fillRect/>
          </a:stretch>
        </p:blipFill>
        <p:spPr bwMode="auto">
          <a:xfrm>
            <a:off x="6629400" y="0"/>
            <a:ext cx="2514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5029200"/>
            <a:ext cx="615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В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5486400"/>
            <a:ext cx="16866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саду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352800"/>
            <a:ext cx="17203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Роза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143000"/>
            <a:ext cx="33711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поливала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4343400"/>
            <a:ext cx="17005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розу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0" y="5562600"/>
            <a:ext cx="389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441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5105400"/>
            <a:ext cx="572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В</a:t>
            </a:r>
            <a:endParaRPr lang="ru-RU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105400"/>
            <a:ext cx="1537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саду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5105400"/>
            <a:ext cx="1555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Роза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105400"/>
            <a:ext cx="30534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поливала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5105400"/>
            <a:ext cx="17116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розу.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858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/>
              <a:t>     Летом </a:t>
            </a:r>
            <a:r>
              <a:rPr lang="ru-RU" sz="4000" dirty="0" smtClean="0"/>
              <a:t>я гостила у брата Сидорова Кости в городе Кирове. Мы вместе ездили в деревню Горки к бабушке Клавдии Петровне. Я купалась в реке </a:t>
            </a:r>
            <a:r>
              <a:rPr lang="ru-RU" sz="4000" dirty="0" err="1" smtClean="0"/>
              <a:t>Быстрянке</a:t>
            </a:r>
            <a:r>
              <a:rPr lang="ru-RU" sz="4000" dirty="0" smtClean="0"/>
              <a:t>, играла со щенком Хвостиком и пасла корову Ночку.</a:t>
            </a:r>
            <a:endParaRPr lang="ru-RU" sz="40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010400" y="1295400"/>
            <a:ext cx="19812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2400" y="1905000"/>
            <a:ext cx="11430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67200" y="1905000"/>
            <a:ext cx="16002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29200" y="2514600"/>
            <a:ext cx="12192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2400" y="3200400"/>
            <a:ext cx="17526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86000" y="3200400"/>
            <a:ext cx="19812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52400" y="3810000"/>
            <a:ext cx="22098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81800" y="3810000"/>
            <a:ext cx="22098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29000" y="4419600"/>
            <a:ext cx="1219200" cy="15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1600200"/>
            <a:ext cx="575785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жираф               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брат                   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петров              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москва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барсик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Отметить знаком «+» слова, 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которые 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надо писать с большой буквы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4958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862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2766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743200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+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160</Words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9</cp:revision>
  <dcterms:modified xsi:type="dcterms:W3CDTF">2014-11-20T12:47:39Z</dcterms:modified>
</cp:coreProperties>
</file>