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4632" cy="175562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страхи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077072"/>
            <a:ext cx="6400800" cy="1752600"/>
          </a:xfrm>
        </p:spPr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Федорова К.В.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страхов </a:t>
            </a:r>
            <a:b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младшем школьном возрасте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136904" cy="4680520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Связаны с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поступлением ребенка в школу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(тревожность и опасения): не оправдать ожидания взрослых, боязнь сделать ошибку, совершить глупость, быть осмеянным, «школьная фобия».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Страх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природных катаклизмов.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Боязнь покойников и призраков.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Страх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родителей, темноты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936" y="557064"/>
            <a:ext cx="8064718" cy="18638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коррекции </a:t>
            </a:r>
          </a:p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преодолению детских страхов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7985" y="3465004"/>
            <a:ext cx="4184670" cy="21962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</a:t>
            </a:r>
          </a:p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936" y="3465004"/>
            <a:ext cx="3664024" cy="21962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Рисуночный</a:t>
            </a:r>
          </a:p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endCxn id="3" idx="0"/>
          </p:cNvCxnSpPr>
          <p:nvPr/>
        </p:nvCxnSpPr>
        <p:spPr>
          <a:xfrm>
            <a:off x="5724128" y="2436613"/>
            <a:ext cx="796192" cy="1028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flipH="1">
            <a:off x="2379948" y="2420888"/>
            <a:ext cx="607876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3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2434282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«страха»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Захарову А.И.)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i="1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600" i="1" dirty="0" smtClean="0">
                <a:latin typeface="Times New Roman"/>
                <a:ea typeface="Calibri"/>
              </a:rPr>
              <a:t>	</a:t>
            </a:r>
            <a:r>
              <a:rPr lang="ru-RU" sz="3600" b="1" i="1" dirty="0" smtClean="0">
                <a:latin typeface="Times New Roman"/>
                <a:ea typeface="Calibri"/>
              </a:rPr>
              <a:t>Страх</a:t>
            </a:r>
            <a:r>
              <a:rPr lang="ru-RU" sz="3600" dirty="0" smtClean="0">
                <a:latin typeface="Times New Roman"/>
                <a:ea typeface="Calibri"/>
              </a:rPr>
              <a:t> </a:t>
            </a:r>
            <a:r>
              <a:rPr lang="ru-RU" sz="3600" dirty="0">
                <a:latin typeface="Times New Roman"/>
                <a:ea typeface="Calibri"/>
              </a:rPr>
              <a:t>– это «аффективное (эмоционально заостренное) </a:t>
            </a:r>
            <a:endParaRPr lang="ru-RU" sz="3600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/>
                <a:ea typeface="Calibri"/>
              </a:rPr>
              <a:t>отражение </a:t>
            </a:r>
            <a:r>
              <a:rPr lang="ru-RU" sz="3600" dirty="0">
                <a:latin typeface="Times New Roman"/>
                <a:ea typeface="Calibri"/>
              </a:rPr>
              <a:t>в сознании </a:t>
            </a:r>
            <a:endParaRPr lang="ru-RU" sz="3600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/>
                <a:ea typeface="Calibri"/>
              </a:rPr>
              <a:t>конкретной </a:t>
            </a:r>
            <a:r>
              <a:rPr lang="ru-RU" sz="3600" dirty="0">
                <a:latin typeface="Times New Roman"/>
                <a:ea typeface="Calibri"/>
              </a:rPr>
              <a:t>угрозы </a:t>
            </a:r>
            <a:endParaRPr lang="ru-RU" sz="3600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/>
                <a:ea typeface="Calibri"/>
              </a:rPr>
              <a:t>для </a:t>
            </a:r>
            <a:r>
              <a:rPr lang="ru-RU" sz="3600" dirty="0">
                <a:latin typeface="Times New Roman"/>
                <a:ea typeface="Calibri"/>
              </a:rPr>
              <a:t>жизни и благополучия </a:t>
            </a:r>
            <a:endParaRPr lang="ru-RU" sz="3600" dirty="0" smtClean="0">
              <a:latin typeface="Times New Roman"/>
              <a:ea typeface="Calibri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/>
                <a:ea typeface="Calibri"/>
              </a:rPr>
              <a:t>че­ловека».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35304"/>
            <a:ext cx="294557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6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455"/>
            <a:ext cx="8064896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95736" y="1484784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6096" y="1484784"/>
            <a:ext cx="57606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44008" y="2950840"/>
            <a:ext cx="3888432" cy="3718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-одиночества;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-каких-то людей;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-наказания;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-не успеть;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-опоздать;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-быть не собой;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-осуждения со стороны.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950840"/>
            <a:ext cx="3744416" cy="37185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-смерти;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-чудовищ;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-темноты;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-стихий;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-высоты;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-глубины;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-врачей.</a:t>
            </a:r>
          </a:p>
          <a:p>
            <a:pPr marL="285750" indent="-285750" algn="ctr">
              <a:buFontTx/>
              <a:buChar char="-"/>
            </a:pP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404664"/>
            <a:ext cx="7643967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932040" y="1514841"/>
            <a:ext cx="0" cy="2418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907704" y="1484784"/>
            <a:ext cx="1080120" cy="2411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79912" y="1484784"/>
            <a:ext cx="0" cy="1254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1514841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03548" y="3896188"/>
            <a:ext cx="3420380" cy="15490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еальные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55568" y="2734397"/>
            <a:ext cx="3071967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стрые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39103" y="3953954"/>
            <a:ext cx="3888432" cy="1491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ронические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1388" y="2761021"/>
            <a:ext cx="2340260" cy="1024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оображаемые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936" y="557064"/>
            <a:ext cx="8064718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2690486"/>
            <a:ext cx="4040654" cy="3762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невротические: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-большая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эмоц.напряженность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-болезненное заострение;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псих.расстройства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переживания;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-трудность устранения.</a:t>
            </a:r>
          </a:p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936" y="2690486"/>
            <a:ext cx="3888432" cy="3762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возрастные:</a:t>
            </a:r>
          </a:p>
          <a:p>
            <a:pPr algn="ctr"/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определенному возрасту.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80112" y="1630791"/>
            <a:ext cx="517464" cy="1053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492152" y="1637184"/>
            <a:ext cx="648072" cy="1053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2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основных подгрупп: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5400600"/>
          </a:xfrm>
        </p:spPr>
        <p:txBody>
          <a:bodyPr>
            <a:noAutofit/>
          </a:bodyPr>
          <a:lstStyle/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страхи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боязнью уколов, крови, врачей, боли, болезней;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причинение физического ущерба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страхи неожиданных звуков, нападения, транспорта, огня, пожара, стихии, войны;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 смерти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своей и родителей;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животных и сказочных персонажей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страхи перед сном, страхи кошмарных снов, темноты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опосредованные страхи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страх людей, родителей, наказания с их стороны, опоздания, одиночества;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пространственные страхи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страх высоты, глубины, воды, замкнутого и открытого пространства. 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882" y="557062"/>
            <a:ext cx="8088771" cy="19679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Дневные и ночные </a:t>
            </a:r>
          </a:p>
          <a:p>
            <a:pPr algn="ctr"/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трахи у детей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21088"/>
            <a:ext cx="7929086" cy="17281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 и бодрствование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820019" y="2524975"/>
            <a:ext cx="1656183" cy="1696113"/>
          </a:xfrm>
          <a:prstGeom prst="downArrow">
            <a:avLst/>
          </a:prstGeom>
          <a:gradFill>
            <a:gsLst>
              <a:gs pos="63320">
                <a:srgbClr val="D4DEFF"/>
              </a:gs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страха: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200800" cy="4248472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ащитная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(способность к бегству);</a:t>
            </a:r>
          </a:p>
          <a:p>
            <a:pPr marL="457200" indent="-457200" algn="l">
              <a:buFontTx/>
              <a:buChar char="-"/>
            </a:pPr>
            <a:r>
              <a:rPr lang="ru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(способность искать помощь);</a:t>
            </a:r>
          </a:p>
          <a:p>
            <a:pPr marL="457200" indent="-457200" algn="l">
              <a:buFontTx/>
              <a:buChar char="-"/>
            </a:pPr>
            <a:r>
              <a:rPr lang="ru-RU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даптивная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(способность к преодолению).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0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страха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страхов у родителей. 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 в отношениях с ребёнком. 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Чрезмерное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предохранение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опасностей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изоляция от обще­ния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запретов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одного родителя и пол­ное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свободы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ребёнку другим родителем.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нереализуемые угрозы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взрослых в семье.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Гиперопека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единственным ребёнком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родителями. 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Одиночество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боль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страх.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9.  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чувствительность, впечатлительность. 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школу.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314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Детские страхи</vt:lpstr>
      <vt:lpstr>Определение «страха»  (по Захарову А.И.)</vt:lpstr>
      <vt:lpstr>Презентация PowerPoint</vt:lpstr>
      <vt:lpstr>Презентация PowerPoint</vt:lpstr>
      <vt:lpstr>Презентация PowerPoint</vt:lpstr>
      <vt:lpstr>7 основных подгрупп:</vt:lpstr>
      <vt:lpstr>Презентация PowerPoint</vt:lpstr>
      <vt:lpstr>Функции страха:</vt:lpstr>
      <vt:lpstr>Причины страха</vt:lpstr>
      <vt:lpstr>Особенности страхов  в младшем школьном возрасте</vt:lpstr>
      <vt:lpstr>Презентация PowerPoint</vt:lpstr>
      <vt:lpstr>Спасибо 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страхи</dc:title>
  <dc:creator>Admin</dc:creator>
  <cp:lastModifiedBy>Admin</cp:lastModifiedBy>
  <cp:revision>18</cp:revision>
  <dcterms:created xsi:type="dcterms:W3CDTF">2014-12-09T07:58:16Z</dcterms:created>
  <dcterms:modified xsi:type="dcterms:W3CDTF">2014-12-09T09:51:13Z</dcterms:modified>
</cp:coreProperties>
</file>