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A2194-2EAB-4677-AFE6-88892D75C5B2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DF984-31A0-4B93-A862-A4D0A7399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DF984-31A0-4B93-A862-A4D0A7399EF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D275B3-C1FA-41AA-BC43-59A99D5E4AB2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0E6223-C3E5-4230-A774-29643F6C7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D275B3-C1FA-41AA-BC43-59A99D5E4AB2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0E6223-C3E5-4230-A774-29643F6C7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D275B3-C1FA-41AA-BC43-59A99D5E4AB2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0E6223-C3E5-4230-A774-29643F6C7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D275B3-C1FA-41AA-BC43-59A99D5E4AB2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0E6223-C3E5-4230-A774-29643F6C72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D275B3-C1FA-41AA-BC43-59A99D5E4AB2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0E6223-C3E5-4230-A774-29643F6C72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D275B3-C1FA-41AA-BC43-59A99D5E4AB2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0E6223-C3E5-4230-A774-29643F6C72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D275B3-C1FA-41AA-BC43-59A99D5E4AB2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0E6223-C3E5-4230-A774-29643F6C7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D275B3-C1FA-41AA-BC43-59A99D5E4AB2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0E6223-C3E5-4230-A774-29643F6C72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D275B3-C1FA-41AA-BC43-59A99D5E4AB2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0E6223-C3E5-4230-A774-29643F6C7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2D275B3-C1FA-41AA-BC43-59A99D5E4AB2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0E6223-C3E5-4230-A774-29643F6C7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D275B3-C1FA-41AA-BC43-59A99D5E4AB2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0E6223-C3E5-4230-A774-29643F6C72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2D275B3-C1FA-41AA-BC43-59A99D5E4AB2}" type="datetimeFigureOut">
              <a:rPr lang="ru-RU" smtClean="0"/>
              <a:pPr/>
              <a:t>21.03.2014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90E6223-C3E5-4230-A774-29643F6C72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nsportal.ru/nachalnaya-shkola/russkii-yazyk/2014/02/20/plan-konspekt-uroka-po-russkomu-yazyku-s-primeneniem-eor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42852"/>
            <a:ext cx="7772400" cy="1143008"/>
          </a:xfrm>
        </p:spPr>
        <p:txBody>
          <a:bodyPr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Министерство образования  и науки Самарской области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Государственное автономное образовательное учреждение дополнительного профессионального  образования (повышения квалификации) специалистов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Самарский областной институт повышения квалификации и переподготовки работников образования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143116"/>
            <a:ext cx="7772400" cy="435771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Итоговая работа</a:t>
            </a:r>
          </a:p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по теме: </a:t>
            </a:r>
            <a:r>
              <a:rPr lang="ru-RU" sz="2200" dirty="0" smtClean="0">
                <a:solidFill>
                  <a:schemeClr val="accent2"/>
                </a:solidFill>
              </a:rPr>
              <a:t>«Развитие творческой активности младших школьников через систему творческих заданий на уроках русского языка»</a:t>
            </a:r>
            <a:endParaRPr lang="ru-RU" sz="1800" dirty="0" smtClean="0">
              <a:solidFill>
                <a:schemeClr val="accent2"/>
              </a:solidFill>
            </a:endParaRPr>
          </a:p>
          <a:p>
            <a:pPr algn="ctr"/>
            <a:endParaRPr lang="ru-RU" sz="1800" dirty="0" smtClean="0">
              <a:solidFill>
                <a:schemeClr val="tx1"/>
              </a:solidFill>
            </a:endParaRPr>
          </a:p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Курсы повышения квалификации по ИОЧ</a:t>
            </a:r>
          </a:p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ВБ: 17.03.2014г.- 21.03.2014г.</a:t>
            </a:r>
          </a:p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«Развитие творческого потенциала личности в обучении»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  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Выполнила: </a:t>
            </a:r>
            <a:r>
              <a:rPr lang="ru-RU" sz="1800" dirty="0" err="1" smtClean="0">
                <a:solidFill>
                  <a:schemeClr val="accent2"/>
                </a:solidFill>
              </a:rPr>
              <a:t>Комолова</a:t>
            </a:r>
            <a:r>
              <a:rPr lang="ru-RU" sz="1800" dirty="0" smtClean="0">
                <a:solidFill>
                  <a:schemeClr val="accent2"/>
                </a:solidFill>
              </a:rPr>
              <a:t> Анастасия Алексеевна </a:t>
            </a:r>
          </a:p>
          <a:p>
            <a:r>
              <a:rPr lang="ru-RU" sz="1800" dirty="0" smtClean="0">
                <a:solidFill>
                  <a:schemeClr val="accent2"/>
                </a:solidFill>
              </a:rPr>
              <a:t>учитель начальных классов </a:t>
            </a:r>
          </a:p>
          <a:p>
            <a:r>
              <a:rPr lang="ru-RU" sz="1800" dirty="0" smtClean="0">
                <a:solidFill>
                  <a:schemeClr val="accent2"/>
                </a:solidFill>
              </a:rPr>
              <a:t>МБОУ СОШ№ 129 </a:t>
            </a:r>
          </a:p>
          <a:p>
            <a:r>
              <a:rPr lang="ru-RU" sz="1800" dirty="0" smtClean="0">
                <a:solidFill>
                  <a:schemeClr val="accent2"/>
                </a:solidFill>
              </a:rPr>
              <a:t>Куйбышевского района г. Самары</a:t>
            </a:r>
          </a:p>
          <a:p>
            <a:r>
              <a:rPr lang="ru-RU" sz="1800" dirty="0" smtClean="0"/>
              <a:t> </a:t>
            </a:r>
            <a:endParaRPr lang="ru-RU" sz="1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65"/>
          <a:ext cx="8229600" cy="6402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376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Этапы</a:t>
                      </a: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урока</a:t>
                      </a: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Методы, приёмы, </a:t>
                      </a:r>
                      <a:endParaRPr lang="ru-RU" sz="11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Промежуточный результат</a:t>
                      </a:r>
                      <a:endParaRPr lang="ru-RU" sz="11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</a:tr>
              <a:tr h="17829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Изучение нового</a:t>
                      </a: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«Мозговой штурм»</a:t>
                      </a: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Метод поиска</a:t>
                      </a: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Метод проб и ошибок </a:t>
                      </a: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Эстафета идей</a:t>
                      </a: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Повышение интереса к темам занятий</a:t>
                      </a: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</a:tr>
              <a:tr h="17829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Закрепление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Приём и методы фантазирования, метод контрольных вопросов Морфологический анализ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Определит умение детей  оригинальных и необычных способов закрепления изученного материала, творческий подход</a:t>
                      </a: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</a:tr>
              <a:tr h="17829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Домашнее задание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Дифференцированная домашняя работа.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Задание по выбору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Групповое, парное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Научит пользоваться дополнительной литературой, даст возможность повысить знания  и интерес к  предмету</a:t>
                      </a: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Дидактическое обеспечение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ru-RU" dirty="0" smtClean="0"/>
              <a:t>образовательная литература (журналы, учебники, словари), методические рекомендации для педагога, плакаты, презентации</a:t>
            </a:r>
          </a:p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Психолого-педагогическое сопровождение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ru-RU" dirty="0" smtClean="0"/>
              <a:t>тестирование психолога по итогам завершения проекта</a:t>
            </a:r>
          </a:p>
          <a:p>
            <a:r>
              <a:rPr lang="ru-RU" i="1" dirty="0" smtClean="0"/>
              <a:t>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Материально-техническое обеспечение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ru-RU" dirty="0" err="1" smtClean="0"/>
              <a:t>мультимедийное</a:t>
            </a:r>
            <a:r>
              <a:rPr lang="ru-RU" dirty="0" smtClean="0"/>
              <a:t> оборудование, комплекты дисков по соответствующей тематике.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Ресурсное обеспечение</a:t>
            </a:r>
            <a:b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240211"/>
          </a:xfrm>
        </p:spPr>
        <p:txBody>
          <a:bodyPr>
            <a:normAutofit fontScale="55000" lnSpcReduction="20000"/>
          </a:bodyPr>
          <a:lstStyle/>
          <a:p>
            <a:pPr marL="396000" indent="256032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 smtClean="0"/>
              <a:t>Направленность образования на развитие личности ребенка требует выявления, определения тех её свойств, воздействие на которые способствует развитию личности в целом. В качестве одного из них рассматривается творческая активность, являющаяся </a:t>
            </a:r>
            <a:r>
              <a:rPr lang="ru-RU" dirty="0" err="1" smtClean="0"/>
              <a:t>системообразующим</a:t>
            </a:r>
            <a:r>
              <a:rPr lang="ru-RU" dirty="0" smtClean="0"/>
              <a:t> свойством личности и определяющей характеристикой её движения к самосовершенствованию.</a:t>
            </a:r>
          </a:p>
          <a:p>
            <a:pPr marL="396000" indent="256032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Реализую заявленную цель через использование:</a:t>
            </a:r>
          </a:p>
          <a:p>
            <a:pPr marL="396000" lvl="0" indent="256032" algn="just">
              <a:lnSpc>
                <a:spcPct val="170000"/>
              </a:lnSpc>
              <a:spcBef>
                <a:spcPts val="0"/>
              </a:spcBef>
            </a:pPr>
            <a:r>
              <a:rPr lang="ru-RU" dirty="0" smtClean="0"/>
              <a:t>современных образовательных информационных технологий;</a:t>
            </a:r>
          </a:p>
          <a:p>
            <a:pPr marL="396000" lvl="0" indent="256032" algn="just">
              <a:lnSpc>
                <a:spcPct val="170000"/>
              </a:lnSpc>
              <a:spcBef>
                <a:spcPts val="0"/>
              </a:spcBef>
            </a:pPr>
            <a:r>
              <a:rPr lang="ru-RU" dirty="0" smtClean="0"/>
              <a:t>различных форм организации познавательной деятельности учащихся (групповую - парную);</a:t>
            </a:r>
          </a:p>
          <a:p>
            <a:pPr marL="396000" lvl="0" indent="256032" algn="just">
              <a:lnSpc>
                <a:spcPct val="170000"/>
              </a:lnSpc>
              <a:spcBef>
                <a:spcPts val="0"/>
              </a:spcBef>
            </a:pPr>
            <a:r>
              <a:rPr lang="ru-RU" dirty="0" smtClean="0"/>
              <a:t>организацию учебного процесса на основе дифференцированного подхода, свободного выбора учащимся уровня сложности решаемых задач.</a:t>
            </a:r>
          </a:p>
          <a:p>
            <a:pPr marL="396000" indent="256032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marL="396000" indent="256032" algn="just">
              <a:lnSpc>
                <a:spcPct val="170000"/>
              </a:lnSpc>
              <a:spcBef>
                <a:spcPts val="0"/>
              </a:spcBef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ЗАКЛЮЧЕНИЕ</a:t>
            </a: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56032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dirty="0" smtClean="0"/>
              <a:t>Отсутствие желания  некоторых детей заниматься творческими заданиями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0" i="1" dirty="0" smtClean="0">
                <a:solidFill>
                  <a:schemeClr val="bg2">
                    <a:lumMod val="50000"/>
                  </a:schemeClr>
                </a:solidFill>
              </a:rPr>
              <a:t>Прогнозируемые риски</a:t>
            </a:r>
            <a:endParaRPr lang="ru-RU" sz="4000" b="0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7901014" cy="578647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Андреев, В.И. Диалектика воспитания и самовоспитания творческой личности [Текст] / В.И. Андреев. - Казань: Изд-во Казанского ун-та, 1988. - 238 с. </a:t>
            </a:r>
          </a:p>
          <a:p>
            <a:r>
              <a:rPr lang="ru-RU" dirty="0" err="1" smtClean="0"/>
              <a:t>Выготский</a:t>
            </a:r>
            <a:r>
              <a:rPr lang="ru-RU" dirty="0" smtClean="0"/>
              <a:t>, Л.С. Воображение и творчество в детском возрасте [Текст] / Л.С. </a:t>
            </a:r>
            <a:r>
              <a:rPr lang="ru-RU" dirty="0" err="1" smtClean="0"/>
              <a:t>Выготский</a:t>
            </a:r>
            <a:r>
              <a:rPr lang="ru-RU" dirty="0" smtClean="0"/>
              <a:t>. - М.: Просвещение, 1991. - 396 с. </a:t>
            </a:r>
          </a:p>
          <a:p>
            <a:r>
              <a:rPr lang="ru-RU" dirty="0" err="1" smtClean="0"/>
              <a:t>Гнатко</a:t>
            </a:r>
            <a:r>
              <a:rPr lang="ru-RU" dirty="0" smtClean="0"/>
              <a:t>, Н.М. Проблема </a:t>
            </a:r>
            <a:r>
              <a:rPr lang="ru-RU" dirty="0" err="1" smtClean="0"/>
              <a:t>креативности</a:t>
            </a:r>
            <a:r>
              <a:rPr lang="ru-RU" dirty="0" smtClean="0"/>
              <a:t> и явления подражания [Текст] / Н. М. </a:t>
            </a:r>
            <a:r>
              <a:rPr lang="ru-RU" dirty="0" err="1" smtClean="0"/>
              <a:t>Гнатко</a:t>
            </a:r>
            <a:r>
              <a:rPr lang="ru-RU" dirty="0" smtClean="0"/>
              <a:t> / Рос. </a:t>
            </a:r>
            <a:r>
              <a:rPr lang="ru-RU" dirty="0" err="1" smtClean="0"/>
              <a:t>Акад</a:t>
            </a:r>
            <a:r>
              <a:rPr lang="ru-RU" dirty="0" smtClean="0"/>
              <a:t> наук. </a:t>
            </a:r>
            <a:r>
              <a:rPr lang="ru-RU" dirty="0" err="1" smtClean="0"/>
              <a:t>Ин-т</a:t>
            </a:r>
            <a:r>
              <a:rPr lang="ru-RU" dirty="0" smtClean="0"/>
              <a:t> психологии. - М, 1994. - 43 с. </a:t>
            </a:r>
          </a:p>
          <a:p>
            <a:r>
              <a:rPr lang="ru-RU" dirty="0" smtClean="0"/>
              <a:t>Давыдова, Е.В. Искусство разработки проектов [Текст] / Е.В. Давыдова // ИНФО. - 2005. - № 8. - С. 6-26. </a:t>
            </a:r>
          </a:p>
          <a:p>
            <a:r>
              <a:rPr lang="ru-RU" dirty="0" smtClean="0"/>
              <a:t>Дружинин, В.Н. Психология общих способностей [Текст] / В.Н. Дружинин. - 2-е изд. - СПб.: Питер Ком, 1999. - 368 с. </a:t>
            </a:r>
          </a:p>
          <a:p>
            <a:r>
              <a:rPr lang="ru-RU" dirty="0" smtClean="0"/>
              <a:t>Рубинштейн, С.Л. Основы общей психологии [Текст] / С.Л. Рубинштейн - СПб.: Питер, 2001. - 720 с.: ил. - (Мастера психологии.)</a:t>
            </a:r>
          </a:p>
          <a:p>
            <a:r>
              <a:rPr lang="ru-RU" b="1" dirty="0" smtClean="0"/>
              <a:t> </a:t>
            </a:r>
            <a:r>
              <a:rPr lang="ru-RU" dirty="0" smtClean="0"/>
              <a:t>Социальная сеть работников образования </a:t>
            </a:r>
            <a:r>
              <a:rPr lang="ru-RU" u="sng" dirty="0" smtClean="0">
                <a:hlinkClick r:id="rId2"/>
              </a:rPr>
              <a:t>http://nsportal.ru/nachalnaya-shkola/russkii-yazyk/2014/02/20/plan-konspekt-uroka-po-russkomu-yazyku-s-primeneniem-eorv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i="1" dirty="0" smtClean="0">
                <a:solidFill>
                  <a:schemeClr val="bg2">
                    <a:lumMod val="50000"/>
                  </a:schemeClr>
                </a:solidFill>
              </a:rPr>
              <a:t>ИНФОРМАЦИОННЫЕ ИСТОЧНИКИ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838494"/>
            <a:ext cx="8543956" cy="501950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Целевая аудитория:  </a:t>
            </a:r>
            <a:r>
              <a:rPr lang="ru-RU" sz="2800" dirty="0" smtClean="0"/>
              <a:t>обучающиеся 3  класса В</a:t>
            </a:r>
          </a:p>
          <a:p>
            <a:pPr lvl="0"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 Соавторы в организации и осуществлении проекта:</a:t>
            </a:r>
            <a:r>
              <a:rPr lang="ru-RU" sz="2800" dirty="0" smtClean="0"/>
              <a:t> педагог психолог МБОУ СОШ №129 Бондаренко С.П.</a:t>
            </a:r>
          </a:p>
          <a:p>
            <a:pPr lvl="0"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Вид проекта:</a:t>
            </a:r>
            <a:r>
              <a:rPr lang="ru-RU" sz="2800" dirty="0" smtClean="0"/>
              <a:t> среднесрочный </a:t>
            </a:r>
          </a:p>
          <a:p>
            <a:pPr lvl="0"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Срок осуществления проекта: </a:t>
            </a:r>
            <a:r>
              <a:rPr lang="ru-RU" sz="2800" dirty="0" smtClean="0"/>
              <a:t>с 1 апреля 2014 г. по 28 мая  2014 г.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Место реализации: </a:t>
            </a:r>
            <a:r>
              <a:rPr lang="ru-RU" sz="2800" dirty="0" smtClean="0"/>
              <a:t>МБОУ СОШ№ 129</a:t>
            </a:r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i="1" dirty="0" smtClean="0">
                <a:solidFill>
                  <a:schemeClr val="bg2">
                    <a:lumMod val="50000"/>
                  </a:schemeClr>
                </a:solidFill>
              </a:rPr>
              <a:t>Паспорт итоговой работы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928670"/>
            <a:ext cx="8572560" cy="5786478"/>
          </a:xfrm>
        </p:spPr>
        <p:txBody>
          <a:bodyPr anchor="ctr">
            <a:normAutofit fontScale="47500" lnSpcReduction="20000"/>
          </a:bodyPr>
          <a:lstStyle/>
          <a:p>
            <a:pPr indent="256032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200" dirty="0" smtClean="0"/>
              <a:t>     </a:t>
            </a:r>
            <a:r>
              <a:rPr lang="ru-RU" sz="3400" dirty="0" smtClean="0"/>
              <a:t>По словам Д.А.Медведева</a:t>
            </a:r>
            <a:r>
              <a:rPr lang="ru-RU" sz="3400" b="1" dirty="0" smtClean="0"/>
              <a:t>-</a:t>
            </a:r>
            <a:r>
              <a:rPr lang="ru-RU" sz="3400" dirty="0" smtClean="0"/>
              <a:t>«Новая школа – это новые учителя, открытые ко всему новому, понимающие детскую психологию и особенности развития школьников, хорошо знающие свой предмет. Задача учителя – помочь ребятам найти себя в будущем, стать самостоятельными, творческими и уверенными в себе людьми. Чуткие, внимательные и восприимчивые к интересам школьников, открытые ко всему новому учителя – ключевая особенность школы будущего»</a:t>
            </a:r>
            <a:endParaRPr lang="ru-RU" sz="3200" dirty="0" smtClean="0"/>
          </a:p>
          <a:p>
            <a:pPr indent="256032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indent="256032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Национальная образовательная инициатива "Наша новая школа": утв. Президентом Российской Федерации 4 февраля 2010 г. № Пр-271.</a:t>
            </a:r>
          </a:p>
          <a:p>
            <a:endParaRPr lang="ru-RU" dirty="0" smtClean="0"/>
          </a:p>
          <a:p>
            <a:endParaRPr lang="ru-RU" dirty="0" smtClean="0"/>
          </a:p>
          <a:p>
            <a:pPr indent="256032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dirty="0" smtClean="0"/>
              <a:t>Одним из «основных направлений организации воспитания в общеобразовательных учреждений – это воспитание положительного отношения к творчеству: формирование условий для развития возможностей обучающихся с ранних лет получить знания и практический опыт трудовой и творческой деятельности как непременного условия экономического и социального бытия человека»</a:t>
            </a:r>
          </a:p>
          <a:p>
            <a:endParaRPr lang="ru-RU" sz="3800" dirty="0" smtClean="0"/>
          </a:p>
          <a:p>
            <a:pPr algn="ctr">
              <a:buNone/>
            </a:pPr>
            <a:r>
              <a:rPr lang="ru-RU" dirty="0" smtClean="0"/>
              <a:t>Национальная образовательная инициатива "Наша новая школа": утв. Президентом Российской Федерации 4 февраля 2010 г. № Пр-271.</a:t>
            </a:r>
          </a:p>
          <a:p>
            <a:pPr algn="ctr">
              <a:buNone/>
            </a:pPr>
            <a:r>
              <a:rPr lang="ru-RU" dirty="0" smtClean="0"/>
              <a:t>Федеральная целевая программа развития образования на 2011-2015 годы : </a:t>
            </a:r>
            <a:r>
              <a:rPr lang="ru-RU" dirty="0" err="1" smtClean="0"/>
              <a:t>утв</a:t>
            </a:r>
            <a:r>
              <a:rPr lang="ru-RU" dirty="0" smtClean="0"/>
              <a:t>  постановлением     Правительства Российской Федерации от 7 февраля 2011 г. № 61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-285776"/>
            <a:ext cx="8229600" cy="1357322"/>
          </a:xfrm>
        </p:spPr>
        <p:txBody>
          <a:bodyPr>
            <a:normAutofit/>
          </a:bodyPr>
          <a:lstStyle/>
          <a:p>
            <a:pPr algn="ctr"/>
            <a:r>
              <a:rPr lang="ru-RU" sz="3600" b="0" i="1" dirty="0" smtClean="0">
                <a:solidFill>
                  <a:schemeClr val="bg2">
                    <a:lumMod val="50000"/>
                  </a:schemeClr>
                </a:solidFill>
              </a:rPr>
              <a:t>Нормативно- правовая база</a:t>
            </a:r>
            <a:endParaRPr lang="ru-RU" sz="3600" b="0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indent="256032">
              <a:spcBef>
                <a:spcPts val="0"/>
              </a:spcBef>
              <a:buNone/>
            </a:pPr>
            <a:r>
              <a:rPr lang="ru-RU" b="1" dirty="0" smtClean="0"/>
              <a:t>Условно  класс можно разделить   три уровня </a:t>
            </a:r>
            <a:r>
              <a:rPr lang="ru-RU" b="1" dirty="0" err="1" smtClean="0"/>
              <a:t>сформированности</a:t>
            </a:r>
            <a:r>
              <a:rPr lang="ru-RU" b="1" dirty="0" smtClean="0"/>
              <a:t> творческой активности:</a:t>
            </a:r>
            <a:endParaRPr lang="ru-RU" dirty="0" smtClean="0"/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Низкий уровень (12 человек-50%) </a:t>
            </a:r>
            <a:r>
              <a:rPr lang="ru-RU" b="1" dirty="0" smtClean="0"/>
              <a:t>– отсутствует потребность в пополнении знаний, умений, навыков проявляется редко; если и проявляют интерес к какому – либо заданию, то самостоятельно выполнить его не могут; дети не стремятся к самостоятельности, пассивны, не могут и не желают преодолевать трудности, не хотят вычленять, сравнивать преодолевают трудности только в группе или со взрослыми;</a:t>
            </a:r>
            <a:endParaRPr lang="ru-RU" dirty="0" smtClean="0"/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Удовлетворительный уровень (7 человек-30%) </a:t>
            </a:r>
            <a:r>
              <a:rPr lang="ru-RU" b="1" dirty="0" smtClean="0"/>
              <a:t>– потребность в пополнении знаний, умений, навыков проявляется часто; интерес к творческой деятельности на среднем уровне; достаточно активны на уроке, проявляют самостоятельность, но при неудаче часто останавливаются на полпути;</a:t>
            </a:r>
            <a:endParaRPr lang="ru-RU" dirty="0" smtClean="0"/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Высокий уровень (5 человек-20%</a:t>
            </a:r>
            <a:r>
              <a:rPr lang="ru-RU" b="1" dirty="0" smtClean="0"/>
              <a:t>) – стремятся постоянно удовлетворять потребность в пополнении знаний, умений, навыков; всегда самостоятельны в выполнении работ творческого характера; дети проявляют высокую творческую активность; начатую работу всегда доводят до конца.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Актуальность</a:t>
            </a:r>
            <a:endParaRPr lang="ru-RU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642919"/>
            <a:ext cx="835824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Среди обучающихся 3 В класса </a:t>
            </a:r>
            <a:r>
              <a:rPr lang="ru-RU" sz="2400" b="1" i="1" u="sng" dirty="0">
                <a:solidFill>
                  <a:schemeClr val="bg2">
                    <a:lumMod val="50000"/>
                  </a:schemeClr>
                </a:solidFill>
              </a:rPr>
              <a:t>противоречие</a:t>
            </a:r>
            <a:r>
              <a:rPr lang="ru-RU" sz="2400" u="sng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u="sng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dirty="0" smtClean="0"/>
              <a:t>между </a:t>
            </a:r>
            <a:r>
              <a:rPr lang="ru-RU" sz="2400" dirty="0"/>
              <a:t>необходимостью      и достаточностью проявления творческой активности </a:t>
            </a:r>
            <a:r>
              <a:rPr lang="ru-RU" sz="2400" dirty="0" smtClean="0"/>
              <a:t>. Дети </a:t>
            </a:r>
            <a:r>
              <a:rPr lang="ru-RU" sz="2400" dirty="0"/>
              <a:t>не готовы проявлять творческую активность на каждом </a:t>
            </a:r>
            <a:r>
              <a:rPr lang="ru-RU" sz="2400" dirty="0" smtClean="0"/>
              <a:t>уроке. Мной </a:t>
            </a:r>
            <a:r>
              <a:rPr lang="ru-RU" sz="2400" dirty="0"/>
              <a:t>не до оконца создана среда для </a:t>
            </a:r>
            <a:r>
              <a:rPr lang="ru-RU" sz="2400" dirty="0" smtClean="0"/>
              <a:t>творчества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3357563"/>
            <a:ext cx="871543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</a:rPr>
              <a:t>Проблема   </a:t>
            </a:r>
          </a:p>
          <a:p>
            <a:pPr algn="ctr"/>
            <a:endParaRPr lang="ru-RU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dirty="0" smtClean="0"/>
              <a:t>«Какие </a:t>
            </a:r>
            <a:r>
              <a:rPr lang="ru-RU" sz="2400" dirty="0"/>
              <a:t>педагогические условия </a:t>
            </a:r>
            <a:r>
              <a:rPr lang="ru-RU" sz="2400" dirty="0" smtClean="0"/>
              <a:t>являются </a:t>
            </a:r>
            <a:r>
              <a:rPr lang="ru-RU" sz="2400" dirty="0"/>
              <a:t>необходимыми и </a:t>
            </a:r>
            <a:r>
              <a:rPr lang="ru-RU" sz="2400" dirty="0" smtClean="0"/>
              <a:t>достаточными для </a:t>
            </a:r>
            <a:r>
              <a:rPr lang="ru-RU" sz="2400" dirty="0"/>
              <a:t>развития </a:t>
            </a:r>
            <a:r>
              <a:rPr lang="ru-RU" sz="2400" dirty="0" smtClean="0"/>
              <a:t>творческой </a:t>
            </a:r>
            <a:r>
              <a:rPr lang="ru-RU" sz="2400" dirty="0"/>
              <a:t>активности на уроках </a:t>
            </a:r>
            <a:r>
              <a:rPr lang="ru-RU" sz="2400" dirty="0" smtClean="0"/>
              <a:t>в </a:t>
            </a:r>
            <a:r>
              <a:rPr lang="ru-RU" sz="2400" dirty="0"/>
              <a:t>начальной школе». 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57158" y="217781"/>
            <a:ext cx="8358246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Цель</a:t>
            </a: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выявить и применить возможности развития творческой активности  младших школьников через использование системы творческих заданий и упражнений на уроках русского языка.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Calibri" pitchFamily="34" charset="0"/>
              </a:rPr>
              <a:t>З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адачи:</a:t>
            </a:r>
            <a:endParaRPr lang="ru-RU" sz="1000" b="1" i="1" u="sng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Создать и апробировать систему творческих заданий, способствующих развитию творческой активности младших школьников: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Продолжить изучение проблем развития творческой активности младших школьников в педагогической практике.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Изучить особенности и специфику развития творческой активности в младшем школьном возрасте и методику  заданий на </a:t>
            </a:r>
            <a:r>
              <a:rPr kumimoji="0" lang="ru-RU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уроках </a:t>
            </a:r>
            <a:r>
              <a:rPr kumimoji="0" lang="ru-RU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русского языка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Создать условия для развития творческой активности младших школьников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Реализовать педагогический результат и внедрить новые технологии.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Ожидаемые результаты:</a:t>
            </a:r>
            <a:endParaRPr kumimoji="0" lang="ru-RU" sz="900" b="1" i="1" u="sng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Повысился уровень творческой активности младших школьников.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Создана  методическая база творческих заданий и упражнений , которые можно использовать на уроках русского языка в 3 классах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Создана комфортная, эффективная среда для развития творчества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Ребёнок на 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ждом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уроке активен, мобилен, инициативен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326389"/>
            <a:ext cx="8501122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Теоретическое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 обоснование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Творческая активность»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понятие, состоящее из двух компонентов, с одной стороны, активность – деятельное, энергичное развитие одаренности и таланта, с другой, творческий – созидательный, самостоятельно создающий что-то новое, оригинальное.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4429132"/>
            <a:ext cx="821537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«</a:t>
            </a:r>
            <a:r>
              <a:rPr lang="ru-RU" dirty="0" smtClean="0">
                <a:solidFill>
                  <a:srgbClr val="00B0F0"/>
                </a:solidFill>
              </a:rPr>
              <a:t>Творческая </a:t>
            </a:r>
            <a:r>
              <a:rPr lang="ru-RU" dirty="0">
                <a:solidFill>
                  <a:srgbClr val="00B0F0"/>
                </a:solidFill>
              </a:rPr>
              <a:t>активность </a:t>
            </a:r>
            <a:r>
              <a:rPr lang="ru-RU" dirty="0"/>
              <a:t>выражает стремление и готовность личности сознательно и добровольно, по внутреннему убеждению, совершенствовать инициативные новаторские действия в самых различных областях человеческой деятельности. </a:t>
            </a:r>
            <a:r>
              <a:rPr lang="ru-RU" dirty="0" smtClean="0"/>
              <a:t>Обучение </a:t>
            </a:r>
            <a:r>
              <a:rPr lang="ru-RU" dirty="0"/>
              <a:t>должно реализоваться в творческой деятельности, которая предполагает сотворчество, сочувствие, сотрудничество учителя и обучающегося, что способствует творческому развитию личности учащегося. </a:t>
            </a:r>
            <a:r>
              <a:rPr lang="en-US" dirty="0" smtClean="0"/>
              <a:t>[1]</a:t>
            </a:r>
            <a:endParaRPr lang="ru-RU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28596" y="2394619"/>
            <a:ext cx="821537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Ряд учёных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cs typeface="Arial" pitchFamily="34" charset="0"/>
              </a:rPr>
              <a:t>(М. А. Данилов, А. В. Петровский, Т. И. Шамова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и другие), давая оценку понятия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cs typeface="Arial" pitchFamily="34" charset="0"/>
              </a:rPr>
              <a:t>«творческая активность»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 контексте деятельности, определяют её как установку на преобразующие и поисковые способы деятельности, как количественную или качественную характеристики деятельности, проявляющиеся в интенсивности, напряжённости, своеобразии используемых мыслительных операций, результативности, эстетической ценности усвоенных знаний.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28596" y="611945"/>
            <a:ext cx="8286808" cy="4501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УСЛОВИЯ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sng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0" i="1" u="sng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Изменение роли ученика.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Комфортная психологическая обстановка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внутренней мотивации учения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Сочетание разнообразных форм работы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ситуации успеха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Разнообразие творческих заданий, как по содержанию и по формам их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представленности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так и по степени сложности.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Последовательность и системность в развитии творческих способностей младших школьников.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702688"/>
          <a:ext cx="8086724" cy="5869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4350"/>
                <a:gridCol w="3439690"/>
                <a:gridCol w="3102684"/>
              </a:tblGrid>
              <a:tr h="8213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Этапы</a:t>
                      </a: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урока</a:t>
                      </a: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Методы, приёмы, </a:t>
                      </a: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Промежуточный результат</a:t>
                      </a: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</a:tr>
              <a:tr h="11962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Минутка чистописания</a:t>
                      </a: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Сочинительство</a:t>
                      </a: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Допиши букву (слог) по началу алгоритма</a:t>
                      </a: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Увеличит темп письма и поспособствует закреплению алгоритмов написания букв 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</a:tr>
              <a:tr h="19460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Словарная работа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Сочинительство,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речевые разминки “Минутки внимания”.</a:t>
                      </a: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Метод поиска</a:t>
                      </a: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«Шифровка»</a:t>
                      </a: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Проектная деятельность</a:t>
                      </a: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Повышение орфографической зоркости, грамотности, мышления, памяти, творчества.</a:t>
                      </a: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</a:tr>
              <a:tr h="19059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Повторение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Игра «Хорошо - плохо»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Составление кластера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Игра «Поезд» по правилам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Упражнение-задача</a:t>
                      </a:r>
                      <a:endParaRPr lang="ru-RU" sz="12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Формирование  глубоких и прочных знаний, выработаются навыки и умения применять их на практике</a:t>
                      </a:r>
                      <a:endParaRPr lang="ru-RU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План реализации проекта</a:t>
            </a:r>
            <a:endParaRPr lang="ru-RU" sz="3600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</TotalTime>
  <Words>1233</Words>
  <Application>Microsoft Office PowerPoint</Application>
  <PresentationFormat>Экран (4:3)</PresentationFormat>
  <Paragraphs>143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Министерство образования  и науки Самарской области Государственное автономное образовательное учреждение дополнительного профессионального  образования (повышения квалификации) специалистов Самарский областной институт повышения квалификации и переподготовки работников образования</vt:lpstr>
      <vt:lpstr>Паспорт итоговой работы  </vt:lpstr>
      <vt:lpstr>Нормативно- правовая база</vt:lpstr>
      <vt:lpstr>Актуальность</vt:lpstr>
      <vt:lpstr>Слайд 5</vt:lpstr>
      <vt:lpstr>Слайд 6</vt:lpstr>
      <vt:lpstr>Слайд 7</vt:lpstr>
      <vt:lpstr>Слайд 8</vt:lpstr>
      <vt:lpstr>План реализации проекта</vt:lpstr>
      <vt:lpstr>Слайд 10</vt:lpstr>
      <vt:lpstr>Ресурсное обеспечение </vt:lpstr>
      <vt:lpstr>ЗАКЛЮЧЕНИЕ</vt:lpstr>
      <vt:lpstr>Прогнозируемые риски</vt:lpstr>
      <vt:lpstr>ИНФОРМАЦИОННЫЕ ИСТОЧНИКИ </vt:lpstr>
    </vt:vector>
  </TitlesOfParts>
  <Company>Retired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 и науки Самарской области Государственное автономное образовательное учреждение дополнительного профессионального  образования (повышения квалификации) специалистов Самарский областной институт повышения квалификации и переподготовки работников образования</dc:title>
  <dc:creator>RWT</dc:creator>
  <cp:lastModifiedBy>RWT</cp:lastModifiedBy>
  <cp:revision>10</cp:revision>
  <dcterms:created xsi:type="dcterms:W3CDTF">2014-03-20T19:09:31Z</dcterms:created>
  <dcterms:modified xsi:type="dcterms:W3CDTF">2014-03-20T20:45:41Z</dcterms:modified>
</cp:coreProperties>
</file>