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a:srgbClr val="FF0066"/>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4F0014DD-E0ED-4FBD-BA4A-727AC371132B}" type="datetimeFigureOut">
              <a:rPr lang="ru-RU" smtClean="0"/>
              <a:pPr/>
              <a:t>10.02.2015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BB28234B-5CF7-4048-A831-1D8DE6721A9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F0014DD-E0ED-4FBD-BA4A-727AC371132B}" type="datetimeFigureOut">
              <a:rPr lang="ru-RU" smtClean="0"/>
              <a:pPr/>
              <a:t>10.02.2015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28234B-5CF7-4048-A831-1D8DE6721A9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F0014DD-E0ED-4FBD-BA4A-727AC371132B}" type="datetimeFigureOut">
              <a:rPr lang="ru-RU" smtClean="0"/>
              <a:pPr/>
              <a:t>10.02.2015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28234B-5CF7-4048-A831-1D8DE6721A9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4F0014DD-E0ED-4FBD-BA4A-727AC371132B}" type="datetimeFigureOut">
              <a:rPr lang="ru-RU" smtClean="0"/>
              <a:pPr/>
              <a:t>10.02.2015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BB28234B-5CF7-4048-A831-1D8DE6721A9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4F0014DD-E0ED-4FBD-BA4A-727AC371132B}" type="datetimeFigureOut">
              <a:rPr lang="ru-RU" smtClean="0"/>
              <a:pPr/>
              <a:t>10.02.2015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BB28234B-5CF7-4048-A831-1D8DE6721A9F}"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4F0014DD-E0ED-4FBD-BA4A-727AC371132B}" type="datetimeFigureOut">
              <a:rPr lang="ru-RU" smtClean="0"/>
              <a:pPr/>
              <a:t>10.02.2015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B28234B-5CF7-4048-A831-1D8DE6721A9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4F0014DD-E0ED-4FBD-BA4A-727AC371132B}" type="datetimeFigureOut">
              <a:rPr lang="ru-RU" smtClean="0"/>
              <a:pPr/>
              <a:t>10.02.2015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BB28234B-5CF7-4048-A831-1D8DE6721A9F}"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4F0014DD-E0ED-4FBD-BA4A-727AC371132B}" type="datetimeFigureOut">
              <a:rPr lang="ru-RU" smtClean="0"/>
              <a:pPr/>
              <a:t>10.02.2015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28234B-5CF7-4048-A831-1D8DE6721A9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4F0014DD-E0ED-4FBD-BA4A-727AC371132B}" type="datetimeFigureOut">
              <a:rPr lang="ru-RU" smtClean="0"/>
              <a:pPr/>
              <a:t>10.02.2015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B28234B-5CF7-4048-A831-1D8DE6721A9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4F0014DD-E0ED-4FBD-BA4A-727AC371132B}" type="datetimeFigureOut">
              <a:rPr lang="ru-RU" smtClean="0"/>
              <a:pPr/>
              <a:t>10.02.2015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B28234B-5CF7-4048-A831-1D8DE6721A9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4F0014DD-E0ED-4FBD-BA4A-727AC371132B}" type="datetimeFigureOut">
              <a:rPr lang="ru-RU" smtClean="0"/>
              <a:pPr/>
              <a:t>10.02.2015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B28234B-5CF7-4048-A831-1D8DE6721A9F}"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F0014DD-E0ED-4FBD-BA4A-727AC371132B}" type="datetimeFigureOut">
              <a:rPr lang="ru-RU" smtClean="0"/>
              <a:pPr/>
              <a:t>10.02.2015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B28234B-5CF7-4048-A831-1D8DE6721A9F}"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4437113"/>
            <a:ext cx="8515672" cy="2088232"/>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r>
              <a:rPr lang="ru-RU"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Подготовила: Богданова Э.С. </a:t>
            </a:r>
            <a:br>
              <a:rPr lang="ru-RU"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br>
            <a:r>
              <a:rPr lang="ru-RU"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Учитель начальных классов</a:t>
            </a:r>
            <a:br>
              <a:rPr lang="ru-RU"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br>
            <a:r>
              <a:rPr lang="ru-RU"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МАОУ «СОШ №12»</a:t>
            </a:r>
            <a:br>
              <a:rPr lang="ru-RU"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br>
            <a:r>
              <a:rPr lang="ru-RU"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г. Сыктывкар</a:t>
            </a:r>
            <a:r>
              <a:rPr lang="ru-RU"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
            </a:r>
            <a:br>
              <a:rPr lang="ru-RU"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br>
            <a:r>
              <a:rPr lang="ru-RU"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 </a:t>
            </a:r>
            <a:br>
              <a:rPr lang="ru-RU"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br>
            <a:endParaRPr lang="ru-RU"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3" name="Подзаголовок 2"/>
          <p:cNvSpPr>
            <a:spLocks noGrp="1"/>
          </p:cNvSpPr>
          <p:nvPr>
            <p:ph type="subTitle" idx="1"/>
          </p:nvPr>
        </p:nvSpPr>
        <p:spPr>
          <a:xfrm>
            <a:off x="323528" y="260648"/>
            <a:ext cx="8515672" cy="4392488"/>
          </a:xfrm>
        </p:spPr>
        <p:txBody>
          <a:bodyPr>
            <a:noAutofit/>
          </a:bodyPr>
          <a:lstStyle/>
          <a:p>
            <a:pPr algn="ctr"/>
            <a:r>
              <a:rPr lang="ru-RU" sz="4800" b="1" dirty="0" smtClean="0">
                <a:solidFill>
                  <a:srgbClr val="0000CC"/>
                </a:solidFill>
                <a:latin typeface="Arial" pitchFamily="34" charset="0"/>
                <a:cs typeface="Arial" pitchFamily="34" charset="0"/>
              </a:rPr>
              <a:t>« ПРОБЛЕМЫ СЕМЕЙНОГО ВОСПИТАНИЯ В ПЕДАГОГИЧЕСКИХ ТРУДАХ П.Ф. ЛЕСГАФТА»</a:t>
            </a:r>
            <a:endParaRPr lang="ru-RU" sz="4800" dirty="0" smtClean="0">
              <a:solidFill>
                <a:srgbClr val="0000CC"/>
              </a:solidFill>
              <a:latin typeface="Arial" pitchFamily="34" charset="0"/>
              <a:cs typeface="Arial" pitchFamily="34" charset="0"/>
            </a:endParaRPr>
          </a:p>
          <a:p>
            <a:endParaRPr lang="ru-RU"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196752"/>
            <a:ext cx="8740080" cy="5256584"/>
          </a:xfrm>
        </p:spPr>
        <p:txBody>
          <a:bodyPr>
            <a:normAutofit fontScale="85000" lnSpcReduction="20000"/>
          </a:bodyPr>
          <a:lstStyle/>
          <a:p>
            <a:pPr>
              <a:buNone/>
            </a:pPr>
            <a:r>
              <a:rPr lang="ru-RU" dirty="0" smtClean="0">
                <a:solidFill>
                  <a:srgbClr val="FF0066"/>
                </a:solidFill>
                <a:latin typeface="Arial" pitchFamily="34" charset="0"/>
                <a:cs typeface="Arial" pitchFamily="34" charset="0"/>
              </a:rPr>
              <a:t>7. </a:t>
            </a:r>
            <a:r>
              <a:rPr lang="ru-RU" dirty="0" smtClean="0">
                <a:solidFill>
                  <a:schemeClr val="tx1"/>
                </a:solidFill>
                <a:latin typeface="Arial" pitchFamily="34" charset="0"/>
                <a:cs typeface="Arial" pitchFamily="34" charset="0"/>
              </a:rPr>
              <a:t>Ограждение ребенка от контактов с безнравственными людьми. Важнейшим методом овладения знаниями и опытом у ребенка является имитация. Инстинкт имитации заставляет ребенка пытаться воспроизвести все действия и поступки окружающих его людей. Воспроизвел — значит освоил. Только в конце периода семейного воспитания, т. е. примерно в 7 лет, ребенок вырабатывает свои собственные «нравственные основания» и может оценивать поведение и поступки окружающих людей. Поэтому взрослые, которые любят ребенка и желают ему добра, должны строго контролировать каждый свой шаг, чтобы не послужить ему примером безнравственного поведения.</a:t>
            </a:r>
            <a:endParaRPr lang="ru-RU" dirty="0">
              <a:solidFill>
                <a:schemeClr val="tx1"/>
              </a:solidFill>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57200"/>
            <a:ext cx="8740080" cy="1099592"/>
          </a:xfrm>
        </p:spPr>
        <p:txBody>
          <a:bodyPr>
            <a:normAutofit fontScale="90000"/>
          </a:bodyPr>
          <a:lstStyle/>
          <a:p>
            <a:pPr algn="ctr"/>
            <a:r>
              <a:rPr lang="ru-RU" sz="4000" b="1" i="1" dirty="0" smtClean="0">
                <a:solidFill>
                  <a:srgbClr val="0000CC"/>
                </a:solidFill>
                <a:effectLst/>
                <a:latin typeface="Arial" pitchFamily="34" charset="0"/>
                <a:cs typeface="Arial" pitchFamily="34" charset="0"/>
              </a:rPr>
              <a:t>Воспитание ребенка в семье.</a:t>
            </a:r>
            <a:r>
              <a:rPr lang="ru-RU" dirty="0" smtClean="0">
                <a:effectLst/>
              </a:rPr>
              <a:t/>
            </a:r>
            <a:br>
              <a:rPr lang="ru-RU" dirty="0" smtClean="0">
                <a:effectLst/>
              </a:rPr>
            </a:br>
            <a:endParaRPr lang="ru-RU" dirty="0">
              <a:effectLst/>
            </a:endParaRPr>
          </a:p>
        </p:txBody>
      </p:sp>
      <p:sp>
        <p:nvSpPr>
          <p:cNvPr id="3" name="Содержимое 2"/>
          <p:cNvSpPr>
            <a:spLocks noGrp="1"/>
          </p:cNvSpPr>
          <p:nvPr>
            <p:ph idx="1"/>
          </p:nvPr>
        </p:nvSpPr>
        <p:spPr>
          <a:xfrm>
            <a:off x="251520" y="1554162"/>
            <a:ext cx="8740080" cy="4827166"/>
          </a:xfrm>
        </p:spPr>
        <p:txBody>
          <a:bodyPr>
            <a:normAutofit fontScale="92500" lnSpcReduction="10000"/>
          </a:bodyPr>
          <a:lstStyle/>
          <a:p>
            <a:pPr>
              <a:buNone/>
            </a:pPr>
            <a:r>
              <a:rPr lang="ru-RU" b="1" i="1" dirty="0" smtClean="0"/>
              <a:t> </a:t>
            </a:r>
            <a:r>
              <a:rPr lang="ru-RU" b="1" i="1" dirty="0" smtClean="0">
                <a:solidFill>
                  <a:srgbClr val="FF0066"/>
                </a:solidFill>
                <a:latin typeface="Arial" pitchFamily="34" charset="0"/>
                <a:cs typeface="Arial" pitchFamily="34" charset="0"/>
              </a:rPr>
              <a:t>Цель воспитания</a:t>
            </a:r>
            <a:r>
              <a:rPr lang="ru-RU" dirty="0" smtClean="0">
                <a:solidFill>
                  <a:srgbClr val="FF0066"/>
                </a:solidFill>
                <a:latin typeface="Arial" pitchFamily="34" charset="0"/>
                <a:cs typeface="Arial" pitchFamily="34" charset="0"/>
              </a:rPr>
              <a:t> </a:t>
            </a:r>
            <a:r>
              <a:rPr lang="ru-RU" dirty="0" smtClean="0">
                <a:solidFill>
                  <a:schemeClr val="tx1"/>
                </a:solidFill>
                <a:latin typeface="Arial" pitchFamily="34" charset="0"/>
                <a:cs typeface="Arial" pitchFamily="34" charset="0"/>
              </a:rPr>
              <a:t>— содействовать развитию человека, отличающегося своей мудростью, самостоятельностью, художественной производительностью и любовью. Необходимо помнить, что нельзя ребенка </a:t>
            </a:r>
            <a:r>
              <a:rPr lang="ru-RU" i="1" dirty="0" smtClean="0">
                <a:solidFill>
                  <a:schemeClr val="tx1"/>
                </a:solidFill>
                <a:latin typeface="Arial" pitchFamily="34" charset="0"/>
                <a:cs typeface="Arial" pitchFamily="34" charset="0"/>
              </a:rPr>
              <a:t>сделать </a:t>
            </a:r>
            <a:r>
              <a:rPr lang="ru-RU" dirty="0" smtClean="0">
                <a:solidFill>
                  <a:schemeClr val="tx1"/>
                </a:solidFill>
                <a:latin typeface="Arial" pitchFamily="34" charset="0"/>
                <a:cs typeface="Arial" pitchFamily="34" charset="0"/>
              </a:rPr>
              <a:t>человеком, а можно только этому </a:t>
            </a:r>
            <a:r>
              <a:rPr lang="ru-RU" i="1" dirty="0" smtClean="0">
                <a:solidFill>
                  <a:schemeClr val="tx1"/>
                </a:solidFill>
                <a:latin typeface="Arial" pitchFamily="34" charset="0"/>
                <a:cs typeface="Arial" pitchFamily="34" charset="0"/>
              </a:rPr>
              <a:t>содействовать </a:t>
            </a:r>
            <a:r>
              <a:rPr lang="ru-RU" dirty="0" smtClean="0">
                <a:solidFill>
                  <a:schemeClr val="tx1"/>
                </a:solidFill>
                <a:latin typeface="Arial" pitchFamily="34" charset="0"/>
                <a:cs typeface="Arial" pitchFamily="34" charset="0"/>
              </a:rPr>
              <a:t>и не мешать, чтобы он сам в себе выработал человека. Необходимо, чтобы он выработал идейного человека и стремился бы в жизни руководиться этим идеалом.</a:t>
            </a:r>
          </a:p>
          <a:p>
            <a:pPr>
              <a:buNone/>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9144000" cy="2304256"/>
          </a:xfrm>
        </p:spPr>
        <p:txBody>
          <a:bodyPr>
            <a:noAutofit/>
          </a:bodyPr>
          <a:lstStyle/>
          <a:p>
            <a:pPr algn="ctr"/>
            <a:r>
              <a:rPr lang="ru-RU" sz="3000" b="1" i="1" dirty="0" smtClean="0">
                <a:solidFill>
                  <a:srgbClr val="6600CC"/>
                </a:solidFill>
                <a:effectLst/>
                <a:latin typeface="Arial" pitchFamily="34" charset="0"/>
                <a:cs typeface="Arial" pitchFamily="34" charset="0"/>
              </a:rPr>
              <a:t>Главные основания, </a:t>
            </a:r>
            <a:r>
              <a:rPr lang="ru-RU" sz="3000" b="1" dirty="0" smtClean="0">
                <a:solidFill>
                  <a:srgbClr val="6600CC"/>
                </a:solidFill>
                <a:effectLst/>
                <a:latin typeface="Arial" pitchFamily="34" charset="0"/>
                <a:cs typeface="Arial" pitchFamily="34" charset="0"/>
              </a:rPr>
              <a:t>которых необходимо держаться при воспитании ребенка во время семейной его жизни: </a:t>
            </a:r>
            <a:br>
              <a:rPr lang="ru-RU" sz="3000" b="1" dirty="0" smtClean="0">
                <a:solidFill>
                  <a:srgbClr val="6600CC"/>
                </a:solidFill>
                <a:effectLst/>
                <a:latin typeface="Arial" pitchFamily="34" charset="0"/>
                <a:cs typeface="Arial" pitchFamily="34" charset="0"/>
              </a:rPr>
            </a:br>
            <a:endParaRPr lang="ru-RU" sz="3000" b="1" dirty="0">
              <a:solidFill>
                <a:srgbClr val="6600CC"/>
              </a:solidFill>
              <a:effectLst/>
              <a:latin typeface="Arial" pitchFamily="34" charset="0"/>
              <a:cs typeface="Arial" pitchFamily="34" charset="0"/>
            </a:endParaRPr>
          </a:p>
        </p:txBody>
      </p:sp>
      <p:sp>
        <p:nvSpPr>
          <p:cNvPr id="3" name="Содержимое 2"/>
          <p:cNvSpPr>
            <a:spLocks noGrp="1"/>
          </p:cNvSpPr>
          <p:nvPr>
            <p:ph idx="1"/>
          </p:nvPr>
        </p:nvSpPr>
        <p:spPr>
          <a:xfrm>
            <a:off x="251520" y="2636912"/>
            <a:ext cx="8740080" cy="3888432"/>
          </a:xfrm>
        </p:spPr>
        <p:txBody>
          <a:bodyPr>
            <a:normAutofit lnSpcReduction="10000"/>
          </a:bodyPr>
          <a:lstStyle/>
          <a:p>
            <a:pPr marL="514350" indent="-514350">
              <a:buAutoNum type="arabicPeriod"/>
            </a:pPr>
            <a:r>
              <a:rPr lang="ru-RU" i="1" dirty="0" smtClean="0">
                <a:solidFill>
                  <a:schemeClr val="tx1"/>
                </a:solidFill>
                <a:latin typeface="Arial" pitchFamily="34" charset="0"/>
                <a:cs typeface="Arial" pitchFamily="34" charset="0"/>
              </a:rPr>
              <a:t>Чистота </a:t>
            </a:r>
          </a:p>
          <a:p>
            <a:pPr marL="514350" indent="-514350">
              <a:buAutoNum type="arabicPeriod"/>
            </a:pPr>
            <a:r>
              <a:rPr lang="ru-RU" i="1" dirty="0" smtClean="0">
                <a:solidFill>
                  <a:schemeClr val="tx1"/>
                </a:solidFill>
                <a:latin typeface="Arial" pitchFamily="34" charset="0"/>
                <a:cs typeface="Arial" pitchFamily="34" charset="0"/>
              </a:rPr>
              <a:t>Последовательность</a:t>
            </a:r>
          </a:p>
          <a:p>
            <a:pPr marL="514350" indent="-514350">
              <a:buAutoNum type="arabicPeriod"/>
            </a:pPr>
            <a:r>
              <a:rPr lang="ru-RU" i="1" dirty="0" smtClean="0">
                <a:solidFill>
                  <a:schemeClr val="tx1"/>
                </a:solidFill>
                <a:latin typeface="Arial" pitchFamily="34" charset="0"/>
                <a:cs typeface="Arial" pitchFamily="34" charset="0"/>
              </a:rPr>
              <a:t>Отсутствие произвола в действиях воспитателя или обусловленность его действий </a:t>
            </a:r>
          </a:p>
          <a:p>
            <a:pPr marL="514350" indent="-514350">
              <a:buAutoNum type="arabicPeriod"/>
            </a:pPr>
            <a:r>
              <a:rPr lang="ru-RU" i="1" dirty="0" smtClean="0">
                <a:solidFill>
                  <a:schemeClr val="tx1"/>
                </a:solidFill>
                <a:latin typeface="Arial" pitchFamily="34" charset="0"/>
                <a:cs typeface="Arial" pitchFamily="34" charset="0"/>
              </a:rPr>
              <a:t>Признание личности ребенка</a:t>
            </a:r>
          </a:p>
          <a:p>
            <a:pPr marL="514350" indent="-514350">
              <a:buNone/>
            </a:pPr>
            <a:r>
              <a:rPr lang="ru-RU" i="1" dirty="0" smtClean="0">
                <a:solidFill>
                  <a:schemeClr val="tx1"/>
                </a:solidFill>
                <a:latin typeface="Arial" pitchFamily="34" charset="0"/>
                <a:cs typeface="Arial" pitchFamily="34" charset="0"/>
              </a:rPr>
              <a:t> </a:t>
            </a:r>
            <a:endParaRPr lang="ru-RU" dirty="0">
              <a:solidFill>
                <a:schemeClr val="tx1"/>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476672"/>
            <a:ext cx="8812088" cy="5603453"/>
          </a:xfrm>
        </p:spPr>
        <p:txBody>
          <a:bodyPr>
            <a:normAutofit lnSpcReduction="10000"/>
          </a:bodyPr>
          <a:lstStyle/>
          <a:p>
            <a:pPr algn="ctr">
              <a:buNone/>
            </a:pPr>
            <a:r>
              <a:rPr lang="ru-RU" sz="3600" b="1" i="1" dirty="0" smtClean="0">
                <a:solidFill>
                  <a:schemeClr val="tx1"/>
                </a:solidFill>
                <a:latin typeface="Arial" pitchFamily="34" charset="0"/>
                <a:cs typeface="Arial" pitchFamily="34" charset="0"/>
              </a:rPr>
              <a:t>Смысл жизни – труд,</a:t>
            </a:r>
            <a:endParaRPr lang="ru-RU" sz="3600" dirty="0" smtClean="0">
              <a:solidFill>
                <a:schemeClr val="tx1"/>
              </a:solidFill>
              <a:latin typeface="Arial" pitchFamily="34" charset="0"/>
              <a:cs typeface="Arial" pitchFamily="34" charset="0"/>
            </a:endParaRPr>
          </a:p>
          <a:p>
            <a:pPr algn="ctr">
              <a:buNone/>
            </a:pPr>
            <a:r>
              <a:rPr lang="ru-RU" sz="3600" b="1" i="1" dirty="0" smtClean="0">
                <a:solidFill>
                  <a:schemeClr val="tx1"/>
                </a:solidFill>
                <a:latin typeface="Arial" pitchFamily="34" charset="0"/>
                <a:cs typeface="Arial" pitchFamily="34" charset="0"/>
              </a:rPr>
              <a:t> работа не для себя, а для других;</a:t>
            </a:r>
            <a:endParaRPr lang="ru-RU" sz="3600" dirty="0" smtClean="0">
              <a:solidFill>
                <a:schemeClr val="tx1"/>
              </a:solidFill>
              <a:latin typeface="Arial" pitchFamily="34" charset="0"/>
              <a:cs typeface="Arial" pitchFamily="34" charset="0"/>
            </a:endParaRPr>
          </a:p>
          <a:p>
            <a:pPr algn="ctr">
              <a:buNone/>
            </a:pPr>
            <a:r>
              <a:rPr lang="ru-RU" sz="3600" b="1" i="1" dirty="0" smtClean="0">
                <a:solidFill>
                  <a:schemeClr val="tx1"/>
                </a:solidFill>
                <a:latin typeface="Arial" pitchFamily="34" charset="0"/>
                <a:cs typeface="Arial" pitchFamily="34" charset="0"/>
              </a:rPr>
              <a:t> только эта работа человека,</a:t>
            </a:r>
            <a:endParaRPr lang="ru-RU" sz="3600" dirty="0" smtClean="0">
              <a:solidFill>
                <a:schemeClr val="tx1"/>
              </a:solidFill>
              <a:latin typeface="Arial" pitchFamily="34" charset="0"/>
              <a:cs typeface="Arial" pitchFamily="34" charset="0"/>
            </a:endParaRPr>
          </a:p>
          <a:p>
            <a:pPr algn="ctr">
              <a:buNone/>
            </a:pPr>
            <a:r>
              <a:rPr lang="ru-RU" sz="3600" b="1" i="1" dirty="0" smtClean="0">
                <a:solidFill>
                  <a:schemeClr val="tx1"/>
                </a:solidFill>
                <a:latin typeface="Arial" pitchFamily="34" charset="0"/>
                <a:cs typeface="Arial" pitchFamily="34" charset="0"/>
              </a:rPr>
              <a:t> совершаясь целыми поколениями,</a:t>
            </a:r>
            <a:endParaRPr lang="ru-RU" sz="3600" dirty="0" smtClean="0">
              <a:solidFill>
                <a:schemeClr val="tx1"/>
              </a:solidFill>
              <a:latin typeface="Arial" pitchFamily="34" charset="0"/>
              <a:cs typeface="Arial" pitchFamily="34" charset="0"/>
            </a:endParaRPr>
          </a:p>
          <a:p>
            <a:pPr algn="ctr">
              <a:buNone/>
            </a:pPr>
            <a:r>
              <a:rPr lang="ru-RU" sz="3600" b="1" i="1" dirty="0" smtClean="0">
                <a:solidFill>
                  <a:schemeClr val="tx1"/>
                </a:solidFill>
                <a:latin typeface="Arial" pitchFamily="34" charset="0"/>
                <a:cs typeface="Arial" pitchFamily="34" charset="0"/>
              </a:rPr>
              <a:t>ведёт к бесконечному</a:t>
            </a:r>
          </a:p>
          <a:p>
            <a:pPr algn="ctr">
              <a:buNone/>
            </a:pPr>
            <a:r>
              <a:rPr lang="ru-RU" sz="3600" b="1" i="1" dirty="0" smtClean="0">
                <a:solidFill>
                  <a:schemeClr val="tx1"/>
                </a:solidFill>
                <a:latin typeface="Arial" pitchFamily="34" charset="0"/>
                <a:cs typeface="Arial" pitchFamily="34" charset="0"/>
              </a:rPr>
              <a:t>совершенствованию</a:t>
            </a:r>
            <a:endParaRPr lang="ru-RU" sz="3600" dirty="0" smtClean="0">
              <a:solidFill>
                <a:schemeClr val="tx1"/>
              </a:solidFill>
              <a:latin typeface="Arial" pitchFamily="34" charset="0"/>
              <a:cs typeface="Arial" pitchFamily="34" charset="0"/>
            </a:endParaRPr>
          </a:p>
          <a:p>
            <a:pPr algn="ctr">
              <a:buNone/>
            </a:pPr>
            <a:r>
              <a:rPr lang="ru-RU" sz="3600" b="1" i="1" dirty="0" smtClean="0">
                <a:solidFill>
                  <a:schemeClr val="tx1"/>
                </a:solidFill>
                <a:latin typeface="Arial" pitchFamily="34" charset="0"/>
                <a:cs typeface="Arial" pitchFamily="34" charset="0"/>
              </a:rPr>
              <a:t>человеческой личности.</a:t>
            </a:r>
            <a:endParaRPr lang="ru-RU" sz="3600" dirty="0" smtClean="0">
              <a:solidFill>
                <a:schemeClr val="tx1"/>
              </a:solidFill>
              <a:latin typeface="Arial" pitchFamily="34" charset="0"/>
              <a:cs typeface="Arial" pitchFamily="34" charset="0"/>
            </a:endParaRPr>
          </a:p>
          <a:p>
            <a:pPr algn="ctr">
              <a:buNone/>
            </a:pPr>
            <a:r>
              <a:rPr lang="ru-RU" sz="3600" b="1" i="1" dirty="0" smtClean="0">
                <a:solidFill>
                  <a:schemeClr val="tx1"/>
                </a:solidFill>
                <a:latin typeface="Arial" pitchFamily="34" charset="0"/>
                <a:cs typeface="Arial" pitchFamily="34" charset="0"/>
              </a:rPr>
              <a:t>                                                                                               П.Ф.Лесгафт.</a:t>
            </a:r>
            <a:endParaRPr lang="ru-RU" sz="3600" dirty="0" smtClean="0">
              <a:solidFill>
                <a:schemeClr val="tx1"/>
              </a:solidFill>
              <a:latin typeface="Arial" pitchFamily="34" charset="0"/>
              <a:cs typeface="Arial" pitchFamily="34" charset="0"/>
            </a:endParaRP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57200"/>
            <a:ext cx="8668072" cy="1243608"/>
          </a:xfrm>
        </p:spPr>
        <p:txBody>
          <a:bodyPr>
            <a:noAutofit/>
          </a:bodyPr>
          <a:lstStyle/>
          <a:p>
            <a:pPr algn="ctr"/>
            <a:r>
              <a:rPr lang="ru-RU" b="1" dirty="0" smtClean="0">
                <a:solidFill>
                  <a:srgbClr val="6600CC"/>
                </a:solidFill>
                <a:effectLst/>
                <a:latin typeface="Arial" pitchFamily="34" charset="0"/>
                <a:cs typeface="Arial" pitchFamily="34" charset="0"/>
              </a:rPr>
              <a:t>ПРОБЛЕМА СЕМЕЙНОГО ВОСПИТАНИЯ</a:t>
            </a:r>
            <a:endParaRPr lang="ru-RU" b="1" dirty="0">
              <a:solidFill>
                <a:srgbClr val="6600CC"/>
              </a:solidFill>
              <a:effectLst/>
              <a:latin typeface="Arial" pitchFamily="34" charset="0"/>
              <a:cs typeface="Arial" pitchFamily="34" charset="0"/>
            </a:endParaRPr>
          </a:p>
        </p:txBody>
      </p:sp>
      <p:sp>
        <p:nvSpPr>
          <p:cNvPr id="3" name="Содержимое 2"/>
          <p:cNvSpPr>
            <a:spLocks noGrp="1"/>
          </p:cNvSpPr>
          <p:nvPr>
            <p:ph idx="1"/>
          </p:nvPr>
        </p:nvSpPr>
        <p:spPr>
          <a:xfrm>
            <a:off x="179512" y="2060848"/>
            <a:ext cx="8812088" cy="4392488"/>
          </a:xfrm>
        </p:spPr>
        <p:txBody>
          <a:bodyPr>
            <a:normAutofit fontScale="85000" lnSpcReduction="10000"/>
          </a:bodyPr>
          <a:lstStyle/>
          <a:p>
            <a:pPr>
              <a:buNone/>
            </a:pPr>
            <a:r>
              <a:rPr lang="ru-RU" sz="3300" dirty="0" smtClean="0">
                <a:solidFill>
                  <a:schemeClr val="tx1"/>
                </a:solidFill>
                <a:latin typeface="Arial" pitchFamily="34" charset="0"/>
                <a:cs typeface="Arial" pitchFamily="34" charset="0"/>
              </a:rPr>
              <a:t>“Вся тайна семейного воспитания,— писал</a:t>
            </a:r>
          </a:p>
          <a:p>
            <a:pPr>
              <a:buNone/>
            </a:pPr>
            <a:r>
              <a:rPr lang="ru-RU" sz="3300" dirty="0" smtClean="0">
                <a:solidFill>
                  <a:schemeClr val="tx1"/>
                </a:solidFill>
                <a:latin typeface="Arial" pitchFamily="34" charset="0"/>
                <a:cs typeface="Arial" pitchFamily="34" charset="0"/>
              </a:rPr>
              <a:t>Лесгафт,— в том и состоит, чтобы дать ребенку </a:t>
            </a:r>
          </a:p>
          <a:p>
            <a:pPr>
              <a:buNone/>
            </a:pPr>
            <a:r>
              <a:rPr lang="ru-RU" sz="3300" dirty="0" smtClean="0">
                <a:solidFill>
                  <a:schemeClr val="tx1"/>
                </a:solidFill>
                <a:latin typeface="Arial" pitchFamily="34" charset="0"/>
                <a:cs typeface="Arial" pitchFamily="34" charset="0"/>
              </a:rPr>
              <a:t>возможность самому развертываться, делать </a:t>
            </a:r>
          </a:p>
          <a:p>
            <a:pPr>
              <a:buNone/>
            </a:pPr>
            <a:r>
              <a:rPr lang="ru-RU" sz="3300" dirty="0" smtClean="0">
                <a:solidFill>
                  <a:schemeClr val="tx1"/>
                </a:solidFill>
                <a:latin typeface="Arial" pitchFamily="34" charset="0"/>
                <a:cs typeface="Arial" pitchFamily="34" charset="0"/>
              </a:rPr>
              <a:t>все самому; взрослые не должны забегать и ничего </a:t>
            </a:r>
          </a:p>
          <a:p>
            <a:pPr>
              <a:buNone/>
            </a:pPr>
            <a:r>
              <a:rPr lang="ru-RU" sz="3300" dirty="0" smtClean="0">
                <a:solidFill>
                  <a:schemeClr val="tx1"/>
                </a:solidFill>
                <a:latin typeface="Arial" pitchFamily="34" charset="0"/>
                <a:cs typeface="Arial" pitchFamily="34" charset="0"/>
              </a:rPr>
              <a:t>не делать для своего  личного </a:t>
            </a:r>
            <a:r>
              <a:rPr lang="ru-RU" sz="3300" i="1" dirty="0" smtClean="0">
                <a:solidFill>
                  <a:srgbClr val="FF0000"/>
                </a:solidFill>
                <a:latin typeface="Arial" pitchFamily="34" charset="0"/>
                <a:cs typeface="Arial" pitchFamily="34" charset="0"/>
              </a:rPr>
              <a:t>удобства</a:t>
            </a:r>
            <a:r>
              <a:rPr lang="ru-RU" sz="3300" dirty="0" smtClean="0">
                <a:solidFill>
                  <a:schemeClr val="tx1"/>
                </a:solidFill>
                <a:latin typeface="Arial" pitchFamily="34" charset="0"/>
                <a:cs typeface="Arial" pitchFamily="34" charset="0"/>
              </a:rPr>
              <a:t> и</a:t>
            </a:r>
          </a:p>
          <a:p>
            <a:pPr>
              <a:buNone/>
            </a:pPr>
            <a:r>
              <a:rPr lang="ru-RU" sz="3300" i="1" dirty="0" smtClean="0">
                <a:solidFill>
                  <a:srgbClr val="FF0000"/>
                </a:solidFill>
                <a:latin typeface="Arial" pitchFamily="34" charset="0"/>
                <a:cs typeface="Arial" pitchFamily="34" charset="0"/>
              </a:rPr>
              <a:t>удовольствия</a:t>
            </a:r>
            <a:r>
              <a:rPr lang="ru-RU" sz="3300" dirty="0" smtClean="0">
                <a:solidFill>
                  <a:schemeClr val="tx1"/>
                </a:solidFill>
                <a:latin typeface="Arial" pitchFamily="34" charset="0"/>
                <a:cs typeface="Arial" pitchFamily="34" charset="0"/>
              </a:rPr>
              <a:t>, а всегда  относиться к ребенку с</a:t>
            </a:r>
          </a:p>
          <a:p>
            <a:pPr>
              <a:buNone/>
            </a:pPr>
            <a:r>
              <a:rPr lang="ru-RU" sz="3300" dirty="0" smtClean="0">
                <a:solidFill>
                  <a:schemeClr val="tx1"/>
                </a:solidFill>
                <a:latin typeface="Arial" pitchFamily="34" charset="0"/>
                <a:cs typeface="Arial" pitchFamily="34" charset="0"/>
              </a:rPr>
              <a:t>первого дня появления его на свет, как к </a:t>
            </a:r>
            <a:r>
              <a:rPr lang="ru-RU" sz="3300" dirty="0" err="1" smtClean="0">
                <a:solidFill>
                  <a:schemeClr val="tx1"/>
                </a:solidFill>
                <a:latin typeface="Arial" pitchFamily="34" charset="0"/>
                <a:cs typeface="Arial" pitchFamily="34" charset="0"/>
              </a:rPr>
              <a:t>человеку,с</a:t>
            </a:r>
            <a:r>
              <a:rPr lang="ru-RU" sz="3300" dirty="0" smtClean="0">
                <a:solidFill>
                  <a:schemeClr val="tx1"/>
                </a:solidFill>
                <a:latin typeface="Arial" pitchFamily="34" charset="0"/>
                <a:cs typeface="Arial" pitchFamily="34" charset="0"/>
              </a:rPr>
              <a:t> </a:t>
            </a:r>
          </a:p>
          <a:p>
            <a:pPr>
              <a:buNone/>
            </a:pPr>
            <a:r>
              <a:rPr lang="ru-RU" sz="3300" dirty="0" smtClean="0">
                <a:solidFill>
                  <a:schemeClr val="tx1"/>
                </a:solidFill>
                <a:latin typeface="Arial" pitchFamily="34" charset="0"/>
                <a:cs typeface="Arial" pitchFamily="34" charset="0"/>
              </a:rPr>
              <a:t>полным признанием его личности...”</a:t>
            </a:r>
            <a:r>
              <a:rPr lang="ru-RU" dirty="0" smtClean="0"/>
              <a:t/>
            </a:r>
            <a:br>
              <a:rPr lang="ru-RU" dirty="0" smtClean="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548680"/>
            <a:ext cx="8668072" cy="1440160"/>
          </a:xfrm>
        </p:spPr>
        <p:txBody>
          <a:bodyPr>
            <a:normAutofit fontScale="90000"/>
          </a:bodyPr>
          <a:lstStyle/>
          <a:p>
            <a:pPr algn="ctr"/>
            <a:r>
              <a:rPr lang="ru-RU" sz="4000" b="1" dirty="0" smtClean="0">
                <a:solidFill>
                  <a:srgbClr val="0000CC"/>
                </a:solidFill>
                <a:effectLst/>
                <a:latin typeface="Arial" pitchFamily="34" charset="0"/>
                <a:cs typeface="Arial" pitchFamily="34" charset="0"/>
              </a:rPr>
              <a:t>Необходимые условия нормального воспитания.</a:t>
            </a:r>
            <a:r>
              <a:rPr lang="ru-RU" dirty="0" smtClean="0"/>
              <a:t/>
            </a:r>
            <a:br>
              <a:rPr lang="ru-RU" dirty="0" smtClean="0"/>
            </a:br>
            <a:endParaRPr lang="ru-RU" dirty="0"/>
          </a:p>
        </p:txBody>
      </p:sp>
      <p:sp>
        <p:nvSpPr>
          <p:cNvPr id="3" name="Содержимое 2"/>
          <p:cNvSpPr>
            <a:spLocks noGrp="1"/>
          </p:cNvSpPr>
          <p:nvPr>
            <p:ph idx="1"/>
          </p:nvPr>
        </p:nvSpPr>
        <p:spPr>
          <a:xfrm>
            <a:off x="251520" y="1844824"/>
            <a:ext cx="8740080" cy="4680520"/>
          </a:xfrm>
        </p:spPr>
        <p:txBody>
          <a:bodyPr>
            <a:normAutofit fontScale="92500" lnSpcReduction="20000"/>
          </a:bodyPr>
          <a:lstStyle/>
          <a:p>
            <a:pPr>
              <a:buNone/>
            </a:pPr>
            <a:r>
              <a:rPr lang="ru-RU" dirty="0" smtClean="0">
                <a:solidFill>
                  <a:srgbClr val="FF0066"/>
                </a:solidFill>
              </a:rPr>
              <a:t>1. </a:t>
            </a:r>
            <a:r>
              <a:rPr lang="ru-RU" dirty="0" smtClean="0">
                <a:solidFill>
                  <a:schemeClr val="tx1"/>
                </a:solidFill>
                <a:latin typeface="Arial" pitchFamily="34" charset="0"/>
                <a:cs typeface="Arial" pitchFamily="34" charset="0"/>
              </a:rPr>
              <a:t>Атмосфера   любви.   Человек  должен  быть зачат в любви, выношен и рожден в любви и все свое детство провести в атмосфере любви и взаимного уважения людей. Лишенный этого чувства человек не способен уважать своих близких, сограждан, Родину, делать людям добро. При этом Лесгафт предупреждал, что слепая неразумная материнская любовь, «забивая ребенка хуже, чем розги», делает человека безнравственным потребителем или честолюбивым карьеристом. </a:t>
            </a: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196752"/>
            <a:ext cx="8740080" cy="4883373"/>
          </a:xfrm>
        </p:spPr>
        <p:txBody>
          <a:bodyPr>
            <a:normAutofit fontScale="92500"/>
          </a:bodyPr>
          <a:lstStyle/>
          <a:p>
            <a:pPr>
              <a:buNone/>
            </a:pPr>
            <a:r>
              <a:rPr lang="ru-RU" dirty="0" smtClean="0">
                <a:solidFill>
                  <a:srgbClr val="FF0066"/>
                </a:solidFill>
                <a:latin typeface="Arial" pitchFamily="34" charset="0"/>
                <a:cs typeface="Arial" pitchFamily="34" charset="0"/>
              </a:rPr>
              <a:t>2. </a:t>
            </a:r>
            <a:r>
              <a:rPr lang="ru-RU" dirty="0" smtClean="0">
                <a:solidFill>
                  <a:schemeClr val="tx1"/>
                </a:solidFill>
                <a:latin typeface="Arial" pitchFamily="34" charset="0"/>
                <a:cs typeface="Arial" pitchFamily="34" charset="0"/>
              </a:rPr>
              <a:t>Высоконравственный воспитатель, который учит ребенка размышлять, быть правдивым, соблюдать единство слова и дела. Самое лучшее, если эту роль выполняет мать, но может быть и неродной воспитатель, на попечении которого должно быть не более 6—7 детей. (Современные психологи установили, что именно с таким количеством   детей   воспитатель   может   одновременно поддерживать эмоциональный контакт).</a:t>
            </a:r>
          </a:p>
          <a:p>
            <a:pPr>
              <a:buNone/>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196752"/>
            <a:ext cx="8668072" cy="4883373"/>
          </a:xfrm>
        </p:spPr>
        <p:txBody>
          <a:bodyPr/>
          <a:lstStyle/>
          <a:p>
            <a:pPr>
              <a:buNone/>
            </a:pPr>
            <a:r>
              <a:rPr lang="ru-RU" dirty="0" smtClean="0">
                <a:solidFill>
                  <a:srgbClr val="FF0066"/>
                </a:solidFill>
                <a:latin typeface="Arial" pitchFamily="34" charset="0"/>
                <a:cs typeface="Arial" pitchFamily="34" charset="0"/>
              </a:rPr>
              <a:t>3. </a:t>
            </a:r>
            <a:r>
              <a:rPr lang="ru-RU" dirty="0" smtClean="0">
                <a:solidFill>
                  <a:schemeClr val="tx1"/>
                </a:solidFill>
                <a:latin typeface="Arial" pitchFamily="34" charset="0"/>
                <a:cs typeface="Arial" pitchFamily="34" charset="0"/>
              </a:rPr>
              <a:t>Регулярный радостный общественно полезный труд в присутствии ребенка. Постоянно наблюдая за работой взрослых, ребенок начинает имитировать это в игре, а затем и сам включается в процесс труда как помощник, и, наконец, как самостоятельный исполнитель.</a:t>
            </a:r>
          </a:p>
          <a:p>
            <a:pPr>
              <a:buNone/>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196752"/>
            <a:ext cx="8740080" cy="4883373"/>
          </a:xfrm>
        </p:spPr>
        <p:txBody>
          <a:bodyPr>
            <a:normAutofit fontScale="92500" lnSpcReduction="10000"/>
          </a:bodyPr>
          <a:lstStyle/>
          <a:p>
            <a:pPr>
              <a:buNone/>
            </a:pPr>
            <a:r>
              <a:rPr lang="ru-RU" dirty="0" smtClean="0">
                <a:solidFill>
                  <a:srgbClr val="FF0066"/>
                </a:solidFill>
                <a:latin typeface="Arial" pitchFamily="34" charset="0"/>
                <a:cs typeface="Arial" pitchFamily="34" charset="0"/>
              </a:rPr>
              <a:t>4. </a:t>
            </a:r>
            <a:r>
              <a:rPr lang="ru-RU" dirty="0" smtClean="0">
                <a:solidFill>
                  <a:schemeClr val="tx1"/>
                </a:solidFill>
                <a:latin typeface="Arial" pitchFamily="34" charset="0"/>
                <a:cs typeface="Arial" pitchFamily="34" charset="0"/>
              </a:rPr>
              <a:t>Исключение так называемых прибавочных раздражителей  из жизни  ребенка:  роскоши,   нищеты, чрезмерных лакомств, беспорядочной еды, табака, алкоголя, азартных игр. У ребенка, привыкшего испытывать удовольствие от воздействия на его мозг «прибавочных раздражителей», не вырабатывается способность к целенаправленной деятельности. А это означает, что еще одна творческая  личность похоронена,  не успев даже родиться.</a:t>
            </a:r>
          </a:p>
          <a:p>
            <a:pPr>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052736"/>
            <a:ext cx="8812088" cy="5544616"/>
          </a:xfrm>
        </p:spPr>
        <p:txBody>
          <a:bodyPr>
            <a:normAutofit fontScale="85000" lnSpcReduction="10000"/>
          </a:bodyPr>
          <a:lstStyle/>
          <a:p>
            <a:pPr>
              <a:buNone/>
            </a:pPr>
            <a:r>
              <a:rPr lang="ru-RU" dirty="0" smtClean="0">
                <a:solidFill>
                  <a:srgbClr val="FF0066"/>
                </a:solidFill>
                <a:latin typeface="Arial" pitchFamily="34" charset="0"/>
                <a:cs typeface="Arial" pitchFamily="34" charset="0"/>
              </a:rPr>
              <a:t>5. </a:t>
            </a:r>
            <a:r>
              <a:rPr lang="ru-RU" dirty="0" smtClean="0">
                <a:solidFill>
                  <a:schemeClr val="tx1"/>
                </a:solidFill>
                <a:latin typeface="Arial" pitchFamily="34" charset="0"/>
                <a:cs typeface="Arial" pitchFamily="34" charset="0"/>
              </a:rPr>
              <a:t>Гармоническое развитие всех способностей ребенка. Слушание сказок, музыки, песен должно сменяться физическими упражнениями, играми, работой в саду, занятия сборными игрушками — чтением стихов, игра в шахматы — рисованием, лепкой. Ведь никто не знает, в какой области человеческой деятельности может проявиться особый талант, данный природой только этому ребенку. Значит, он должен соприкасаться с максимумом занятий, чтобы со временем определить свое призвание. И «медвежью услугу» оказывают своему ребенку те родители, которые по своему произволу заранее программируют его жизненный путь.</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124744"/>
            <a:ext cx="8812088" cy="5256584"/>
          </a:xfrm>
        </p:spPr>
        <p:txBody>
          <a:bodyPr/>
          <a:lstStyle/>
          <a:p>
            <a:pPr>
              <a:buNone/>
            </a:pPr>
            <a:r>
              <a:rPr lang="ru-RU" dirty="0" smtClean="0">
                <a:solidFill>
                  <a:srgbClr val="FF0066"/>
                </a:solidFill>
                <a:latin typeface="Arial" pitchFamily="34" charset="0"/>
                <a:cs typeface="Arial" pitchFamily="34" charset="0"/>
              </a:rPr>
              <a:t>6. </a:t>
            </a:r>
            <a:r>
              <a:rPr lang="ru-RU" dirty="0" smtClean="0">
                <a:solidFill>
                  <a:schemeClr val="tx1"/>
                </a:solidFill>
                <a:latin typeface="Arial" pitchFamily="34" charset="0"/>
                <a:cs typeface="Arial" pitchFamily="34" charset="0"/>
              </a:rPr>
              <a:t>Принцип постепенности и последовательности. Воспитатель должен постоянно следить за тем, чтобы ребенок брался только за те дела, которые в данное время для него посильны. Иначе он потеряет интерес к занятиям, появится лень. По мере роста и развития ребенка занятия должны становиться все более трудными и сложными.</a:t>
            </a:r>
          </a:p>
          <a:p>
            <a:pPr>
              <a:buNone/>
            </a:pPr>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40</TotalTime>
  <Words>660</Words>
  <Application>Microsoft Office PowerPoint</Application>
  <PresentationFormat>Экран (4:3)</PresentationFormat>
  <Paragraphs>35</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Трек</vt:lpstr>
      <vt:lpstr>Подготовила: Богданова Э.С.  Учитель начальных классов МАОУ «СОШ №12» г. Сыктывкар   </vt:lpstr>
      <vt:lpstr>Слайд 2</vt:lpstr>
      <vt:lpstr>ПРОБЛЕМА СЕМЕЙНОГО ВОСПИТАНИЯ</vt:lpstr>
      <vt:lpstr>Необходимые условия нормального воспитания. </vt:lpstr>
      <vt:lpstr>Слайд 5</vt:lpstr>
      <vt:lpstr>Слайд 6</vt:lpstr>
      <vt:lpstr>Слайд 7</vt:lpstr>
      <vt:lpstr>Слайд 8</vt:lpstr>
      <vt:lpstr>Слайд 9</vt:lpstr>
      <vt:lpstr>Слайд 10</vt:lpstr>
      <vt:lpstr>Воспитание ребенка в семье. </vt:lpstr>
      <vt:lpstr>Главные основания, которых необходимо держаться при воспитании ребенка во время семейной его жизни:  </vt:lpstr>
    </vt:vector>
  </TitlesOfParts>
  <Company>MultiDVD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Выполнила: Студентка 5 курса ФПМНО 657 гр. Сажина Э. С. Проверила: Мелешева В. Н.</dc:title>
  <dc:creator>Ирина</dc:creator>
  <cp:lastModifiedBy>Элечка</cp:lastModifiedBy>
  <cp:revision>5</cp:revision>
  <dcterms:created xsi:type="dcterms:W3CDTF">2012-04-12T12:32:27Z</dcterms:created>
  <dcterms:modified xsi:type="dcterms:W3CDTF">2015-02-10T16:47:41Z</dcterms:modified>
</cp:coreProperties>
</file>