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6" r:id="rId12"/>
    <p:sldId id="268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D7EC-F79F-4D5C-9B50-BAD2734EE4F6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80243-90F9-4AFC-97BA-698A84B5D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10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29457" cy="35014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29457" cy="35014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29457" cy="35014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29457" cy="35014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29457" cy="35014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29457" cy="35014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29457" cy="35014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29457" cy="35014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29457" cy="35014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15200" cy="11319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16800" cy="459409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85760" cy="459409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16800" cy="459409"/>
          </a:xfrm>
        </p:spPr>
        <p:txBody>
          <a:bodyPr/>
          <a:lstStyle>
            <a:lvl1pPr>
              <a:defRPr/>
            </a:lvl1pPr>
          </a:lstStyle>
          <a:p>
            <a:fld id="{A95C74BB-15B0-4A70-BCBB-5141AF0A084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8099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7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0" y="0"/>
            <a:ext cx="9144000" cy="6858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 anchor="t"/>
          <a:lstStyle/>
          <a:p>
            <a:pPr>
              <a:spcBef>
                <a:spcPts val="1089"/>
              </a:spcBef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7879796" algn="l"/>
                <a:tab pos="8536446" algn="l"/>
              </a:tabLst>
            </a:pPr>
            <a:endParaRPr lang="ru-RU" altLang="ru-RU" b="1" dirty="0">
              <a:solidFill>
                <a:srgbClr val="CC0000"/>
              </a:solidFill>
            </a:endParaRPr>
          </a:p>
          <a:p>
            <a:pPr>
              <a:spcBef>
                <a:spcPts val="1089"/>
              </a:spcBef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7879796" algn="l"/>
                <a:tab pos="8536446" algn="l"/>
              </a:tabLst>
            </a:pPr>
            <a:endParaRPr lang="ru-RU" altLang="ru-RU" b="1" dirty="0">
              <a:solidFill>
                <a:srgbClr val="CC0000"/>
              </a:solidFill>
            </a:endParaRPr>
          </a:p>
          <a:p>
            <a:pPr>
              <a:spcBef>
                <a:spcPts val="1814"/>
              </a:spcBef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7879796" algn="l"/>
                <a:tab pos="8536446" algn="l"/>
              </a:tabLst>
            </a:pPr>
            <a:r>
              <a:rPr lang="ru-RU" altLang="ru-RU" sz="7300" b="1" dirty="0">
                <a:solidFill>
                  <a:srgbClr val="CC0000"/>
                </a:solidFill>
              </a:rPr>
              <a:t>Тема:</a:t>
            </a:r>
          </a:p>
          <a:p>
            <a:pPr>
              <a:spcBef>
                <a:spcPts val="1089"/>
              </a:spcBef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7879796" algn="l"/>
                <a:tab pos="8536446" algn="l"/>
              </a:tabLst>
            </a:pPr>
            <a:r>
              <a:rPr lang="ru-RU" altLang="ru-RU" sz="3200" dirty="0"/>
              <a:t> </a:t>
            </a:r>
            <a:r>
              <a:rPr lang="ru-RU" altLang="ru-RU" b="1" dirty="0">
                <a:solidFill>
                  <a:srgbClr val="009900"/>
                </a:solidFill>
              </a:rPr>
              <a:t> </a:t>
            </a: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«Правописание </a:t>
            </a:r>
            <a:r>
              <a:rPr lang="ru-RU" altLang="ru-RU" b="1" smtClean="0">
                <a:solidFill>
                  <a:schemeClr val="accent3">
                    <a:lumMod val="50000"/>
                  </a:schemeClr>
                </a:solidFill>
              </a:rPr>
              <a:t>безударных падежных окончаний </a:t>
            </a:r>
            <a:r>
              <a:rPr lang="ru-RU" altLang="ru-RU" b="1" dirty="0">
                <a:solidFill>
                  <a:schemeClr val="accent3">
                    <a:lumMod val="50000"/>
                  </a:schemeClr>
                </a:solidFill>
              </a:rPr>
              <a:t>имён существительных </a:t>
            </a:r>
            <a:r>
              <a:rPr lang="ru-RU" altLang="ru-RU" b="1">
                <a:solidFill>
                  <a:schemeClr val="accent3">
                    <a:lumMod val="50000"/>
                  </a:schemeClr>
                </a:solidFill>
              </a:rPr>
              <a:t>единственного </a:t>
            </a:r>
            <a:r>
              <a:rPr lang="ru-RU" altLang="ru-RU" b="1" smtClean="0">
                <a:solidFill>
                  <a:schemeClr val="accent3">
                    <a:lumMod val="50000"/>
                  </a:schemeClr>
                </a:solidFill>
              </a:rPr>
              <a:t>числа»</a:t>
            </a:r>
            <a:endParaRPr lang="ru-RU" alt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ts val="1089"/>
              </a:spcBef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7879796" algn="l"/>
                <a:tab pos="8536446" algn="l"/>
              </a:tabLst>
            </a:pPr>
            <a:endParaRPr lang="ru-RU" alt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11680" cy="230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56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4" dur="20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12560" y="258036"/>
            <a:ext cx="8229600" cy="131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600" b="1" dirty="0">
                <a:solidFill>
                  <a:schemeClr val="accent6">
                    <a:lumMod val="50000"/>
                  </a:schemeClr>
                </a:solidFill>
                <a:latin typeface="Calibri" pitchFamily="32" charset="0"/>
              </a:rPr>
              <a:t>Путь определения склонения имени существительного: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6480" y="1600008"/>
            <a:ext cx="8229600" cy="486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>
            <a:lvl1pPr marL="342900" indent="-32861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726"/>
              </a:spcBef>
            </a:pPr>
            <a:r>
              <a:rPr lang="ru-RU" altLang="ru-RU" sz="2900" dirty="0">
                <a:latin typeface="Calibri" pitchFamily="32" charset="0"/>
              </a:rPr>
              <a:t>поставить существительное</a:t>
            </a:r>
          </a:p>
          <a:p>
            <a:pPr algn="ctr">
              <a:lnSpc>
                <a:spcPct val="90000"/>
              </a:lnSpc>
              <a:spcBef>
                <a:spcPts val="726"/>
              </a:spcBef>
            </a:pPr>
            <a:r>
              <a:rPr lang="ru-RU" altLang="ru-RU" sz="2900" dirty="0">
                <a:latin typeface="Calibri" pitchFamily="32" charset="0"/>
              </a:rPr>
              <a:t> в начальную форму: </a:t>
            </a:r>
            <a:r>
              <a:rPr lang="ru-RU" altLang="ru-RU" sz="2900" u="sng" dirty="0">
                <a:latin typeface="Calibri" pitchFamily="32" charset="0"/>
              </a:rPr>
              <a:t>Им.п.,</a:t>
            </a:r>
            <a:r>
              <a:rPr lang="ru-RU" altLang="ru-RU" sz="2900" u="sng" dirty="0" err="1">
                <a:latin typeface="Calibri" pitchFamily="32" charset="0"/>
              </a:rPr>
              <a:t>ед.ч</a:t>
            </a:r>
            <a:r>
              <a:rPr lang="ru-RU" altLang="ru-RU" sz="2900" u="sng" dirty="0">
                <a:latin typeface="Calibri" pitchFamily="32" charset="0"/>
              </a:rPr>
              <a:t>.</a:t>
            </a:r>
          </a:p>
          <a:p>
            <a:pPr algn="ctr">
              <a:lnSpc>
                <a:spcPct val="90000"/>
              </a:lnSpc>
              <a:spcBef>
                <a:spcPts val="726"/>
              </a:spcBef>
            </a:pPr>
            <a:r>
              <a:rPr lang="ru-RU" altLang="ru-RU" sz="2900" dirty="0">
                <a:latin typeface="Calibri" pitchFamily="32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726"/>
              </a:spcBef>
            </a:pPr>
            <a:endParaRPr lang="ru-RU" altLang="ru-RU" sz="2900" dirty="0">
              <a:latin typeface="Calibri" pitchFamily="32" charset="0"/>
            </a:endParaRPr>
          </a:p>
          <a:p>
            <a:pPr algn="ctr">
              <a:lnSpc>
                <a:spcPct val="90000"/>
              </a:lnSpc>
              <a:spcBef>
                <a:spcPts val="726"/>
              </a:spcBef>
            </a:pPr>
            <a:r>
              <a:rPr lang="ru-RU" altLang="ru-RU" sz="2900" dirty="0">
                <a:latin typeface="Calibri" pitchFamily="32" charset="0"/>
              </a:rPr>
              <a:t>определить </a:t>
            </a:r>
            <a:r>
              <a:rPr lang="ru-RU" altLang="ru-RU" sz="2900" u="sng" dirty="0">
                <a:latin typeface="Calibri" pitchFamily="32" charset="0"/>
              </a:rPr>
              <a:t>род</a:t>
            </a:r>
          </a:p>
          <a:p>
            <a:pPr algn="ctr">
              <a:lnSpc>
                <a:spcPct val="90000"/>
              </a:lnSpc>
              <a:spcBef>
                <a:spcPts val="726"/>
              </a:spcBef>
            </a:pPr>
            <a:endParaRPr lang="ru-RU" altLang="ru-RU" sz="2900" dirty="0">
              <a:latin typeface="Calibri" pitchFamily="32" charset="0"/>
            </a:endParaRPr>
          </a:p>
          <a:p>
            <a:pPr algn="ctr">
              <a:lnSpc>
                <a:spcPct val="90000"/>
              </a:lnSpc>
              <a:spcBef>
                <a:spcPts val="726"/>
              </a:spcBef>
            </a:pPr>
            <a:endParaRPr lang="ru-RU" altLang="ru-RU" sz="2900" dirty="0">
              <a:latin typeface="Calibri" pitchFamily="32" charset="0"/>
            </a:endParaRPr>
          </a:p>
          <a:p>
            <a:pPr algn="ctr">
              <a:lnSpc>
                <a:spcPct val="90000"/>
              </a:lnSpc>
              <a:spcBef>
                <a:spcPts val="726"/>
              </a:spcBef>
            </a:pPr>
            <a:r>
              <a:rPr lang="ru-RU" altLang="ru-RU" sz="2900" dirty="0">
                <a:latin typeface="Calibri" pitchFamily="32" charset="0"/>
              </a:rPr>
              <a:t>выделить </a:t>
            </a:r>
            <a:r>
              <a:rPr lang="ru-RU" altLang="ru-RU" sz="2900" u="sng" dirty="0">
                <a:latin typeface="Calibri" pitchFamily="32" charset="0"/>
              </a:rPr>
              <a:t>окончание</a:t>
            </a:r>
          </a:p>
          <a:p>
            <a:pPr>
              <a:lnSpc>
                <a:spcPct val="90000"/>
              </a:lnSpc>
              <a:spcBef>
                <a:spcPts val="726"/>
              </a:spcBef>
            </a:pPr>
            <a:endParaRPr lang="ru-RU" altLang="ru-RU" sz="2900" u="sng" dirty="0">
              <a:latin typeface="Calibri" pitchFamily="32" charset="0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4285440" y="2642678"/>
            <a:ext cx="483840" cy="928897"/>
          </a:xfrm>
          <a:prstGeom prst="downArrow">
            <a:avLst>
              <a:gd name="adj1" fmla="val 50000"/>
              <a:gd name="adj2" fmla="val 50088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4285441" y="4285890"/>
            <a:ext cx="499680" cy="928898"/>
          </a:xfrm>
          <a:prstGeom prst="downArrow">
            <a:avLst>
              <a:gd name="adj1" fmla="val 50000"/>
              <a:gd name="adj2" fmla="val 50041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05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85" name="Group 117"/>
          <p:cNvGraphicFramePr>
            <a:graphicFrameLocks noGrp="1"/>
          </p:cNvGraphicFramePr>
          <p:nvPr/>
        </p:nvGraphicFramePr>
        <p:xfrm>
          <a:off x="755650" y="1268413"/>
          <a:ext cx="8128000" cy="260000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  <a:gridCol w="203200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скл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скл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скл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Р.п.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Д.п.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8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П.п.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90" name="Text Box 119"/>
          <p:cNvSpPr txBox="1">
            <a:spLocks noChangeArrowheads="1"/>
          </p:cNvSpPr>
          <p:nvPr/>
        </p:nvSpPr>
        <p:spPr bwMode="auto">
          <a:xfrm>
            <a:off x="1655763" y="260350"/>
            <a:ext cx="5832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Падежные окончания </a:t>
            </a:r>
            <a:b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имён существительных</a:t>
            </a:r>
          </a:p>
        </p:txBody>
      </p:sp>
      <p:sp>
        <p:nvSpPr>
          <p:cNvPr id="7206" name="WordArt 38"/>
          <p:cNvSpPr>
            <a:spLocks noChangeArrowheads="1" noChangeShapeType="1" noTextEdit="1"/>
          </p:cNvSpPr>
          <p:nvPr/>
        </p:nvSpPr>
        <p:spPr bwMode="auto">
          <a:xfrm>
            <a:off x="3276600" y="2060575"/>
            <a:ext cx="10795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-и,-ы</a:t>
            </a:r>
          </a:p>
        </p:txBody>
      </p:sp>
      <p:sp>
        <p:nvSpPr>
          <p:cNvPr id="7277" name="Line 109"/>
          <p:cNvSpPr>
            <a:spLocks noChangeShapeType="1"/>
          </p:cNvSpPr>
          <p:nvPr/>
        </p:nvSpPr>
        <p:spPr bwMode="auto">
          <a:xfrm>
            <a:off x="4716463" y="2565400"/>
            <a:ext cx="41767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8" name="Line 110"/>
          <p:cNvSpPr>
            <a:spLocks noChangeShapeType="1"/>
          </p:cNvSpPr>
          <p:nvPr/>
        </p:nvSpPr>
        <p:spPr bwMode="auto">
          <a:xfrm>
            <a:off x="2771775" y="3141663"/>
            <a:ext cx="60499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9" name="WordArt 111"/>
          <p:cNvSpPr>
            <a:spLocks noChangeArrowheads="1" noChangeShapeType="1" noTextEdit="1"/>
          </p:cNvSpPr>
          <p:nvPr/>
        </p:nvSpPr>
        <p:spPr bwMode="auto">
          <a:xfrm>
            <a:off x="3419475" y="2708275"/>
            <a:ext cx="6477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-е</a:t>
            </a:r>
          </a:p>
        </p:txBody>
      </p:sp>
      <p:sp>
        <p:nvSpPr>
          <p:cNvPr id="7280" name="WordArt 112"/>
          <p:cNvSpPr>
            <a:spLocks noChangeArrowheads="1" noChangeShapeType="1" noTextEdit="1"/>
          </p:cNvSpPr>
          <p:nvPr/>
        </p:nvSpPr>
        <p:spPr bwMode="auto">
          <a:xfrm>
            <a:off x="3419475" y="3284538"/>
            <a:ext cx="6477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-е</a:t>
            </a:r>
          </a:p>
        </p:txBody>
      </p:sp>
      <p:sp>
        <p:nvSpPr>
          <p:cNvPr id="7281" name="WordArt 113"/>
          <p:cNvSpPr>
            <a:spLocks noChangeArrowheads="1" noChangeShapeType="1" noTextEdit="1"/>
          </p:cNvSpPr>
          <p:nvPr/>
        </p:nvSpPr>
        <p:spPr bwMode="auto">
          <a:xfrm>
            <a:off x="5580063" y="3284538"/>
            <a:ext cx="6477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-е</a:t>
            </a:r>
          </a:p>
        </p:txBody>
      </p:sp>
      <p:sp>
        <p:nvSpPr>
          <p:cNvPr id="7282" name="WordArt 114"/>
          <p:cNvSpPr>
            <a:spLocks noChangeArrowheads="1" noChangeShapeType="1" noTextEdit="1"/>
          </p:cNvSpPr>
          <p:nvPr/>
        </p:nvSpPr>
        <p:spPr bwMode="auto">
          <a:xfrm>
            <a:off x="7524750" y="2060575"/>
            <a:ext cx="6477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-и</a:t>
            </a:r>
          </a:p>
        </p:txBody>
      </p:sp>
      <p:sp>
        <p:nvSpPr>
          <p:cNvPr id="7283" name="WordArt 115"/>
          <p:cNvSpPr>
            <a:spLocks noChangeArrowheads="1" noChangeShapeType="1" noTextEdit="1"/>
          </p:cNvSpPr>
          <p:nvPr/>
        </p:nvSpPr>
        <p:spPr bwMode="auto">
          <a:xfrm>
            <a:off x="7524750" y="2708275"/>
            <a:ext cx="6477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-и</a:t>
            </a:r>
          </a:p>
        </p:txBody>
      </p:sp>
      <p:sp>
        <p:nvSpPr>
          <p:cNvPr id="7284" name="WordArt 116"/>
          <p:cNvSpPr>
            <a:spLocks noChangeArrowheads="1" noChangeShapeType="1" noTextEdit="1"/>
          </p:cNvSpPr>
          <p:nvPr/>
        </p:nvSpPr>
        <p:spPr bwMode="auto">
          <a:xfrm>
            <a:off x="7524750" y="3284538"/>
            <a:ext cx="6477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-и</a:t>
            </a:r>
          </a:p>
        </p:txBody>
      </p:sp>
      <p:sp>
        <p:nvSpPr>
          <p:cNvPr id="7286" name="WordArt 118"/>
          <p:cNvSpPr>
            <a:spLocks noChangeArrowheads="1" noChangeShapeType="1" noTextEdit="1"/>
          </p:cNvSpPr>
          <p:nvPr/>
        </p:nvSpPr>
        <p:spPr bwMode="auto">
          <a:xfrm>
            <a:off x="5364163" y="2060575"/>
            <a:ext cx="936625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-а,-я</a:t>
            </a:r>
          </a:p>
        </p:txBody>
      </p:sp>
      <p:sp>
        <p:nvSpPr>
          <p:cNvPr id="7287" name="WordArt 119"/>
          <p:cNvSpPr>
            <a:spLocks noChangeArrowheads="1" noChangeShapeType="1" noTextEdit="1"/>
          </p:cNvSpPr>
          <p:nvPr/>
        </p:nvSpPr>
        <p:spPr bwMode="auto">
          <a:xfrm>
            <a:off x="5364163" y="2708275"/>
            <a:ext cx="9366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-у,-ю</a:t>
            </a:r>
          </a:p>
        </p:txBody>
      </p:sp>
    </p:spTree>
    <p:extLst>
      <p:ext uri="{BB962C8B-B14F-4D97-AF65-F5344CB8AC3E}">
        <p14:creationId xmlns:p14="http://schemas.microsoft.com/office/powerpoint/2010/main" val="3757995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6" grpId="0" animBg="1"/>
      <p:bldP spid="7277" grpId="0" animBg="1"/>
      <p:bldP spid="7278" grpId="0" animBg="1"/>
      <p:bldP spid="7279" grpId="0" animBg="1"/>
      <p:bldP spid="7280" grpId="0" animBg="1"/>
      <p:bldP spid="7281" grpId="0" animBg="1"/>
      <p:bldP spid="7282" grpId="0" animBg="1"/>
      <p:bldP spid="7283" grpId="0" animBg="1"/>
      <p:bldP spid="7284" grpId="0" animBg="1"/>
      <p:bldP spid="7286" grpId="0" animBg="1"/>
      <p:bldP spid="72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rgbClr val="333399"/>
                </a:solidFill>
              </a:rPr>
              <a:t/>
            </a:r>
            <a:br>
              <a:rPr lang="ru-RU" sz="4000" b="1" smtClean="0">
                <a:solidFill>
                  <a:srgbClr val="333399"/>
                </a:solidFill>
              </a:rPr>
            </a:br>
            <a:endParaRPr lang="ru-RU" sz="4000" b="1" smtClean="0">
              <a:solidFill>
                <a:srgbClr val="333399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500"/>
            <a:ext cx="9144000" cy="59499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</a:rPr>
              <a:t>Чтобы правильно писать безударное окончание существительного надо: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ru-RU" sz="2800" b="1" i="1" u="sng" dirty="0" smtClean="0">
                <a:solidFill>
                  <a:srgbClr val="000066"/>
                </a:solidFill>
              </a:rPr>
              <a:t>Шаг 1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Определить падеж.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ru-RU" sz="2800" b="1" i="1" u="sng" dirty="0" smtClean="0">
                <a:solidFill>
                  <a:srgbClr val="000066"/>
                </a:solidFill>
              </a:rPr>
              <a:t> Шаг 2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</a:rPr>
              <a:t>  </a:t>
            </a:r>
            <a:r>
              <a:rPr lang="ru-RU" sz="2800" b="1" dirty="0" smtClean="0">
                <a:solidFill>
                  <a:srgbClr val="0000FF"/>
                </a:solidFill>
              </a:rPr>
              <a:t>Определить склонение.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u="sng" dirty="0" smtClean="0">
                <a:solidFill>
                  <a:srgbClr val="000066"/>
                </a:solidFill>
              </a:rPr>
              <a:t> Шаг 3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rgbClr val="0000FF"/>
                </a:solidFill>
              </a:rPr>
              <a:t>Вспомнить окончание существительного этого склонения в нужном падеже</a:t>
            </a:r>
            <a:r>
              <a:rPr lang="ru-RU" sz="2400" b="1" i="1" dirty="0" smtClean="0">
                <a:solidFill>
                  <a:srgbClr val="0000FF"/>
                </a:solidFill>
              </a:rPr>
              <a:t>.</a:t>
            </a:r>
            <a:endParaRPr lang="ru-RU" sz="2800" b="1" i="1" u="sng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ru-RU" sz="2800" b="1" i="1" u="sng" dirty="0" smtClean="0">
                <a:solidFill>
                  <a:srgbClr val="000066"/>
                </a:solidFill>
              </a:rPr>
              <a:t>Шаг 4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  По «волшебному» слову проверить окончание существительного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</a:rPr>
              <a:t>(1скл.- земля, 2скл.- окно, 3скл.- любовь)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000099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87450" y="0"/>
            <a:ext cx="6275388" cy="584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333399"/>
                </a:solidFill>
              </a:rPr>
              <a:t>Алгоритм работы</a:t>
            </a:r>
            <a:r>
              <a:rPr lang="ru-RU" sz="3200" b="1" dirty="0">
                <a:solidFill>
                  <a:srgbClr val="333399"/>
                </a:solidFill>
              </a:rPr>
              <a:t>: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97540">
            <a:off x="6184900" y="631825"/>
            <a:ext cx="2001838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BOOK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81888" y="5786438"/>
            <a:ext cx="166211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QUILLPEN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43813" y="2214563"/>
            <a:ext cx="115252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1821656" y="6036469"/>
            <a:ext cx="142875" cy="7143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536156" y="5965032"/>
            <a:ext cx="142875" cy="7143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906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 anchor="b"/>
          <a:lstStyle/>
          <a:p>
            <a:pPr eaLnBrk="1" hangingPunct="1"/>
            <a:endParaRPr 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eaLnBrk="1" hangingPunct="1"/>
            <a:endParaRPr lang="ru-RU" smtClean="0"/>
          </a:p>
        </p:txBody>
      </p:sp>
      <p:pic>
        <p:nvPicPr>
          <p:cNvPr id="22532" name="Picture 4" descr="YD9A0CALEK2IRCA5TDD5KCARU1HYJCA8DQ1N7CAYIGVAICABM3U65CAAPN09NCAI400X0CAT0CBY2CANXWVFYCAG7HL77CADC8IGJCA5BQPBPCAYS1XM1CAM45EZDCAY03GYACA01DVY0CANTYL09CAONA9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324975" cy="699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042988" y="404813"/>
            <a:ext cx="7056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54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</a:t>
            </a:r>
            <a:r>
              <a:rPr lang="ru-RU" sz="54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омашнее задание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03350" y="1341438"/>
            <a:ext cx="6862763" cy="5183187"/>
            <a:chOff x="1338" y="165"/>
            <a:chExt cx="3855" cy="3990"/>
          </a:xfrm>
        </p:grpSpPr>
        <p:pic>
          <p:nvPicPr>
            <p:cNvPr id="22536" name="Picture 8" descr="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165"/>
              <a:ext cx="3855" cy="3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2657" y="693"/>
              <a:ext cx="2223" cy="458"/>
            </a:xfrm>
            <a:prstGeom prst="rect">
              <a:avLst/>
            </a:prstGeom>
            <a:solidFill>
              <a:srgbClr val="148614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ru-RU" sz="3000" b="1">
                  <a:solidFill>
                    <a:schemeClr val="bg1"/>
                  </a:solidFill>
                </a:rPr>
                <a:t> </a:t>
              </a:r>
            </a:p>
          </p:txBody>
        </p:sp>
      </p:grp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3132138" y="1916113"/>
            <a:ext cx="5688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63303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r>
              <a:rPr lang="ru-RU" sz="2800" b="1" i="1" dirty="0"/>
              <a:t>1уровень</a:t>
            </a:r>
            <a:r>
              <a:rPr lang="ru-RU" sz="2800" i="1" dirty="0"/>
              <a:t>. 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Запишите имена </a:t>
            </a:r>
            <a:r>
              <a:rPr lang="ru-RU" sz="2800" b="1" i="1" u="sng" dirty="0" err="1">
                <a:solidFill>
                  <a:schemeClr val="accent6">
                    <a:lumMod val="50000"/>
                  </a:schemeClr>
                </a:solidFill>
              </a:rPr>
              <a:t>сущ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 поставив их в нужный падеж с предлогом, выделите окончания. Составьте предложения.</a:t>
            </a:r>
            <a:endParaRPr lang="ru-RU" sz="2800" b="1" u="sn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/>
              <a:t>Трясогузка (</a:t>
            </a:r>
            <a:r>
              <a:rPr lang="ru-RU" sz="2800" i="1" dirty="0" err="1"/>
              <a:t>П.п</a:t>
            </a:r>
            <a:r>
              <a:rPr lang="ru-RU" sz="2800" i="1" dirty="0"/>
              <a:t>)                                        </a:t>
            </a:r>
            <a:r>
              <a:rPr lang="ru-RU" sz="2800" i="1" dirty="0" smtClean="0"/>
              <a:t> </a:t>
            </a:r>
            <a:r>
              <a:rPr lang="ru-RU" sz="2800" i="1" dirty="0"/>
              <a:t>синичка (</a:t>
            </a:r>
            <a:r>
              <a:rPr lang="ru-RU" sz="2800" i="1" dirty="0" err="1"/>
              <a:t>Р.п</a:t>
            </a:r>
            <a:r>
              <a:rPr lang="ru-RU" sz="2800" i="1" dirty="0"/>
              <a:t>)</a:t>
            </a:r>
            <a:endParaRPr lang="ru-RU" sz="2800" dirty="0"/>
          </a:p>
          <a:p>
            <a:r>
              <a:rPr lang="ru-RU" sz="2800" i="1" dirty="0" smtClean="0"/>
              <a:t>площадь  </a:t>
            </a:r>
            <a:r>
              <a:rPr lang="ru-RU" sz="2800" i="1" dirty="0"/>
              <a:t>(</a:t>
            </a:r>
            <a:r>
              <a:rPr lang="ru-RU" sz="2800" i="1" dirty="0" err="1"/>
              <a:t>П.п</a:t>
            </a:r>
            <a:r>
              <a:rPr lang="ru-RU" sz="2800" i="1" dirty="0"/>
              <a:t>)                                           </a:t>
            </a:r>
            <a:r>
              <a:rPr lang="ru-RU" sz="2800" i="1" dirty="0" smtClean="0"/>
              <a:t> </a:t>
            </a:r>
            <a:r>
              <a:rPr lang="ru-RU" sz="2800" i="1" dirty="0"/>
              <a:t>сорока (</a:t>
            </a:r>
            <a:r>
              <a:rPr lang="ru-RU" sz="2800" i="1" dirty="0" err="1"/>
              <a:t>Д.п</a:t>
            </a:r>
            <a:r>
              <a:rPr lang="ru-RU" sz="2800" i="1" dirty="0"/>
              <a:t>)</a:t>
            </a:r>
            <a:endParaRPr lang="ru-RU" sz="2800" dirty="0"/>
          </a:p>
          <a:p>
            <a:r>
              <a:rPr lang="ru-RU" sz="2800" i="1" dirty="0"/>
              <a:t>лебедь (</a:t>
            </a:r>
            <a:r>
              <a:rPr lang="ru-RU" sz="2800" i="1" dirty="0" err="1"/>
              <a:t>П.п</a:t>
            </a:r>
            <a:r>
              <a:rPr lang="ru-RU" sz="2800" i="1" dirty="0"/>
              <a:t>)                                                 </a:t>
            </a:r>
            <a:r>
              <a:rPr lang="ru-RU" sz="2800" i="1" dirty="0" smtClean="0"/>
              <a:t> башня </a:t>
            </a:r>
            <a:r>
              <a:rPr lang="ru-RU" sz="2800" i="1" dirty="0"/>
              <a:t>(</a:t>
            </a:r>
            <a:r>
              <a:rPr lang="ru-RU" sz="2800" i="1" dirty="0" err="1"/>
              <a:t>Р.п</a:t>
            </a:r>
            <a:r>
              <a:rPr lang="ru-RU" sz="2800" i="1" dirty="0"/>
              <a:t>)</a:t>
            </a:r>
            <a:endParaRPr lang="ru-RU" sz="2800" dirty="0"/>
          </a:p>
          <a:p>
            <a:r>
              <a:rPr lang="ru-RU" sz="2800" b="1" i="1" dirty="0"/>
              <a:t>2 уровень</a:t>
            </a:r>
            <a:r>
              <a:rPr lang="ru-RU" sz="2800" i="1" dirty="0"/>
              <a:t>. 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Запишите имена </a:t>
            </a:r>
            <a:r>
              <a:rPr lang="ru-RU" sz="2800" b="1" i="1" u="sng" dirty="0" err="1">
                <a:solidFill>
                  <a:schemeClr val="accent6">
                    <a:lumMod val="50000"/>
                  </a:schemeClr>
                </a:solidFill>
              </a:rPr>
              <a:t>сущ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, вставьте пропущенные окончания используя слова-помощники. 1Скл - земля, 2скл — окно, 3скл — любовь. Составьте предложения.</a:t>
            </a:r>
            <a:endParaRPr lang="ru-RU" sz="2800" b="1" u="sn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/>
              <a:t>О </a:t>
            </a:r>
            <a:r>
              <a:rPr lang="ru-RU" sz="2800" i="1" dirty="0" err="1"/>
              <a:t>трясогузк</a:t>
            </a:r>
            <a:r>
              <a:rPr lang="ru-RU" sz="2800" i="1" dirty="0"/>
              <a:t> </a:t>
            </a:r>
            <a:r>
              <a:rPr lang="ru-RU" sz="2800" i="1" u="sng" dirty="0"/>
              <a:t>  </a:t>
            </a:r>
            <a:r>
              <a:rPr lang="ru-RU" sz="2800" i="1" dirty="0"/>
              <a:t>, о </a:t>
            </a:r>
            <a:r>
              <a:rPr lang="ru-RU" sz="2800" i="1" dirty="0" err="1" smtClean="0"/>
              <a:t>площад</a:t>
            </a:r>
            <a:r>
              <a:rPr lang="ru-RU" sz="2800" i="1" u="sng" dirty="0" smtClean="0"/>
              <a:t>  </a:t>
            </a:r>
            <a:r>
              <a:rPr lang="ru-RU" sz="2800" i="1" dirty="0"/>
              <a:t>, о </a:t>
            </a:r>
            <a:r>
              <a:rPr lang="ru-RU" sz="2800" i="1" dirty="0" err="1"/>
              <a:t>лебед</a:t>
            </a:r>
            <a:r>
              <a:rPr lang="ru-RU" sz="2800" i="1" u="sng" dirty="0"/>
              <a:t>  </a:t>
            </a:r>
            <a:r>
              <a:rPr lang="ru-RU" sz="2800" i="1" dirty="0"/>
              <a:t>, без </a:t>
            </a:r>
            <a:r>
              <a:rPr lang="ru-RU" sz="2800" i="1" dirty="0" err="1"/>
              <a:t>синичк</a:t>
            </a:r>
            <a:r>
              <a:rPr lang="ru-RU" sz="2800" i="1" u="sng" dirty="0"/>
              <a:t>  </a:t>
            </a:r>
            <a:r>
              <a:rPr lang="ru-RU" sz="2800" i="1" dirty="0"/>
              <a:t>, к сорок</a:t>
            </a:r>
            <a:r>
              <a:rPr lang="ru-RU" sz="2800" i="1" u="sng" dirty="0"/>
              <a:t>  </a:t>
            </a:r>
            <a:r>
              <a:rPr lang="ru-RU" sz="2800" i="1" dirty="0"/>
              <a:t>, без </a:t>
            </a:r>
            <a:r>
              <a:rPr lang="ru-RU" sz="2800" i="1" dirty="0" err="1" smtClean="0"/>
              <a:t>башн</a:t>
            </a:r>
            <a:r>
              <a:rPr lang="ru-RU" sz="2800" i="1" u="sng" dirty="0" smtClean="0"/>
              <a:t>  </a:t>
            </a:r>
            <a:r>
              <a:rPr lang="ru-RU" sz="2800" i="1" dirty="0"/>
              <a:t>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50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  <a:ln/>
        </p:spPr>
        <p:txBody>
          <a:bodyPr anchor="t"/>
          <a:lstStyle/>
          <a:p>
            <a:pPr marL="311045" indent="-298085" algn="l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1225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altLang="ru-RU" sz="2900"/>
              <a:t>  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16481" y="1143480"/>
            <a:ext cx="7673760" cy="332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342900" indent="-32861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spcBef>
                <a:spcPts val="726"/>
              </a:spcBef>
            </a:pPr>
            <a:r>
              <a:rPr lang="ru-RU" altLang="ru-RU" sz="5400">
                <a:latin typeface="Calibri" pitchFamily="32" charset="0"/>
              </a:rPr>
              <a:t>Склонение – это изменение имён существительных по падежам. </a:t>
            </a:r>
          </a:p>
        </p:txBody>
      </p:sp>
    </p:spTree>
    <p:extLst>
      <p:ext uri="{BB962C8B-B14F-4D97-AF65-F5344CB8AC3E}">
        <p14:creationId xmlns:p14="http://schemas.microsoft.com/office/powerpoint/2010/main" val="34701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  <a:ln/>
        </p:spPr>
        <p:txBody>
          <a:bodyPr anchor="t"/>
          <a:lstStyle/>
          <a:p>
            <a:pPr marL="311045" indent="-298085" algn="l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1225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altLang="ru-RU" sz="2900"/>
              <a:t>  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5440" y="4437107"/>
            <a:ext cx="68256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989440" y="4509114"/>
            <a:ext cx="56160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428000" y="4509114"/>
            <a:ext cx="61632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16481" y="1095956"/>
            <a:ext cx="7673760" cy="412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342900" indent="-32861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spcBef>
                <a:spcPts val="726"/>
              </a:spcBef>
            </a:pPr>
            <a:endParaRPr lang="ru-RU" altLang="ru-RU" sz="5400">
              <a:latin typeface="Calibri" pitchFamily="32" charset="0"/>
            </a:endParaRPr>
          </a:p>
          <a:p>
            <a:pPr algn="ctr">
              <a:spcBef>
                <a:spcPts val="726"/>
              </a:spcBef>
            </a:pPr>
            <a:r>
              <a:rPr lang="ru-RU" altLang="ru-RU" sz="5400">
                <a:latin typeface="Calibri" pitchFamily="32" charset="0"/>
              </a:rPr>
              <a:t>В русском языке 5 падежей.</a:t>
            </a:r>
          </a:p>
        </p:txBody>
      </p:sp>
    </p:spTree>
    <p:extLst>
      <p:ext uri="{BB962C8B-B14F-4D97-AF65-F5344CB8AC3E}">
        <p14:creationId xmlns:p14="http://schemas.microsoft.com/office/powerpoint/2010/main" val="4199772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385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385" decel="100000" fill="hold"/>
                                        <p:tgtEl>
                                          <p:spTgt spid="9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385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385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385" decel="100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7" dur="385" decel="100000" fill="hold"/>
                                        <p:tgtEl>
                                          <p:spTgt spid="92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18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9" dur="385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0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21" dur="385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22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385" decel="100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26" dur="385" decel="100000" fill="hold"/>
                                        <p:tgtEl>
                                          <p:spTgt spid="92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27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28" dur="385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30" dur="385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3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  <a:ln/>
        </p:spPr>
        <p:txBody>
          <a:bodyPr anchor="t"/>
          <a:lstStyle/>
          <a:p>
            <a:pPr marL="311045" indent="-298085" algn="l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1225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altLang="ru-RU" sz="2900"/>
              <a:t>  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25440" y="4437107"/>
            <a:ext cx="68256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89440" y="4509114"/>
            <a:ext cx="56160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28000" y="4509114"/>
            <a:ext cx="61632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6881" y="979303"/>
            <a:ext cx="8750880" cy="506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342900" indent="-32861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spcBef>
                <a:spcPts val="726"/>
              </a:spcBef>
            </a:pPr>
            <a:r>
              <a:rPr lang="ru-RU" altLang="ru-RU" sz="5400">
                <a:latin typeface="Calibri" pitchFamily="32" charset="0"/>
              </a:rPr>
              <a:t>В русском языке 3 склонения: мужское, женское и среднее.</a:t>
            </a:r>
          </a:p>
        </p:txBody>
      </p:sp>
    </p:spTree>
    <p:extLst>
      <p:ext uri="{BB962C8B-B14F-4D97-AF65-F5344CB8AC3E}">
        <p14:creationId xmlns:p14="http://schemas.microsoft.com/office/powerpoint/2010/main" val="525846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385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385" decel="100000" fill="hold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385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385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385" decel="100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7" dur="385" decel="100000" fill="hold"/>
                                        <p:tgtEl>
                                          <p:spTgt spid="102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18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9" dur="385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0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21" dur="385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22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385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26" dur="385" decel="100000" fill="hold"/>
                                        <p:tgtEl>
                                          <p:spTgt spid="10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27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28" dur="385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30" dur="385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3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  <a:ln/>
        </p:spPr>
        <p:txBody>
          <a:bodyPr anchor="t"/>
          <a:lstStyle/>
          <a:p>
            <a:pPr marL="311045" indent="-298085" algn="l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1225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altLang="ru-RU" sz="2900"/>
              <a:t> 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25440" y="4437107"/>
            <a:ext cx="68256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989440" y="4509114"/>
            <a:ext cx="56160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28000" y="4509114"/>
            <a:ext cx="61632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6880" y="653829"/>
            <a:ext cx="8817120" cy="457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342900" indent="-32861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spcBef>
                <a:spcPts val="726"/>
              </a:spcBef>
            </a:pPr>
            <a:endParaRPr lang="ru-RU" altLang="ru-RU" sz="4400">
              <a:latin typeface="Calibri" pitchFamily="32" charset="0"/>
            </a:endParaRPr>
          </a:p>
          <a:p>
            <a:pPr>
              <a:spcBef>
                <a:spcPts val="726"/>
              </a:spcBef>
            </a:pPr>
            <a:r>
              <a:rPr lang="ru-RU" altLang="ru-RU" sz="5400">
                <a:latin typeface="Calibri" pitchFamily="32" charset="0"/>
              </a:rPr>
              <a:t>Склонение – это постоянный признак существительного.</a:t>
            </a:r>
          </a:p>
        </p:txBody>
      </p:sp>
    </p:spTree>
    <p:extLst>
      <p:ext uri="{BB962C8B-B14F-4D97-AF65-F5344CB8AC3E}">
        <p14:creationId xmlns:p14="http://schemas.microsoft.com/office/powerpoint/2010/main" val="808747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385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385" decel="100000" fill="hold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385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385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385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7" dur="385" decel="100000" fill="hold"/>
                                        <p:tgtEl>
                                          <p:spTgt spid="112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18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9" dur="385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0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21" dur="385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22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385" decel="100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26" dur="385" decel="100000" fill="hold"/>
                                        <p:tgtEl>
                                          <p:spTgt spid="112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27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28" dur="385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30" dur="385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3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  <a:ln/>
        </p:spPr>
        <p:txBody>
          <a:bodyPr anchor="t"/>
          <a:lstStyle/>
          <a:p>
            <a:pPr marL="311045" indent="-298085" algn="l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1225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altLang="ru-RU" sz="2900"/>
              <a:t>  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25440" y="4437107"/>
            <a:ext cx="68256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989440" y="4509114"/>
            <a:ext cx="56160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428000" y="4509114"/>
            <a:ext cx="61632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6880" y="653829"/>
            <a:ext cx="8817120" cy="555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342900" indent="-32861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spcBef>
                <a:spcPts val="726"/>
              </a:spcBef>
            </a:pPr>
            <a:endParaRPr lang="ru-RU" altLang="ru-RU" sz="5400">
              <a:latin typeface="Calibri" pitchFamily="32" charset="0"/>
            </a:endParaRPr>
          </a:p>
          <a:p>
            <a:pPr algn="ctr">
              <a:spcBef>
                <a:spcPts val="726"/>
              </a:spcBef>
            </a:pPr>
            <a:r>
              <a:rPr lang="ru-RU" altLang="ru-RU" sz="5400">
                <a:latin typeface="Calibri" pitchFamily="32" charset="0"/>
              </a:rPr>
              <a:t>Одно и то же имя существительное может относиться к разным склонениям.</a:t>
            </a:r>
          </a:p>
        </p:txBody>
      </p:sp>
    </p:spTree>
    <p:extLst>
      <p:ext uri="{BB962C8B-B14F-4D97-AF65-F5344CB8AC3E}">
        <p14:creationId xmlns:p14="http://schemas.microsoft.com/office/powerpoint/2010/main" val="2131181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385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385" decel="100000" fill="hold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385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385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385" decel="100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7" dur="385" decel="100000" fill="hold"/>
                                        <p:tgtEl>
                                          <p:spTgt spid="122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18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9" dur="385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0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21" dur="385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22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385" decel="100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26" dur="385" decel="100000" fill="hold"/>
                                        <p:tgtEl>
                                          <p:spTgt spid="122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27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28" dur="385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30" dur="385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3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  <a:ln/>
        </p:spPr>
        <p:txBody>
          <a:bodyPr anchor="t"/>
          <a:lstStyle/>
          <a:p>
            <a:pPr marL="311045" indent="-298085" algn="l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/>
          </a:p>
          <a:p>
            <a:pPr marL="311045" indent="-298085">
              <a:spcBef>
                <a:spcPts val="1225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altLang="ru-RU" sz="2900"/>
              <a:t>  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25440" y="4437107"/>
            <a:ext cx="68256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89440" y="4509114"/>
            <a:ext cx="56160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428000" y="4509114"/>
            <a:ext cx="616320" cy="9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6880" y="162738"/>
            <a:ext cx="8817120" cy="4065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342900" indent="-32861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spcBef>
                <a:spcPts val="726"/>
              </a:spcBef>
            </a:pPr>
            <a:r>
              <a:rPr lang="ru-RU" altLang="ru-RU" sz="5400">
                <a:latin typeface="Calibri" pitchFamily="32" charset="0"/>
              </a:rPr>
              <a:t>Правописание безударного падежного окончания существительного можно проверить ударным окончанием существительного того же типа склонения.</a:t>
            </a:r>
          </a:p>
        </p:txBody>
      </p:sp>
    </p:spTree>
    <p:extLst>
      <p:ext uri="{BB962C8B-B14F-4D97-AF65-F5344CB8AC3E}">
        <p14:creationId xmlns:p14="http://schemas.microsoft.com/office/powerpoint/2010/main" val="1748489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385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385" decel="100000" fill="hold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385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385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385" decel="100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7" dur="385" decel="100000" fill="hold"/>
                                        <p:tgtEl>
                                          <p:spTgt spid="133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18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9" dur="385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0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21" dur="385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22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385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26" dur="385" decel="100000" fill="hold"/>
                                        <p:tgtEl>
                                          <p:spTgt spid="133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27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28" dur="385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9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30" dur="385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31" dur="615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  <a:ln/>
        </p:spPr>
        <p:txBody>
          <a:bodyPr anchor="t"/>
          <a:lstStyle/>
          <a:p>
            <a:pPr marL="311045" indent="-298085" algn="l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altLang="ru-RU" sz="2900" dirty="0"/>
          </a:p>
          <a:p>
            <a:pPr marL="311045" indent="-298085" algn="l">
              <a:spcBef>
                <a:spcPts val="726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altLang="ru-RU" sz="2900" dirty="0"/>
              <a:t>     </a:t>
            </a:r>
          </a:p>
          <a:p>
            <a:pPr marL="311045" indent="-298085" algn="l">
              <a:spcBef>
                <a:spcPts val="1089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altLang="ru-RU" sz="2900" dirty="0"/>
              <a:t>     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940000" y="3284986"/>
            <a:ext cx="184320" cy="36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468800" y="133934"/>
            <a:ext cx="6367680" cy="130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endParaRPr lang="ru-RU" altLang="ru-RU" sz="4400" b="1">
              <a:solidFill>
                <a:srgbClr val="FF0000"/>
              </a:solidFill>
              <a:latin typeface="Calibri" pitchFamily="32" charset="0"/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5400" b="1">
                <a:solidFill>
                  <a:srgbClr val="FF0000"/>
                </a:solidFill>
                <a:latin typeface="Calibri" pitchFamily="32" charset="0"/>
              </a:rPr>
              <a:t>Проверь себя!</a:t>
            </a:r>
            <a:br>
              <a:rPr lang="ru-RU" altLang="ru-RU" sz="5400" b="1">
                <a:solidFill>
                  <a:srgbClr val="FF0000"/>
                </a:solidFill>
                <a:latin typeface="Calibri" pitchFamily="32" charset="0"/>
              </a:rPr>
            </a:br>
            <a:endParaRPr lang="ru-RU" altLang="ru-RU" sz="5400" b="1">
              <a:solidFill>
                <a:srgbClr val="FF0000"/>
              </a:solidFill>
              <a:latin typeface="Calibri" pitchFamily="32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89600" y="1468955"/>
            <a:ext cx="6098624" cy="212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9353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endParaRPr lang="ru-RU" altLang="ru-RU" sz="4400" dirty="0">
              <a:solidFill>
                <a:srgbClr val="0070C0"/>
              </a:solidFill>
            </a:endParaRPr>
          </a:p>
          <a:p>
            <a:pPr>
              <a:buClrTx/>
              <a:buSzPct val="45000"/>
              <a:buFontTx/>
              <a:buNone/>
            </a:pPr>
            <a:r>
              <a:rPr lang="ru-RU" altLang="ru-RU" sz="5400" dirty="0">
                <a:solidFill>
                  <a:schemeClr val="accent3">
                    <a:lumMod val="50000"/>
                  </a:schemeClr>
                </a:solidFill>
              </a:rPr>
              <a:t>п </a:t>
            </a:r>
            <a:r>
              <a:rPr lang="ru-RU" altLang="ru-RU" sz="5400" dirty="0" smtClean="0">
                <a:solidFill>
                  <a:schemeClr val="accent3">
                    <a:lumMod val="50000"/>
                  </a:schemeClr>
                </a:solidFill>
              </a:rPr>
              <a:t> н  н  п  н  </a:t>
            </a:r>
            <a:r>
              <a:rPr lang="ru-RU" altLang="ru-RU" sz="5400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altLang="ru-RU" sz="44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1" y="1468954"/>
            <a:ext cx="4407840" cy="196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9353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endParaRPr lang="ru-RU" alt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58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Вспоминать о лет…, учиться грамот…, прожить до старост…, уйти из </a:t>
            </a:r>
            <a:r>
              <a:rPr lang="ru-RU" sz="4000" b="1" dirty="0" err="1">
                <a:solidFill>
                  <a:schemeClr val="tx1"/>
                </a:solidFill>
              </a:rPr>
              <a:t>деревн</a:t>
            </a:r>
            <a:r>
              <a:rPr lang="ru-RU" sz="4000" b="1" dirty="0">
                <a:solidFill>
                  <a:schemeClr val="tx1"/>
                </a:solidFill>
              </a:rPr>
              <a:t>…, гулять по </a:t>
            </a:r>
            <a:r>
              <a:rPr lang="ru-RU" sz="4000" b="1" dirty="0" err="1">
                <a:solidFill>
                  <a:schemeClr val="tx1"/>
                </a:solidFill>
              </a:rPr>
              <a:t>площад</a:t>
            </a:r>
            <a:r>
              <a:rPr lang="ru-RU" sz="4000" b="1" dirty="0">
                <a:solidFill>
                  <a:schemeClr val="tx1"/>
                </a:solidFill>
              </a:rPr>
              <a:t>…, сидеть на </a:t>
            </a:r>
            <a:r>
              <a:rPr lang="ru-RU" sz="4000" b="1" dirty="0" err="1">
                <a:solidFill>
                  <a:schemeClr val="tx1"/>
                </a:solidFill>
              </a:rPr>
              <a:t>скамейк</a:t>
            </a:r>
            <a:r>
              <a:rPr lang="ru-RU" sz="4000" b="1" dirty="0">
                <a:solidFill>
                  <a:schemeClr val="tx1"/>
                </a:solidFill>
              </a:rPr>
              <a:t>…, думать о </a:t>
            </a:r>
            <a:r>
              <a:rPr lang="ru-RU" sz="4000" b="1" dirty="0" err="1">
                <a:solidFill>
                  <a:schemeClr val="tx1"/>
                </a:solidFill>
              </a:rPr>
              <a:t>дочер</a:t>
            </a:r>
            <a:r>
              <a:rPr lang="ru-RU" sz="4000" b="1" dirty="0">
                <a:solidFill>
                  <a:schemeClr val="tx1"/>
                </a:solidFill>
              </a:rPr>
              <a:t>…, шёл по город…, уходил от друг….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5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343</Words>
  <Application>Microsoft Office PowerPoint</Application>
  <PresentationFormat>Экран (4:3)</PresentationFormat>
  <Paragraphs>87</Paragraphs>
  <Slides>15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</dc:creator>
  <cp:lastModifiedBy>Антон</cp:lastModifiedBy>
  <cp:revision>14</cp:revision>
  <dcterms:created xsi:type="dcterms:W3CDTF">2014-11-08T10:52:16Z</dcterms:created>
  <dcterms:modified xsi:type="dcterms:W3CDTF">2014-11-17T11:46:34Z</dcterms:modified>
</cp:coreProperties>
</file>