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777" initials="7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C1D2E-1426-45FC-A14D-2BB0CF5182C4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D4906-AF44-49C8-AE0F-76EB1CFBA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4906-AF44-49C8-AE0F-76EB1CFBAB2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6563-7DB6-47E5-94C5-0EE72B278D0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ECFD-AC7E-44BD-9433-FA3075222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6563-7DB6-47E5-94C5-0EE72B278D0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ECFD-AC7E-44BD-9433-FA3075222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6563-7DB6-47E5-94C5-0EE72B278D0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ECFD-AC7E-44BD-9433-FA3075222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6563-7DB6-47E5-94C5-0EE72B278D0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ECFD-AC7E-44BD-9433-FA3075222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6563-7DB6-47E5-94C5-0EE72B278D0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ECFD-AC7E-44BD-9433-FA3075222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6563-7DB6-47E5-94C5-0EE72B278D0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ECFD-AC7E-44BD-9433-FA3075222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6563-7DB6-47E5-94C5-0EE72B278D0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ECFD-AC7E-44BD-9433-FA3075222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6563-7DB6-47E5-94C5-0EE72B278D0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ECFD-AC7E-44BD-9433-FA3075222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6563-7DB6-47E5-94C5-0EE72B278D0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ECFD-AC7E-44BD-9433-FA3075222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6563-7DB6-47E5-94C5-0EE72B278D0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ECFD-AC7E-44BD-9433-FA3075222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6563-7DB6-47E5-94C5-0EE72B278D0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ECFD-AC7E-44BD-9433-FA3075222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46563-7DB6-47E5-94C5-0EE72B278D02}" type="datetimeFigureOut">
              <a:rPr lang="ru-RU" smtClean="0"/>
              <a:pPr/>
              <a:t>30.05.2013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4ECFD-AC7E-44BD-9433-FA3075222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475707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Коррекция познавательной активности у детей с ограниченными возможностями на уроках чтения.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Учитель начальных классов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> Смирнова Ирина Анатольевна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2012-2013 учебный год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Старик </a:t>
            </a:r>
            <a:r>
              <a:rPr lang="ru-RU" b="1" dirty="0"/>
              <a:t>зарезал коровушку. Девочка все сделала, что коровушка ей завещала: голодом голодала, мяса ее в рот не брала, косточки ее зарыла и каждый день в саду поливала.</a:t>
            </a:r>
          </a:p>
          <a:p>
            <a:endParaRPr lang="ru-RU" dirty="0"/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ussian-folk-tales.narod.ru/galery/k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75" y="469214"/>
            <a:ext cx="8477250" cy="591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Журавль стук-стук носом по тарелке, стучал, стучал - ничего не попадает! </a:t>
            </a:r>
          </a:p>
          <a:p>
            <a:pPr algn="ctr">
              <a:buNone/>
            </a:pPr>
            <a:r>
              <a:rPr lang="ru-RU" b="1" dirty="0"/>
              <a:t>А лисица лижет себе да лижет кашу, так все сама и съела. </a:t>
            </a:r>
          </a:p>
          <a:p>
            <a:pPr algn="ctr">
              <a:buNone/>
            </a:pPr>
            <a:r>
              <a:rPr lang="ru-RU" b="1" dirty="0"/>
              <a:t>Кашу съела и говорит: </a:t>
            </a:r>
          </a:p>
          <a:p>
            <a:pPr algn="ctr">
              <a:buNone/>
            </a:pPr>
            <a:r>
              <a:rPr lang="ru-RU" b="1" dirty="0"/>
              <a:t>- Не обессудь, куманек! Больше потчевать нечем. </a:t>
            </a:r>
          </a:p>
        </p:txBody>
      </p:sp>
    </p:spTree>
  </p:cSld>
  <p:clrMapOvr>
    <a:masterClrMapping/>
  </p:clrMapOvr>
  <p:transition spd="slow">
    <p:wipe dir="u"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dreamworlds.ru/uploads/posts/2009-11/1257992707_12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763284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Конкурс для смекалистых</a:t>
            </a:r>
            <a:endParaRPr lang="ru-RU" b="1" i="1" dirty="0"/>
          </a:p>
        </p:txBody>
      </p:sp>
      <p:pic>
        <p:nvPicPr>
          <p:cNvPr id="4" name="Picture 2" descr="http://bfoto.ru/foto/winter/bfoto_ru_248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96752"/>
            <a:ext cx="8208912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err="1">
                <a:hlinkClick r:id="rId3" action="ppaction://hlinksldjump"/>
              </a:rPr>
              <a:t>Зубовато</a:t>
            </a:r>
            <a:r>
              <a:rPr lang="ru-RU" sz="4000" b="1" dirty="0">
                <a:hlinkClick r:id="rId3" action="ppaction://hlinksldjump"/>
              </a:rPr>
              <a:t>, серовато,</a:t>
            </a:r>
          </a:p>
          <a:p>
            <a:pPr algn="ctr">
              <a:buNone/>
            </a:pPr>
            <a:r>
              <a:rPr lang="ru-RU" sz="4000" b="1" dirty="0">
                <a:hlinkClick r:id="rId3" action="ppaction://hlinksldjump"/>
              </a:rPr>
              <a:t>по полю </a:t>
            </a:r>
            <a:r>
              <a:rPr lang="ru-RU" sz="4000" b="1" dirty="0" smtClean="0">
                <a:hlinkClick r:id="rId3" action="ppaction://hlinksldjump"/>
              </a:rPr>
              <a:t>рыщет,</a:t>
            </a:r>
            <a:endParaRPr lang="ru-RU" sz="4000" b="1" dirty="0">
              <a:hlinkClick r:id="rId3" action="ppaction://hlinksldjump"/>
            </a:endParaRPr>
          </a:p>
          <a:p>
            <a:pPr algn="ctr">
              <a:buNone/>
            </a:pPr>
            <a:r>
              <a:rPr lang="ru-RU" sz="4000" b="1" dirty="0">
                <a:hlinkClick r:id="rId3" action="ppaction://hlinksldjump"/>
              </a:rPr>
              <a:t>телят, овец </a:t>
            </a:r>
            <a:r>
              <a:rPr lang="ru-RU" sz="4000" b="1" dirty="0" smtClean="0">
                <a:hlinkClick r:id="rId3" action="ppaction://hlinksldjump"/>
              </a:rPr>
              <a:t>ищет.</a:t>
            </a:r>
          </a:p>
          <a:p>
            <a:pPr algn="ctr">
              <a:buNone/>
            </a:pPr>
            <a:endParaRPr lang="ru-RU" b="1" dirty="0">
              <a:hlinkClick r:id="rId3" action="ppaction://hlinksldjump"/>
            </a:endParaRPr>
          </a:p>
          <a:p>
            <a:pPr algn="ctr">
              <a:buNone/>
            </a:pPr>
            <a:r>
              <a:rPr lang="ru-RU" sz="4000" b="1" dirty="0">
                <a:hlinkClick r:id="rId3" action="ppaction://hlinksldjump"/>
              </a:rPr>
              <a:t>Длинное хвостище,</a:t>
            </a:r>
          </a:p>
          <a:p>
            <a:pPr algn="ctr">
              <a:buNone/>
            </a:pPr>
            <a:r>
              <a:rPr lang="ru-RU" sz="4000" b="1" dirty="0">
                <a:hlinkClick r:id="rId3" action="ppaction://hlinksldjump"/>
              </a:rPr>
              <a:t>рыжее </a:t>
            </a:r>
            <a:r>
              <a:rPr lang="ru-RU" sz="4000" b="1" dirty="0" err="1">
                <a:hlinkClick r:id="rId3" action="ppaction://hlinksldjump"/>
              </a:rPr>
              <a:t>волосище</a:t>
            </a:r>
            <a:r>
              <a:rPr lang="ru-RU" sz="4000" b="1" dirty="0">
                <a:hlinkClick r:id="rId3" action="ppaction://hlinksldjump"/>
              </a:rPr>
              <a:t>,</a:t>
            </a:r>
          </a:p>
          <a:p>
            <a:pPr algn="ctr">
              <a:buNone/>
            </a:pPr>
            <a:r>
              <a:rPr lang="ru-RU" sz="4000" b="1" dirty="0">
                <a:hlinkClick r:id="rId3" action="ppaction://hlinksldjump"/>
              </a:rPr>
              <a:t>сама </a:t>
            </a:r>
            <a:r>
              <a:rPr lang="ru-RU" sz="4000" b="1" dirty="0" err="1" smtClean="0">
                <a:hlinkClick r:id="rId3" action="ppaction://hlinksldjump"/>
              </a:rPr>
              <a:t>хитрище</a:t>
            </a:r>
            <a:r>
              <a:rPr lang="ru-RU" sz="4000" b="1" dirty="0" smtClean="0">
                <a:hlinkClick r:id="rId3" action="ppaction://hlinksldjump"/>
              </a:rPr>
              <a:t>.</a:t>
            </a:r>
            <a:endParaRPr lang="ru-RU" sz="4000" b="1" dirty="0">
              <a:hlinkClick r:id="rId3" action="ppaction://hlinksldjump"/>
            </a:endParaRPr>
          </a:p>
          <a:p>
            <a:pPr algn="ctr">
              <a:buNone/>
            </a:pPr>
            <a:endParaRPr lang="ru-RU" sz="3600" dirty="0">
              <a:hlinkClick r:id="rId3" action="ppaction://hlinksldjump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ctr">
              <a:buNone/>
            </a:pPr>
            <a:r>
              <a:rPr lang="ru-RU" sz="4000" b="1" dirty="0"/>
              <a:t>Летом, в болоте, вы её найдёте.</a:t>
            </a:r>
          </a:p>
          <a:p>
            <a:pPr algn="ctr">
              <a:buNone/>
            </a:pPr>
            <a:r>
              <a:rPr lang="ru-RU" sz="4000" b="1" dirty="0"/>
              <a:t>Зелёная квакушка. Кто это</a:t>
            </a:r>
            <a:r>
              <a:rPr lang="ru-RU" sz="4000" b="1" dirty="0" smtClean="0"/>
              <a:t>?</a:t>
            </a:r>
          </a:p>
          <a:p>
            <a:pPr algn="ctr">
              <a:buNone/>
            </a:pPr>
            <a:endParaRPr lang="ru-RU" sz="4000" b="1" dirty="0"/>
          </a:p>
          <a:p>
            <a:pPr algn="ctr">
              <a:buNone/>
            </a:pPr>
            <a:r>
              <a:rPr lang="ru-RU" sz="4000" b="1" dirty="0">
                <a:hlinkClick r:id="rId3" action="ppaction://hlinksldjump"/>
              </a:rPr>
              <a:t>Пятачком </a:t>
            </a:r>
            <a:r>
              <a:rPr lang="ru-RU" sz="4000" b="1" dirty="0"/>
              <a:t>в земле копаюсь,</a:t>
            </a:r>
          </a:p>
          <a:p>
            <a:pPr algn="ctr">
              <a:buNone/>
            </a:pPr>
            <a:r>
              <a:rPr lang="ru-RU" sz="4000" b="1" dirty="0"/>
              <a:t>В грязной луже </a:t>
            </a:r>
            <a:r>
              <a:rPr lang="ru-RU" sz="4000" b="1" dirty="0" smtClean="0"/>
              <a:t>искупаюсь.</a:t>
            </a:r>
            <a:endParaRPr lang="ru-RU" sz="4000" b="1" dirty="0"/>
          </a:p>
          <a:p>
            <a:endParaRPr lang="ru-RU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/>
              <a:t>Идёт, идёт, бородой трясёт,</a:t>
            </a:r>
          </a:p>
          <a:p>
            <a:pPr algn="ctr">
              <a:buNone/>
            </a:pPr>
            <a:r>
              <a:rPr lang="ru-RU" sz="3600" b="1" dirty="0"/>
              <a:t>Травки просит:</a:t>
            </a:r>
          </a:p>
          <a:p>
            <a:pPr algn="ctr">
              <a:buNone/>
            </a:pPr>
            <a:r>
              <a:rPr lang="ru-RU" sz="3600" b="1" dirty="0"/>
              <a:t>"</a:t>
            </a:r>
            <a:r>
              <a:rPr lang="ru-RU" sz="3600" b="1" dirty="0" err="1"/>
              <a:t>Ме-ме-ме</a:t>
            </a:r>
            <a:r>
              <a:rPr lang="ru-RU" sz="3600" b="1" dirty="0"/>
              <a:t>, дай-ка </a:t>
            </a:r>
            <a:r>
              <a:rPr lang="ru-RU" sz="3600" b="1" dirty="0">
                <a:hlinkClick r:id="rId3" action="ppaction://hlinksldjump"/>
              </a:rPr>
              <a:t>травки</a:t>
            </a:r>
            <a:r>
              <a:rPr lang="ru-RU" sz="3600" b="1" dirty="0"/>
              <a:t> </a:t>
            </a:r>
            <a:r>
              <a:rPr lang="ru-RU" sz="3600" b="1" dirty="0" err="1"/>
              <a:t>мне-е-е</a:t>
            </a:r>
            <a:r>
              <a:rPr lang="ru-RU" sz="3600" b="1" dirty="0" smtClean="0"/>
              <a:t>".</a:t>
            </a:r>
          </a:p>
          <a:p>
            <a:pPr algn="ctr">
              <a:buNone/>
            </a:pPr>
            <a:endParaRPr lang="ru-RU" sz="3600" b="1" dirty="0"/>
          </a:p>
          <a:p>
            <a:pPr algn="ctr">
              <a:buNone/>
            </a:pPr>
            <a:r>
              <a:rPr lang="ru-RU" sz="3600" b="1" dirty="0"/>
              <a:t>Живёт в норке, грызёт корки.</a:t>
            </a:r>
          </a:p>
          <a:p>
            <a:pPr algn="ctr">
              <a:buNone/>
            </a:pPr>
            <a:r>
              <a:rPr lang="ru-RU" sz="3600" b="1" dirty="0"/>
              <a:t>Короткие ножки; боится </a:t>
            </a:r>
            <a:r>
              <a:rPr lang="ru-RU" sz="3600" b="1" dirty="0" smtClean="0">
                <a:hlinkClick r:id="rId4" action="ppaction://hlinksldjump"/>
              </a:rPr>
              <a:t>кошки.</a:t>
            </a:r>
            <a:endParaRPr lang="ru-RU" sz="3600" b="1" dirty="0"/>
          </a:p>
          <a:p>
            <a:pPr algn="ctr">
              <a:buNone/>
            </a:pPr>
            <a:endParaRPr lang="ru-RU" sz="3600" b="1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dirty="0"/>
              <a:t>Я тепла не потерплю:</a:t>
            </a:r>
          </a:p>
          <a:p>
            <a:pPr algn="ctr">
              <a:buNone/>
            </a:pPr>
            <a:r>
              <a:rPr lang="ru-RU" sz="3600" b="1" dirty="0"/>
              <a:t>Закручу метели,</a:t>
            </a:r>
          </a:p>
          <a:p>
            <a:pPr algn="ctr">
              <a:buNone/>
            </a:pPr>
            <a:r>
              <a:rPr lang="ru-RU" sz="3600" b="1" dirty="0"/>
              <a:t>Все поляны побелю,</a:t>
            </a:r>
          </a:p>
          <a:p>
            <a:pPr algn="ctr">
              <a:buNone/>
            </a:pPr>
            <a:r>
              <a:rPr lang="ru-RU" sz="3600" b="1" dirty="0"/>
              <a:t>Разукрашу ели,</a:t>
            </a:r>
          </a:p>
          <a:p>
            <a:pPr algn="ctr">
              <a:buNone/>
            </a:pPr>
            <a:r>
              <a:rPr lang="ru-RU" sz="3600" b="1" dirty="0"/>
              <a:t>Замету снежком </a:t>
            </a:r>
            <a:r>
              <a:rPr lang="ru-RU" sz="3600" b="1" dirty="0">
                <a:hlinkClick r:id="rId3" action="ppaction://hlinksldjump"/>
              </a:rPr>
              <a:t>дома</a:t>
            </a:r>
            <a:r>
              <a:rPr lang="ru-RU" sz="3600" b="1" dirty="0"/>
              <a:t>,</a:t>
            </a:r>
          </a:p>
          <a:p>
            <a:pPr algn="ctr">
              <a:buNone/>
            </a:pPr>
            <a:r>
              <a:rPr lang="ru-RU" sz="3600" b="1" dirty="0"/>
              <a:t>Потому что я ...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/>
              <a:t>Странная звездочка с неба упала,</a:t>
            </a:r>
          </a:p>
          <a:p>
            <a:pPr algn="ctr">
              <a:buNone/>
            </a:pPr>
            <a:r>
              <a:rPr lang="ru-RU" sz="3600" b="1" dirty="0"/>
              <a:t>Мне на ладошку легла — и пропала</a:t>
            </a:r>
            <a:r>
              <a:rPr lang="ru-RU" sz="3600" b="1" dirty="0" smtClean="0"/>
              <a:t>.</a:t>
            </a:r>
          </a:p>
          <a:p>
            <a:pPr algn="ctr">
              <a:buNone/>
            </a:pPr>
            <a:endParaRPr lang="ru-RU" sz="3600" b="1" dirty="0"/>
          </a:p>
          <a:p>
            <a:pPr algn="ctr">
              <a:buNone/>
            </a:pPr>
            <a:endParaRPr lang="ru-RU" sz="3600" b="1" dirty="0"/>
          </a:p>
          <a:p>
            <a:pPr algn="ctr">
              <a:buNone/>
            </a:pPr>
            <a:r>
              <a:rPr lang="ru-RU" sz="3600" b="1" dirty="0"/>
              <a:t>Разукрасил </a:t>
            </a:r>
            <a:r>
              <a:rPr lang="ru-RU" sz="3600" b="1" dirty="0" smtClean="0"/>
              <a:t>чародей</a:t>
            </a:r>
          </a:p>
          <a:p>
            <a:pPr algn="ctr">
              <a:buNone/>
            </a:pPr>
            <a:r>
              <a:rPr lang="ru-RU" sz="3600" b="1" dirty="0" smtClean="0"/>
              <a:t>Окна </a:t>
            </a:r>
            <a:r>
              <a:rPr lang="ru-RU" sz="3600" b="1" dirty="0"/>
              <a:t>все в домах людей.</a:t>
            </a:r>
          </a:p>
          <a:p>
            <a:pPr algn="ctr">
              <a:buNone/>
            </a:pPr>
            <a:r>
              <a:rPr lang="ru-RU" sz="3600" b="1" dirty="0" smtClean="0">
                <a:hlinkClick r:id="rId3" action="ppaction://hlinksldjump"/>
              </a:rPr>
              <a:t>Чьи </a:t>
            </a:r>
            <a:r>
              <a:rPr lang="ru-RU" sz="3600" b="1" dirty="0">
                <a:hlinkClick r:id="rId3" action="ppaction://hlinksldjump"/>
              </a:rPr>
              <a:t>узоры? </a:t>
            </a:r>
            <a:r>
              <a:rPr lang="ru-RU" sz="3600" b="1" dirty="0"/>
              <a:t>— Вот вопрос.</a:t>
            </a:r>
          </a:p>
          <a:p>
            <a:pPr algn="ctr">
              <a:buNone/>
            </a:pPr>
            <a:r>
              <a:rPr lang="ru-RU" sz="3600" b="1" dirty="0" smtClean="0"/>
              <a:t>Их </a:t>
            </a:r>
            <a:r>
              <a:rPr lang="ru-RU" sz="3600" b="1" dirty="0"/>
              <a:t>нарисовал... 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Цели занятия</a:t>
            </a:r>
            <a:r>
              <a:rPr lang="en-US" sz="2000" b="1" dirty="0" smtClean="0"/>
              <a:t>:</a:t>
            </a:r>
            <a:r>
              <a:rPr lang="ru-RU" sz="2000" b="1" dirty="0" smtClean="0"/>
              <a:t> </a:t>
            </a:r>
            <a:r>
              <a:rPr lang="ru-RU" sz="2000" dirty="0" smtClean="0"/>
              <a:t>развивать </a:t>
            </a:r>
            <a:r>
              <a:rPr lang="ru-RU" sz="2000" dirty="0"/>
              <a:t>эмоциональную сторону психики ребенка с нарушениями в умственном </a:t>
            </a:r>
            <a:r>
              <a:rPr lang="ru-RU" sz="2000" dirty="0" smtClean="0"/>
              <a:t>развитии</a:t>
            </a:r>
            <a:r>
              <a:rPr lang="ru-RU" sz="2000" dirty="0"/>
              <a:t> </a:t>
            </a:r>
            <a:r>
              <a:rPr lang="ru-RU" sz="2000" dirty="0" smtClean="0"/>
              <a:t> в  игровой форме, на основе фольклорного материала.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600" b="1" dirty="0"/>
              <a:t>Задачи</a:t>
            </a:r>
            <a:r>
              <a:rPr lang="en-US" sz="2600" b="1" dirty="0"/>
              <a:t>:</a:t>
            </a:r>
            <a:endParaRPr lang="ru-RU" sz="2600" dirty="0"/>
          </a:p>
          <a:p>
            <a:pPr lvl="0"/>
            <a:r>
              <a:rPr lang="ru-RU" sz="2600" dirty="0"/>
              <a:t>Учить выражать свои мысли посредством сказки.</a:t>
            </a:r>
          </a:p>
          <a:p>
            <a:pPr lvl="0"/>
            <a:r>
              <a:rPr lang="ru-RU" sz="2600" dirty="0"/>
              <a:t>Развивать речь детей с учетом их особенностей.</a:t>
            </a:r>
          </a:p>
          <a:p>
            <a:pPr lvl="0"/>
            <a:r>
              <a:rPr lang="ru-RU" sz="2600" dirty="0"/>
              <a:t>Знакомить детей с устным народным творчеством.</a:t>
            </a:r>
          </a:p>
          <a:p>
            <a:pPr lvl="0"/>
            <a:r>
              <a:rPr lang="ru-RU" sz="2600" dirty="0"/>
              <a:t>Корректировать поведение детей и их отношение в коллективе к ученикам с ограниченными возможностями.</a:t>
            </a:r>
          </a:p>
          <a:p>
            <a:pPr lvl="0"/>
            <a:r>
              <a:rPr lang="ru-RU" sz="2600" dirty="0"/>
              <a:t>Формировать отрицательное отношение к грубости, жестокости. Решать задачи нравственного воспитания.</a:t>
            </a:r>
          </a:p>
          <a:p>
            <a:pPr lvl="0"/>
            <a:r>
              <a:rPr lang="ru-RU" sz="2600" dirty="0"/>
              <a:t>Воспитывать гордость за историческое прошлое своего народа</a:t>
            </a:r>
            <a:r>
              <a:rPr lang="ru-RU" sz="2600" dirty="0" smtClean="0"/>
              <a:t>.</a:t>
            </a:r>
          </a:p>
          <a:p>
            <a:pPr lvl="0"/>
            <a:endParaRPr lang="ru-RU" sz="2600" dirty="0"/>
          </a:p>
          <a:p>
            <a:pPr>
              <a:buNone/>
            </a:pPr>
            <a:r>
              <a:rPr lang="ru-RU" sz="2600" b="1" dirty="0" smtClean="0"/>
              <a:t>Форма проведения занятия:</a:t>
            </a:r>
            <a:r>
              <a:rPr lang="ru-RU" sz="2600" dirty="0" smtClean="0"/>
              <a:t>  </a:t>
            </a:r>
            <a:r>
              <a:rPr lang="ru-RU" sz="2600" dirty="0"/>
              <a:t>смешанная.</a:t>
            </a:r>
          </a:p>
          <a:p>
            <a:pPr>
              <a:buNone/>
            </a:pPr>
            <a:r>
              <a:rPr lang="ru-RU" sz="2600" dirty="0"/>
              <a:t> Конкурс загадок, инсценировка русской народной сказки на тему ,,толерантность”, подвижные игры, танцы под </a:t>
            </a:r>
            <a:r>
              <a:rPr lang="ru-RU" sz="2600" dirty="0" err="1"/>
              <a:t>потешки</a:t>
            </a:r>
            <a:r>
              <a:rPr lang="ru-RU" sz="2600" dirty="0"/>
              <a:t>.</a:t>
            </a:r>
          </a:p>
          <a:p>
            <a:pPr>
              <a:buNone/>
            </a:pPr>
            <a:r>
              <a:rPr lang="ru-RU" sz="2600" dirty="0"/>
              <a:t> </a:t>
            </a:r>
          </a:p>
          <a:p>
            <a:endParaRPr lang="ru-RU" sz="2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/>
              <a:t>Ветру — зимняя подруга,</a:t>
            </a:r>
          </a:p>
          <a:p>
            <a:pPr algn="ctr">
              <a:buNone/>
            </a:pPr>
            <a:r>
              <a:rPr lang="ru-RU" sz="4000" b="1" dirty="0" smtClean="0"/>
              <a:t>Наметет </a:t>
            </a:r>
            <a:r>
              <a:rPr lang="ru-RU" sz="4000" b="1" dirty="0"/>
              <a:t>сугробы</a:t>
            </a:r>
            <a:r>
              <a:rPr lang="ru-RU" sz="4000" b="1" dirty="0" smtClean="0"/>
              <a:t>...</a:t>
            </a:r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4000" b="1" dirty="0"/>
              <a:t>Змейкой вьются по земле,</a:t>
            </a:r>
          </a:p>
          <a:p>
            <a:pPr algn="ctr">
              <a:buNone/>
            </a:pPr>
            <a:r>
              <a:rPr lang="ru-RU" sz="4000" b="1" dirty="0" smtClean="0"/>
              <a:t>Воют </a:t>
            </a:r>
            <a:r>
              <a:rPr lang="ru-RU" sz="4000" b="1" dirty="0"/>
              <a:t>жалостно в трубе,</a:t>
            </a:r>
          </a:p>
          <a:p>
            <a:pPr algn="ctr">
              <a:buNone/>
            </a:pPr>
            <a:r>
              <a:rPr lang="ru-RU" sz="4000" b="1" dirty="0" smtClean="0">
                <a:hlinkClick r:id="rId3" action="ppaction://hlinksldjump"/>
              </a:rPr>
              <a:t>Засыпают </a:t>
            </a:r>
            <a:r>
              <a:rPr lang="ru-RU" sz="4000" b="1" dirty="0">
                <a:hlinkClick r:id="rId3" action="ppaction://hlinksldjump"/>
              </a:rPr>
              <a:t>снегом ели.</a:t>
            </a:r>
            <a:endParaRPr lang="ru-RU" sz="4000" b="1" dirty="0"/>
          </a:p>
          <a:p>
            <a:pPr algn="ctr">
              <a:buNone/>
            </a:pPr>
            <a:r>
              <a:rPr lang="ru-RU" sz="4000" b="1" dirty="0" smtClean="0"/>
              <a:t>Это </a:t>
            </a:r>
            <a:r>
              <a:rPr lang="ru-RU" sz="4000" b="1" dirty="0"/>
              <a:t>— зимние... </a:t>
            </a:r>
            <a:endParaRPr lang="ru-RU" b="1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900" b="1" dirty="0"/>
              <a:t>Пальцы в них не замерзают.</a:t>
            </a:r>
          </a:p>
          <a:p>
            <a:pPr algn="ctr">
              <a:buNone/>
            </a:pPr>
            <a:r>
              <a:rPr lang="ru-RU" sz="3900" b="1" dirty="0" smtClean="0"/>
              <a:t>Как </a:t>
            </a:r>
            <a:r>
              <a:rPr lang="ru-RU" sz="3900" b="1" dirty="0"/>
              <a:t>в чехольчиках, гуляют.</a:t>
            </a:r>
          </a:p>
          <a:p>
            <a:pPr algn="ctr">
              <a:buNone/>
            </a:pPr>
            <a:r>
              <a:rPr lang="ru-RU" sz="3900" b="1" dirty="0" smtClean="0"/>
              <a:t>С </a:t>
            </a:r>
            <a:r>
              <a:rPr lang="ru-RU" sz="3900" b="1" dirty="0"/>
              <a:t>холодом сыграем в прятки,</a:t>
            </a:r>
          </a:p>
          <a:p>
            <a:pPr algn="ctr">
              <a:buNone/>
            </a:pPr>
            <a:r>
              <a:rPr lang="ru-RU" sz="3900" b="1" dirty="0" smtClean="0"/>
              <a:t>Спрячем </a:t>
            </a:r>
            <a:r>
              <a:rPr lang="ru-RU" sz="3900" b="1" dirty="0"/>
              <a:t>ручки мы в... </a:t>
            </a:r>
            <a:endParaRPr lang="ru-RU" sz="3900" b="1" dirty="0" smtClean="0"/>
          </a:p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r>
              <a:rPr lang="ru-RU" sz="3900" b="1" dirty="0"/>
              <a:t>Льдинка забралась повыше,</a:t>
            </a:r>
          </a:p>
          <a:p>
            <a:pPr algn="ctr">
              <a:buNone/>
            </a:pPr>
            <a:r>
              <a:rPr lang="ru-RU" sz="3900" b="1" dirty="0" smtClean="0"/>
              <a:t>Стала </a:t>
            </a:r>
            <a:r>
              <a:rPr lang="ru-RU" sz="3900" b="1" dirty="0"/>
              <a:t>жить под самой крышей.</a:t>
            </a:r>
          </a:p>
          <a:p>
            <a:pPr algn="ctr">
              <a:buNone/>
            </a:pPr>
            <a:r>
              <a:rPr lang="ru-RU" sz="3900" b="1" dirty="0" smtClean="0"/>
              <a:t>Спросит </a:t>
            </a:r>
            <a:r>
              <a:rPr lang="ru-RU" sz="3900" b="1" dirty="0"/>
              <a:t>маленькая Юлька:</a:t>
            </a:r>
          </a:p>
          <a:p>
            <a:pPr algn="ctr">
              <a:buNone/>
            </a:pPr>
            <a:r>
              <a:rPr lang="ru-RU" sz="3900" b="1" dirty="0" smtClean="0"/>
              <a:t>«</a:t>
            </a:r>
            <a:r>
              <a:rPr lang="ru-RU" sz="3900" b="1" dirty="0"/>
              <a:t>Что под крышей там?» </a:t>
            </a:r>
            <a:endParaRPr lang="ru-RU" sz="3600" b="1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000" b="1" dirty="0"/>
              <a:t>Всякая здесь может </a:t>
            </a:r>
            <a:r>
              <a:rPr lang="ru-RU" sz="4000" b="1" dirty="0" smtClean="0"/>
              <a:t>птица</a:t>
            </a:r>
          </a:p>
          <a:p>
            <a:pPr algn="ctr">
              <a:buNone/>
            </a:pPr>
            <a:r>
              <a:rPr lang="ru-RU" sz="4000" b="1" dirty="0" smtClean="0"/>
              <a:t>В </a:t>
            </a:r>
            <a:r>
              <a:rPr lang="ru-RU" sz="4000" b="1" dirty="0"/>
              <a:t>зимний холод угоститься.</a:t>
            </a:r>
          </a:p>
          <a:p>
            <a:pPr algn="ctr">
              <a:buNone/>
            </a:pPr>
            <a:r>
              <a:rPr lang="ru-RU" sz="4000" b="1" dirty="0" smtClean="0"/>
              <a:t>На </a:t>
            </a:r>
            <a:r>
              <a:rPr lang="ru-RU" sz="4000" b="1" dirty="0"/>
              <a:t>сучке висит </a:t>
            </a:r>
            <a:r>
              <a:rPr lang="ru-RU" sz="4000" b="1" dirty="0">
                <a:hlinkClick r:id="rId3" action="ppaction://hlinksldjump"/>
              </a:rPr>
              <a:t>избушка,</a:t>
            </a:r>
            <a:endParaRPr lang="ru-RU" sz="4000" b="1" dirty="0"/>
          </a:p>
          <a:p>
            <a:pPr algn="ctr">
              <a:buNone/>
            </a:pPr>
            <a:r>
              <a:rPr lang="ru-RU" sz="4000" b="1" dirty="0" smtClean="0"/>
              <a:t>Называется...</a:t>
            </a:r>
          </a:p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r>
              <a:rPr lang="ru-RU" sz="3900" b="1" dirty="0"/>
              <a:t>В зимний день по снежной корке</a:t>
            </a:r>
          </a:p>
          <a:p>
            <a:pPr algn="ctr">
              <a:buNone/>
            </a:pPr>
            <a:r>
              <a:rPr lang="ru-RU" sz="3900" b="1" dirty="0" smtClean="0"/>
              <a:t>Он </a:t>
            </a:r>
            <a:r>
              <a:rPr lang="ru-RU" sz="3900" b="1" dirty="0"/>
              <a:t>меня катает с </a:t>
            </a:r>
            <a:r>
              <a:rPr lang="ru-RU" sz="3900" b="1" dirty="0" smtClean="0"/>
              <a:t>горки.</a:t>
            </a:r>
          </a:p>
          <a:p>
            <a:pPr algn="ctr">
              <a:buNone/>
            </a:pPr>
            <a:r>
              <a:rPr lang="ru-RU" sz="3900" b="1" dirty="0" smtClean="0"/>
              <a:t>С </a:t>
            </a:r>
            <a:r>
              <a:rPr lang="ru-RU" sz="3900" b="1" dirty="0"/>
              <a:t>ветерком промчаться рад</a:t>
            </a:r>
          </a:p>
          <a:p>
            <a:pPr algn="ctr">
              <a:buNone/>
            </a:pPr>
            <a:r>
              <a:rPr lang="ru-RU" sz="3900" b="1" dirty="0" smtClean="0">
                <a:hlinkClick r:id="rId4" action="ppaction://hlinksldjump"/>
              </a:rPr>
              <a:t>Мой </a:t>
            </a:r>
            <a:r>
              <a:rPr lang="ru-RU" sz="3900" b="1" dirty="0">
                <a:hlinkClick r:id="rId4" action="ppaction://hlinksldjump"/>
              </a:rPr>
              <a:t>веселый...</a:t>
            </a:r>
            <a:endParaRPr lang="ru-RU" sz="3900" b="1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ybservice.ru/anonsy_master/maslenitsa/masl%20%283%29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lib2.podelise.ru/tw_files2/urls_166/13/d-12679/img5.jpg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oisk.prokopievsk.ru/images/listings/MIG2365-1289209039-d_pic.jpg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005.radikal.ru/1010/95/72bb3d8ca1ac.jpg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21region.org/uploads/posts/2010-05/1274991820_44.jpg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spoki.tvnet.lv/upload2/articles/61/616197/images/Ceturtdienas-ritam-3.jpg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iranonair.com/images2/Barf%202010/s05_21392807.jpg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b="1" i="1" dirty="0" smtClean="0"/>
              <a:t>,,Скоро сказка сказывается, да нескоро дело делается.</a:t>
            </a:r>
            <a:r>
              <a:rPr lang="en-US" sz="1400" b="1" i="1" dirty="0" smtClean="0"/>
              <a:t>”</a:t>
            </a:r>
            <a:endParaRPr lang="ru-RU" sz="1400" b="1" i="1" dirty="0" smtClean="0"/>
          </a:p>
          <a:p>
            <a:pPr algn="ctr">
              <a:buNone/>
            </a:pPr>
            <a:endParaRPr lang="ru-RU" sz="1400" b="1" i="1" dirty="0" smtClean="0"/>
          </a:p>
          <a:p>
            <a:pPr algn="ctr">
              <a:buNone/>
            </a:pPr>
            <a:r>
              <a:rPr lang="ru-RU" sz="1400" b="1" dirty="0" smtClean="0"/>
              <a:t>На опушке есть избушка,</a:t>
            </a:r>
            <a:br>
              <a:rPr lang="ru-RU" sz="1400" b="1" dirty="0" smtClean="0"/>
            </a:br>
            <a:r>
              <a:rPr lang="ru-RU" sz="1400" b="1" dirty="0" smtClean="0"/>
              <a:t>Там живёт одна старушка</a:t>
            </a:r>
            <a:br>
              <a:rPr lang="ru-RU" sz="1400" b="1" dirty="0" smtClean="0"/>
            </a:br>
            <a:r>
              <a:rPr lang="ru-RU" sz="1400" b="1" dirty="0" smtClean="0"/>
              <a:t>Уже много-много лет,</a:t>
            </a:r>
            <a:br>
              <a:rPr lang="ru-RU" sz="1400" b="1" dirty="0" smtClean="0"/>
            </a:br>
            <a:r>
              <a:rPr lang="ru-RU" sz="1400" b="1" dirty="0" smtClean="0"/>
              <a:t>И друзей у неё нет.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Вот и вертится избушка</a:t>
            </a:r>
            <a:br>
              <a:rPr lang="ru-RU" sz="1400" b="1" dirty="0" smtClean="0"/>
            </a:br>
            <a:r>
              <a:rPr lang="ru-RU" sz="1400" b="1" dirty="0" smtClean="0"/>
              <a:t>Как желает та старушка.</a:t>
            </a:r>
            <a:br>
              <a:rPr lang="ru-RU" sz="1400" b="1" dirty="0" smtClean="0"/>
            </a:br>
            <a:r>
              <a:rPr lang="ru-RU" sz="1400" b="1" dirty="0" smtClean="0"/>
              <a:t>Повернётся к лесу задом</a:t>
            </a:r>
            <a:br>
              <a:rPr lang="ru-RU" sz="1400" b="1" dirty="0" smtClean="0"/>
            </a:br>
            <a:r>
              <a:rPr lang="ru-RU" sz="1400" b="1" dirty="0" smtClean="0"/>
              <a:t>И старушка очень рада.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На метле каждую ночь </a:t>
            </a:r>
            <a:br>
              <a:rPr lang="ru-RU" sz="1400" b="1" dirty="0" smtClean="0"/>
            </a:br>
            <a:r>
              <a:rPr lang="ru-RU" sz="1400" b="1" dirty="0" smtClean="0"/>
              <a:t>Полетать она не прочь.</a:t>
            </a:r>
            <a:br>
              <a:rPr lang="ru-RU" sz="1400" b="1" dirty="0" smtClean="0"/>
            </a:br>
            <a:r>
              <a:rPr lang="ru-RU" sz="1400" b="1" dirty="0" smtClean="0"/>
              <a:t>Та метла тем знаменита,</a:t>
            </a:r>
            <a:br>
              <a:rPr lang="ru-RU" sz="1400" b="1" dirty="0" smtClean="0"/>
            </a:br>
            <a:r>
              <a:rPr lang="ru-RU" sz="1400" b="1" dirty="0" smtClean="0"/>
              <a:t>Что стояла у корыта.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Тому корыту много лет</a:t>
            </a:r>
            <a:br>
              <a:rPr lang="ru-RU" sz="1400" b="1" dirty="0" smtClean="0"/>
            </a:br>
            <a:r>
              <a:rPr lang="ru-RU" sz="1400" b="1" dirty="0" smtClean="0"/>
              <a:t>И замены ему нет.</a:t>
            </a:r>
            <a:br>
              <a:rPr lang="ru-RU" sz="1400" b="1" dirty="0" smtClean="0"/>
            </a:br>
            <a:r>
              <a:rPr lang="ru-RU" sz="1400" b="1" dirty="0" smtClean="0"/>
              <a:t>В нём она готовит ужин,</a:t>
            </a:r>
            <a:br>
              <a:rPr lang="ru-RU" sz="1400" b="1" dirty="0" smtClean="0"/>
            </a:br>
            <a:r>
              <a:rPr lang="ru-RU" sz="1400" b="1" dirty="0" smtClean="0"/>
              <a:t>Если ей он очень нужен.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В нём она бельё стирает,</a:t>
            </a:r>
            <a:br>
              <a:rPr lang="ru-RU" sz="1400" b="1" dirty="0" smtClean="0"/>
            </a:br>
            <a:r>
              <a:rPr lang="ru-RU" sz="1400" b="1" dirty="0" smtClean="0"/>
              <a:t>Даже двери подпирает,</a:t>
            </a:r>
            <a:br>
              <a:rPr lang="ru-RU" sz="1400" b="1" dirty="0" smtClean="0"/>
            </a:br>
            <a:r>
              <a:rPr lang="ru-RU" sz="1400" b="1" dirty="0" smtClean="0"/>
              <a:t>Чтоб случайный сквознячок</a:t>
            </a:r>
            <a:br>
              <a:rPr lang="ru-RU" sz="1400" b="1" dirty="0" smtClean="0"/>
            </a:br>
            <a:r>
              <a:rPr lang="ru-RU" sz="1400" b="1" dirty="0" smtClean="0"/>
              <a:t>Не застудил её бочок. </a:t>
            </a:r>
          </a:p>
          <a:p>
            <a:pPr algn="ctr">
              <a:buNone/>
            </a:pPr>
            <a:endParaRPr lang="ru-RU" sz="1400" b="1" i="1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0.liveinternet.ru/images/attach/c/4/82/526/82526840_3779070_KEYCI.jpg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obzor.westsib.ru/_upload/image/news_2011/12/kormuwki/22.jpg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files.62sp.ru/catalog/2/36/94/1.jpg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4925" y="713212"/>
            <a:ext cx="6534150" cy="543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ртур\Pictures\2012-12-16\0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Загадки Бабы Яги.</a:t>
            </a:r>
            <a:endParaRPr lang="ru-RU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>
                <a:latin typeface="+mj-lt"/>
              </a:rPr>
              <a:t>У старинушки три сына: </a:t>
            </a:r>
            <a:br>
              <a:rPr lang="ru-RU" b="1" i="1" dirty="0">
                <a:latin typeface="+mj-lt"/>
              </a:rPr>
            </a:br>
            <a:r>
              <a:rPr lang="ru-RU" b="1" i="1" dirty="0">
                <a:latin typeface="+mj-lt"/>
              </a:rPr>
              <a:t>Старший умный был детина, </a:t>
            </a:r>
            <a:br>
              <a:rPr lang="ru-RU" b="1" i="1" dirty="0">
                <a:latin typeface="+mj-lt"/>
              </a:rPr>
            </a:br>
            <a:r>
              <a:rPr lang="ru-RU" b="1" i="1" dirty="0">
                <a:latin typeface="+mj-lt"/>
              </a:rPr>
              <a:t/>
            </a:r>
            <a:br>
              <a:rPr lang="ru-RU" b="1" i="1" dirty="0">
                <a:latin typeface="+mj-lt"/>
              </a:rPr>
            </a:br>
            <a:r>
              <a:rPr lang="ru-RU" b="1" i="1" dirty="0">
                <a:latin typeface="+mj-lt"/>
              </a:rPr>
              <a:t>Средний сын и так и сяк, </a:t>
            </a:r>
            <a:br>
              <a:rPr lang="ru-RU" b="1" i="1" dirty="0">
                <a:latin typeface="+mj-lt"/>
              </a:rPr>
            </a:br>
            <a:r>
              <a:rPr lang="ru-RU" b="1" i="1" dirty="0">
                <a:latin typeface="+mj-lt"/>
              </a:rPr>
              <a:t>Младший вовсе был </a:t>
            </a:r>
            <a:r>
              <a:rPr lang="ru-RU" b="1" i="1" dirty="0" err="1">
                <a:latin typeface="+mj-lt"/>
              </a:rPr>
              <a:t>дурак</a:t>
            </a:r>
            <a:r>
              <a:rPr lang="ru-RU" b="1" i="1" dirty="0">
                <a:latin typeface="+mj-lt"/>
              </a:rPr>
              <a:t>. </a:t>
            </a:r>
            <a:br>
              <a:rPr lang="ru-RU" b="1" i="1" dirty="0">
                <a:latin typeface="+mj-lt"/>
              </a:rPr>
            </a:br>
            <a:r>
              <a:rPr lang="ru-RU" b="1" i="1" dirty="0">
                <a:latin typeface="+mj-lt"/>
              </a:rPr>
              <a:t>Братья сеяли пшеницу </a:t>
            </a:r>
            <a:br>
              <a:rPr lang="ru-RU" b="1" i="1" dirty="0">
                <a:latin typeface="+mj-lt"/>
              </a:rPr>
            </a:br>
            <a:r>
              <a:rPr lang="ru-RU" b="1" i="1" dirty="0">
                <a:latin typeface="+mj-lt"/>
              </a:rPr>
              <a:t>Да возили в град-столицу: </a:t>
            </a:r>
            <a:br>
              <a:rPr lang="ru-RU" b="1" i="1" dirty="0">
                <a:latin typeface="+mj-lt"/>
              </a:rPr>
            </a:br>
            <a:r>
              <a:rPr lang="ru-RU" b="1" i="1" dirty="0">
                <a:latin typeface="+mj-lt"/>
              </a:rPr>
              <a:t>Знать, столица та была </a:t>
            </a:r>
            <a:br>
              <a:rPr lang="ru-RU" b="1" i="1" dirty="0">
                <a:latin typeface="+mj-lt"/>
              </a:rPr>
            </a:br>
            <a:r>
              <a:rPr lang="ru-RU" b="1" i="1" dirty="0">
                <a:latin typeface="+mj-lt"/>
              </a:rPr>
              <a:t>Недалече от села.</a:t>
            </a:r>
            <a:endParaRPr lang="ru-RU" b="1" dirty="0"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blinds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0.liveinternet.ru/images/attach/c/2/70/397/70397392_c0654d16462dt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" y="419100"/>
            <a:ext cx="80867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/>
              <a:t>Недолго лежала Лисонька. </a:t>
            </a:r>
          </a:p>
          <a:p>
            <a:pPr algn="just">
              <a:buNone/>
            </a:pPr>
            <a:r>
              <a:rPr lang="ru-RU" b="1" dirty="0" smtClean="0"/>
              <a:t>Проделала в санях дыру и давай в неё рыбу выбрасывать</a:t>
            </a:r>
            <a:r>
              <a:rPr lang="en-US" b="1" dirty="0" smtClean="0"/>
              <a:t>:</a:t>
            </a:r>
            <a:r>
              <a:rPr lang="ru-RU" b="1" dirty="0" smtClean="0"/>
              <a:t> рыбку за рыбкой, так  и </a:t>
            </a:r>
            <a:r>
              <a:rPr lang="ru-RU" b="1" dirty="0" err="1" smtClean="0"/>
              <a:t>по-выкидывала</a:t>
            </a:r>
            <a:r>
              <a:rPr lang="ru-RU" b="1" dirty="0" smtClean="0"/>
              <a:t> всю.</a:t>
            </a:r>
          </a:p>
          <a:p>
            <a:pPr algn="just">
              <a:buNone/>
            </a:pPr>
            <a:r>
              <a:rPr lang="ru-RU" b="1" dirty="0" smtClean="0"/>
              <a:t>А потом и сама из саней тихонько вылезла.</a:t>
            </a:r>
          </a:p>
          <a:p>
            <a:pPr algn="just">
              <a:buNone/>
            </a:pPr>
            <a:r>
              <a:rPr lang="ru-RU" b="1" dirty="0" smtClean="0"/>
              <a:t>Приехал мужик домой. Осмотрелся- ни рыбы, ни ,,воротника</a:t>
            </a:r>
            <a:r>
              <a:rPr lang="en-US" b="1" dirty="0" smtClean="0"/>
              <a:t>”</a:t>
            </a:r>
            <a:r>
              <a:rPr lang="ru-RU" b="1" dirty="0" smtClean="0"/>
              <a:t>!</a:t>
            </a:r>
            <a:endParaRPr lang="ru-RU" b="1" dirty="0"/>
          </a:p>
        </p:txBody>
      </p:sp>
    </p:spTree>
  </p:cSld>
  <p:clrMapOvr>
    <a:masterClrMapping/>
  </p:clrMapOvr>
  <p:transition spd="slow">
    <p:wipe dir="u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fisha.academ.org/storage/r/2011/05/16/ec275d84e8ed53bfc2d50ebabe0f55e2.jpg?w=750&amp;h=500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" y="384463"/>
            <a:ext cx="8372475" cy="608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/>
              <a:t>Посади ты эту, птицу, -</a:t>
            </a:r>
            <a:br>
              <a:rPr lang="ru-RU" b="1" dirty="0"/>
            </a:br>
            <a:r>
              <a:rPr lang="ru-RU" b="1" dirty="0"/>
              <a:t>Молвил он царю,- на спицу;</a:t>
            </a:r>
            <a:br>
              <a:rPr lang="ru-RU" b="1" dirty="0"/>
            </a:br>
            <a:r>
              <a:rPr lang="ru-RU" b="1" dirty="0"/>
              <a:t>Петушок мой золотой</a:t>
            </a:r>
            <a:br>
              <a:rPr lang="ru-RU" b="1" dirty="0"/>
            </a:br>
            <a:r>
              <a:rPr lang="ru-RU" b="1" dirty="0"/>
              <a:t>Будет верный сторож твой:</a:t>
            </a:r>
            <a:br>
              <a:rPr lang="ru-RU" b="1" dirty="0"/>
            </a:br>
            <a:r>
              <a:rPr lang="ru-RU" b="1" dirty="0"/>
              <a:t>Коль кругом всё будет </a:t>
            </a:r>
            <a:r>
              <a:rPr lang="ru-RU" b="1" dirty="0" smtClean="0"/>
              <a:t>мирно…</a:t>
            </a:r>
            <a:endParaRPr lang="ru-RU" b="1" dirty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 spd="slow">
    <p:wipe dir="u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kinoru.ru/published/publicdata/KINORU1/attachments/SC/products_pictures/1050275_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087" y="633412"/>
            <a:ext cx="85058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556</Words>
  <Application>Microsoft Office PowerPoint</Application>
  <PresentationFormat>Экран (4:3)</PresentationFormat>
  <Paragraphs>122</Paragraphs>
  <Slides>33</Slides>
  <Notes>33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Коррекция познавательной активности у детей с ограниченными возможностями на уроках чтения.</vt:lpstr>
      <vt:lpstr>Цели занятия: развивать эмоциональную сторону психики ребенка с нарушениями в умственном развитии  в  игровой форме, на основе фольклорного материала. </vt:lpstr>
      <vt:lpstr>Слайд 3</vt:lpstr>
      <vt:lpstr>Загадки Бабы Яги.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Конкурс для смекалистых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Нравственно- патриотическое воспитание на основе фольклорного материала.</dc:title>
  <dc:creator>артур</dc:creator>
  <cp:lastModifiedBy>артур</cp:lastModifiedBy>
  <cp:revision>37</cp:revision>
  <dcterms:created xsi:type="dcterms:W3CDTF">2013-05-18T03:20:04Z</dcterms:created>
  <dcterms:modified xsi:type="dcterms:W3CDTF">2013-05-30T16:13:44Z</dcterms:modified>
</cp:coreProperties>
</file>