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20" r:id="rId5"/>
  </p:sldMasterIdLst>
  <p:notesMasterIdLst>
    <p:notesMasterId r:id="rId23"/>
  </p:notesMasterIdLst>
  <p:sldIdLst>
    <p:sldId id="257" r:id="rId6"/>
    <p:sldId id="256" r:id="rId7"/>
    <p:sldId id="260" r:id="rId8"/>
    <p:sldId id="262" r:id="rId9"/>
    <p:sldId id="263" r:id="rId10"/>
    <p:sldId id="264" r:id="rId11"/>
    <p:sldId id="274" r:id="rId12"/>
    <p:sldId id="266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5" r:id="rId21"/>
    <p:sldId id="25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C763"/>
    <a:srgbClr val="AB7F9B"/>
    <a:srgbClr val="E84266"/>
    <a:srgbClr val="DA50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34585-45C5-4073-B4E0-3D7E2FF0641C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6B47E-DE27-436B-9213-14FE9AAD6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87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Хором повторить три группы слов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6B47E-DE27-436B-9213-14FE9AAD6D8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435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Ученикам первого варианта нужно выучить за минуту четверостишие, написанное на доске; ученики второго варианта им активно «мешают» (дотрагиваться нельзя!). Затем второй вариант учит другое стихотворение, но первый вариант им не мешает. Потом сравнение: какой вариант выучил лучше и почему? Бывают ли в классе ситуации, когда дети жалуются на память, хотя виновато внимание?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6B47E-DE27-436B-9213-14FE9AAD6D8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155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A8CA6-9DE1-4F41-95B0-6308B95E66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2D16D-241C-4D8B-B700-A1281E8146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395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2C239-B16B-4425-B233-E9D7337B25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3085F-1B2B-4E63-8367-416B015AD8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17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CAD91-F034-46AB-81EB-33013A271D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B72C7-DC7F-4F72-8B45-74ACD6C8BC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80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2F7-BD80-49C6-8021-81771D0346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066DB-91BD-4B4B-9062-A43785E6A1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27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8FC82-5F07-499D-A600-371F7ED688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B0E1-86D4-40A5-B73D-C50B05D6B1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733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3CF44-CD9B-4A05-B33F-F05167C13D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94E89-77FB-46D6-9CED-2EC36B2361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164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6627A-2A3C-44E4-A129-ACF7038B91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F3523-911F-4FED-9FE3-F5491EDF59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21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E409D-6C48-406A-8060-EFF79113E2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79C2C-0B0F-431A-A2D8-82682ADF4A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0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F52B-2BCC-487B-A675-1A381E2771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EB6BD-7C3E-41F5-A548-FC873A5CCB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858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40A74-BB4B-44BA-8001-10A9CEFF69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11C64-4032-4A13-9D74-4753774EE9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84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F4026-1E3E-40BF-8F8D-BDFF6D4045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6135F-C598-4F9C-BEC7-10853CCEB8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65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A8CA6-9DE1-4F41-95B0-6308B95E66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2D16D-241C-4D8B-B700-A1281E8146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75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2C239-B16B-4425-B233-E9D7337B25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3085F-1B2B-4E63-8367-416B015AD8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9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CAD91-F034-46AB-81EB-33013A271D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B72C7-DC7F-4F72-8B45-74ACD6C8BC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6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2F7-BD80-49C6-8021-81771D0346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066DB-91BD-4B4B-9062-A43785E6A1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73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8FC82-5F07-499D-A600-371F7ED688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B0E1-86D4-40A5-B73D-C50B05D6B1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720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3CF44-CD9B-4A05-B33F-F05167C13D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94E89-77FB-46D6-9CED-2EC36B2361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956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6627A-2A3C-44E4-A129-ACF7038B91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F3523-911F-4FED-9FE3-F5491EDF59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95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E409D-6C48-406A-8060-EFF79113E2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79C2C-0B0F-431A-A2D8-82682ADF4A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87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F52B-2BCC-487B-A675-1A381E2771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EB6BD-7C3E-41F5-A548-FC873A5CCB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2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40A74-BB4B-44BA-8001-10A9CEFF69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11C64-4032-4A13-9D74-4753774EE9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9459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F4026-1E3E-40BF-8F8D-BDFF6D4045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6135F-C598-4F9C-BEC7-10853CCEB8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752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A8CA6-9DE1-4F41-95B0-6308B95E66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2D16D-241C-4D8B-B700-A1281E8146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495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2C239-B16B-4425-B233-E9D7337B25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3085F-1B2B-4E63-8367-416B015AD8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960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CAD91-F034-46AB-81EB-33013A271D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B72C7-DC7F-4F72-8B45-74ACD6C8BC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809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2F7-BD80-49C6-8021-81771D0346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066DB-91BD-4B4B-9062-A43785E6A1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2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8FC82-5F07-499D-A600-371F7ED688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B0E1-86D4-40A5-B73D-C50B05D6B1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215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3CF44-CD9B-4A05-B33F-F05167C13D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94E89-77FB-46D6-9CED-2EC36B2361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6627A-2A3C-44E4-A129-ACF7038B91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F3523-911F-4FED-9FE3-F5491EDF59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907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E409D-6C48-406A-8060-EFF79113E2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79C2C-0B0F-431A-A2D8-82682ADF4A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626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F52B-2BCC-487B-A675-1A381E2771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EB6BD-7C3E-41F5-A548-FC873A5CCB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152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40A74-BB4B-44BA-8001-10A9CEFF69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11C64-4032-4A13-9D74-4753774EE9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836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F4026-1E3E-40BF-8F8D-BDFF6D4045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6135F-C598-4F9C-BEC7-10853CCEB8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863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A8CA6-9DE1-4F41-95B0-6308B95E66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2D16D-241C-4D8B-B700-A1281E8146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866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2C239-B16B-4425-B233-E9D7337B25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3085F-1B2B-4E63-8367-416B015AD8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875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CAD91-F034-46AB-81EB-33013A271D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B72C7-DC7F-4F72-8B45-74ACD6C8BC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19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2F7-BD80-49C6-8021-81771D0346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066DB-91BD-4B4B-9062-A43785E6A1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46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8FC82-5F07-499D-A600-371F7ED688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B0E1-86D4-40A5-B73D-C50B05D6B1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33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3CF44-CD9B-4A05-B33F-F05167C13D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94E89-77FB-46D6-9CED-2EC36B2361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523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6627A-2A3C-44E4-A129-ACF7038B91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F3523-911F-4FED-9FE3-F5491EDF59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4623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E409D-6C48-406A-8060-EFF79113E2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79C2C-0B0F-431A-A2D8-82682ADF4A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993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F52B-2BCC-487B-A675-1A381E2771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EB6BD-7C3E-41F5-A548-FC873A5CCB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336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40A74-BB4B-44BA-8001-10A9CEFF69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11C64-4032-4A13-9D74-4753774EE9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8163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F4026-1E3E-40BF-8F8D-BDFF6D4045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6135F-C598-4F9C-BEC7-10853CCEB8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0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C77894-676B-4767-A4C8-F1ED996853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218006-D1C9-416B-B35E-B18F501968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05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1000">
              <a:schemeClr val="accent5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C77894-676B-4767-A4C8-F1ED996853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218006-D1C9-416B-B35E-B18F501968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1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1000">
              <a:schemeClr val="accent5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C77894-676B-4767-A4C8-F1ED996853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218006-D1C9-416B-B35E-B18F501968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4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1000">
              <a:schemeClr val="accent5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C77894-676B-4767-A4C8-F1ED996853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218006-D1C9-416B-B35E-B18F501968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6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hyperlink" Target="http://almaveritas.ru/pages/anglijskij-bez-domashnih-zadanij" TargetMode="External"/><Relationship Id="rId7" Type="http://schemas.openxmlformats.org/officeDocument/2006/relationships/hyperlink" Target="http://cliparti.jimdo.com/&#1075;&#1083;&#1072;&#1074;&#1085;&#1072;&#1103;/&#1086;&#1090;&#1082;&#1088;&#1099;&#1090;&#1082;&#1080;-gif-&#1072;&#1085;&#1080;&#1084;&#1072;&#1094;&#1080;&#1103;/&#1088;&#1072;&#1076;&#1091;&#1075;&#1072;-&#1072;&#1085;&#1080;&#1084;&#1072;&#1094;&#1080;&#1103;-&#1076;&#1086;&#1078;&#1076;&#1100;-2/" TargetMode="External"/><Relationship Id="rId2" Type="http://schemas.openxmlformats.org/officeDocument/2006/relationships/hyperlink" Target="http://ppt4web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edsovet.su/load/287-1-0-35658" TargetMode="External"/><Relationship Id="rId5" Type="http://schemas.openxmlformats.org/officeDocument/2006/relationships/hyperlink" Target="http://banana.by/index.php?newsid=212980" TargetMode="External"/><Relationship Id="rId4" Type="http://schemas.openxmlformats.org/officeDocument/2006/relationships/hyperlink" Target="https://www.google.ru/imghp?hl=ru&amp;tab=w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slide" Target="slide8.xml"/><Relationship Id="rId5" Type="http://schemas.openxmlformats.org/officeDocument/2006/relationships/image" Target="../media/image7.jpeg"/><Relationship Id="rId10" Type="http://schemas.openxmlformats.org/officeDocument/2006/relationships/slide" Target="slide4.xml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slide" Target="slide5.xml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10" Type="http://schemas.openxmlformats.org/officeDocument/2006/relationships/slide" Target="slide6.xml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slide" Target="slide7.xml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0.png"/><Relationship Id="rId11" Type="http://schemas.openxmlformats.org/officeDocument/2006/relationships/slide" Target="slide3.xml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15.gif"/><Relationship Id="rId7" Type="http://schemas.openxmlformats.org/officeDocument/2006/relationships/slide" Target="slide9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</a:rPr>
              <a:t>ПАМЯТЬ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6322" name="Picture 2" descr="http://im2-tub-ru.yandex.net/i?id=308f279fe0584bc7d4bd1de1e5501e38-96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161" y="1772816"/>
            <a:ext cx="4032448" cy="272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7308304" y="6309320"/>
            <a:ext cx="1584176" cy="548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5939988"/>
            <a:ext cx="207774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dirty="0" err="1" smtClean="0">
                <a:solidFill>
                  <a:srgbClr val="FFC000"/>
                </a:solidFill>
              </a:rPr>
              <a:t>Е.Я.Артемьева</a:t>
            </a:r>
            <a:endParaRPr lang="ru-RU" sz="1400" dirty="0" smtClean="0">
              <a:solidFill>
                <a:srgbClr val="FFC000"/>
              </a:solidFill>
            </a:endParaRPr>
          </a:p>
          <a:p>
            <a:pPr lvl="0" algn="ctr"/>
            <a:r>
              <a:rPr lang="ru-RU" sz="1400" dirty="0" smtClean="0">
                <a:solidFill>
                  <a:srgbClr val="FFC000"/>
                </a:solidFill>
              </a:rPr>
              <a:t>МБОУ СОШ </a:t>
            </a:r>
            <a:r>
              <a:rPr lang="ru-RU" sz="1400" dirty="0" err="1" smtClean="0">
                <a:solidFill>
                  <a:srgbClr val="FFC000"/>
                </a:solidFill>
              </a:rPr>
              <a:t>с.Наскафтым</a:t>
            </a:r>
            <a:endParaRPr lang="ru-RU" sz="1400" dirty="0" smtClean="0">
              <a:solidFill>
                <a:srgbClr val="FFC000"/>
              </a:solidFill>
            </a:endParaRPr>
          </a:p>
          <a:p>
            <a:pPr lvl="0" algn="ctr"/>
            <a:r>
              <a:rPr lang="ru-RU" sz="1400" dirty="0" smtClean="0">
                <a:solidFill>
                  <a:srgbClr val="FFC000"/>
                </a:solidFill>
              </a:rPr>
              <a:t>2014 г.</a:t>
            </a:r>
            <a:endParaRPr lang="ru-RU" sz="14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Анимашки Цвет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0648"/>
            <a:ext cx="92392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21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8352928" cy="27699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Вывод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:</a:t>
            </a: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/>
            </a:endParaRPr>
          </a:p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 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/>
            </a:endParaRPr>
          </a:p>
          <a:p>
            <a:pPr>
              <a:lnSpc>
                <a:spcPct val="150000"/>
              </a:lnSpc>
            </a:pPr>
            <a:r>
              <a:rPr lang="ru-RU"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       Лучше </a:t>
            </a:r>
            <a:r>
              <a:rPr lang="ru-RU" sz="2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ahoma" pitchFamily="34" charset="0"/>
                <a:cs typeface="Tahoma" pitchFamily="34" charset="0"/>
              </a:rPr>
              <a:t>всего запоминаются «организованные» слова, похуже те, смысл, которых понятен. И совсем трудно запомнить непонятные слова. Следовательно, если хочешь что-то запомнить, нужно понять смысл.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09578" y="6237312"/>
            <a:ext cx="12368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АРТЕМЬЕВА Е.Я.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pic>
        <p:nvPicPr>
          <p:cNvPr id="6146" name="Picture 2" descr="Анимашки Цветы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021" y="3933056"/>
            <a:ext cx="92392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09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437112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Каждый</a:t>
            </a:r>
            <a:r>
              <a:rPr lang="ru-RU" sz="3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Охотник </a:t>
            </a:r>
            <a:r>
              <a:rPr lang="ru-RU" sz="36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Желает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Знать</a:t>
            </a:r>
            <a:r>
              <a:rPr lang="ru-RU" sz="36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ru-RU" sz="3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Где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Сидит </a:t>
            </a:r>
            <a:r>
              <a:rPr lang="ru-RU" sz="3600" b="1" dirty="0">
                <a:solidFill>
                  <a:schemeClr val="accent4"/>
                </a:solidFill>
                <a:latin typeface="Tahoma" pitchFamily="34" charset="0"/>
                <a:cs typeface="Tahoma" pitchFamily="34" charset="0"/>
              </a:rPr>
              <a:t>Фазан</a:t>
            </a:r>
            <a:r>
              <a:rPr lang="ru-RU" sz="36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». </a:t>
            </a:r>
            <a:endParaRPr lang="ru-RU" sz="36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http://u.jimdo.com/www67/o/sb40f277f1669e3dc/img/id4af187b11f40520/1306309455/thumb/imag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65" y="692696"/>
            <a:ext cx="732572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19122" y="6165304"/>
            <a:ext cx="12368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АРТЕМЬЕВА Е.Я.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pic>
        <p:nvPicPr>
          <p:cNvPr id="7170" name="Picture 2" descr="Анимашки Цвет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307" y="5157628"/>
            <a:ext cx="92392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65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0" y="253528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8     2     4      7      1     9     5     3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9396" y="908720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     - записать </a:t>
            </a:r>
            <a:r>
              <a:rPr lang="ru-RU" sz="2400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в той же последовательности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6021288"/>
            <a:ext cx="12368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АРТЕМЬЕВА Е.Я.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pic>
        <p:nvPicPr>
          <p:cNvPr id="8194" name="Picture 2" descr="Анимашки Цветы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857" y="4077072"/>
            <a:ext cx="92392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3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9396" y="908720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     - записать </a:t>
            </a:r>
            <a:r>
              <a:rPr lang="ru-RU" sz="2400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в той же последовательности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9602" y="2348880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82         47       19        53</a:t>
            </a:r>
            <a:endParaRPr lang="ru-RU" sz="54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63000"/>
                      <a:sat val="105000"/>
                    </a:srgbClr>
                  </a:gs>
                  <a:gs pos="90000">
                    <a:srgbClr val="4F81BD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6021288"/>
            <a:ext cx="12368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200" dirty="0">
                <a:solidFill>
                  <a:prstClr val="black">
                    <a:tint val="75000"/>
                  </a:prstClr>
                </a:solidFill>
              </a:rPr>
              <a:t>АРТЕМЬЕВА Е.Я.</a:t>
            </a:r>
          </a:p>
        </p:txBody>
      </p:sp>
      <p:pic>
        <p:nvPicPr>
          <p:cNvPr id="9218" name="Picture 2" descr="Анимашки Цветы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149080"/>
            <a:ext cx="92392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69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376" y="148478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8     2     4      7      1     9     5     3</a:t>
            </a:r>
            <a:endParaRPr lang="ru-RU" sz="48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63000"/>
                      <a:sat val="105000"/>
                    </a:srgbClr>
                  </a:gs>
                  <a:gs pos="90000">
                    <a:srgbClr val="4F81BD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9396" y="908720"/>
            <a:ext cx="763284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    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ПРОВЕРЯЕМ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3140968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82         47       19        53</a:t>
            </a:r>
            <a:endParaRPr lang="ru-RU" sz="54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63000"/>
                      <a:sat val="105000"/>
                    </a:srgbClr>
                  </a:gs>
                  <a:gs pos="90000">
                    <a:srgbClr val="4F81BD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4437112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Verdana"/>
              </a:rPr>
              <a:t> 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/>
              </a:rPr>
              <a:t>Почему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/>
              </a:rPr>
              <a:t>второй ряд запомнился лучше, хотя и в первом, и во втором случае количество цифр было одинаковым?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7414" y="6093296"/>
            <a:ext cx="12368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200" dirty="0">
                <a:solidFill>
                  <a:prstClr val="black">
                    <a:tint val="75000"/>
                  </a:prstClr>
                </a:solidFill>
              </a:rPr>
              <a:t>АРТЕМЬЕВА Е.Я.</a:t>
            </a:r>
          </a:p>
        </p:txBody>
      </p:sp>
      <p:pic>
        <p:nvPicPr>
          <p:cNvPr id="10242" name="Picture 2" descr="Анимашки Цветы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116651"/>
            <a:ext cx="92392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69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6416" y="332656"/>
            <a:ext cx="7071167" cy="138499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ИГРА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: «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Мешаем — не мешаем!»</a:t>
            </a:r>
          </a:p>
          <a:p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/>
            </a:endParaRPr>
          </a:p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 </a:t>
            </a:r>
            <a:endParaRPr lang="ru-RU" sz="2800" b="1" i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1369343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Ветер</a:t>
            </a: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ahoma"/>
              </a:rPr>
              <a:t>Ветер, ветер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ahoma"/>
              </a:rPr>
              <a:t>Озорной,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ahoma"/>
              </a:rPr>
              <a:t>Подружись-ка ты со мной.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ahoma"/>
              </a:rPr>
              <a:t>Помоги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ahoma"/>
              </a:rPr>
              <a:t>Поднять мне змея, -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ahoma"/>
              </a:rPr>
              <a:t>Сам взлететь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ahoma"/>
              </a:rPr>
              <a:t>Он не сумеет.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</a:rPr>
              <a:t>Н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</a:rPr>
              <a:t>. Гончаров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7348" name="Picture 4" descr="Белорусские военные успешно посадили детский воздушный змей &quot; banana.by - Самые желтые новости Развлекательный порта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1" y="1060693"/>
            <a:ext cx="3302214" cy="22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07904" y="6021288"/>
            <a:ext cx="12368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200" dirty="0">
                <a:solidFill>
                  <a:prstClr val="black">
                    <a:tint val="75000"/>
                  </a:prstClr>
                </a:solidFill>
              </a:rPr>
              <a:t>АРТЕМЬЕВА Е.Я.</a:t>
            </a:r>
          </a:p>
        </p:txBody>
      </p:sp>
      <p:pic>
        <p:nvPicPr>
          <p:cNvPr id="11266" name="Picture 2" descr="Анимашки Цветы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509120"/>
            <a:ext cx="92392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95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332656"/>
            <a:ext cx="2592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ИТОГ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536174"/>
            <a:ext cx="6768752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>
              <a:buFont typeface="Arial"/>
              <a:buChar char="•"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</a:rPr>
              <a:t> хорошая память — это когда помнишь не «все», а «все, что нужно»;</a:t>
            </a:r>
          </a:p>
          <a:p>
            <a:pPr lvl="0"/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erdana"/>
            </a:endParaRPr>
          </a:p>
          <a:p>
            <a:pPr lvl="0">
              <a:buFont typeface="Arial"/>
              <a:buChar char="•"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</a:rPr>
              <a:t> память можно тренировать;</a:t>
            </a:r>
          </a:p>
          <a:p>
            <a:pPr lvl="0"/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erdana"/>
            </a:endParaRPr>
          </a:p>
          <a:p>
            <a:pPr lvl="0">
              <a:buFont typeface="Arial"/>
              <a:buChar char="•"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</a:rPr>
              <a:t> запоминание зависит от внимания.</a:t>
            </a: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380312" y="6381328"/>
            <a:ext cx="1440160" cy="476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6104329"/>
            <a:ext cx="12368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200" dirty="0">
                <a:solidFill>
                  <a:prstClr val="black">
                    <a:tint val="75000"/>
                  </a:prstClr>
                </a:solidFill>
              </a:rPr>
              <a:t>АРТЕМЬЕВА Е.Я.</a:t>
            </a:r>
          </a:p>
        </p:txBody>
      </p:sp>
      <p:pic>
        <p:nvPicPr>
          <p:cNvPr id="1026" name="Picture 2" descr="Анимашки Цвет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072" y="4941168"/>
            <a:ext cx="92392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3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92D050"/>
                </a:solidFill>
              </a:rPr>
              <a:t>Источники: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600200"/>
            <a:ext cx="5698976" cy="4525963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Ш</a:t>
            </a:r>
            <a:r>
              <a:rPr lang="ru-RU" sz="14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аблон: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400" dirty="0">
                <a:latin typeface="Tahoma" pitchFamily="34" charset="0"/>
                <a:cs typeface="Tahoma" pitchFamily="34" charset="0"/>
                <a:hlinkClick r:id="rId2"/>
              </a:rPr>
              <a:t>http://</a:t>
            </a:r>
            <a:r>
              <a:rPr lang="en-US" sz="1400" dirty="0" smtClean="0">
                <a:latin typeface="Tahoma" pitchFamily="34" charset="0"/>
                <a:cs typeface="Tahoma" pitchFamily="34" charset="0"/>
                <a:hlinkClick r:id="rId2"/>
              </a:rPr>
              <a:t>ppt4web.ru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sz="14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Картинки: </a:t>
            </a:r>
            <a:r>
              <a:rPr lang="en-US" sz="1400" dirty="0">
                <a:solidFill>
                  <a:srgbClr val="007700"/>
                </a:solidFill>
                <a:latin typeface="Tahoma" pitchFamily="34" charset="0"/>
                <a:cs typeface="Tahoma" pitchFamily="34" charset="0"/>
                <a:hlinkClick r:id="rId3"/>
              </a:rPr>
              <a:t>http://</a:t>
            </a:r>
            <a:r>
              <a:rPr lang="en-US" sz="1400" dirty="0" smtClean="0">
                <a:solidFill>
                  <a:srgbClr val="007700"/>
                </a:solidFill>
                <a:latin typeface="Tahoma" pitchFamily="34" charset="0"/>
                <a:cs typeface="Tahoma" pitchFamily="34" charset="0"/>
                <a:hlinkClick r:id="rId3"/>
              </a:rPr>
              <a:t>almaveritas.ru/pages/anglijskij-bez-domashnih-zadanij</a:t>
            </a:r>
            <a:endParaRPr lang="ru-RU" sz="1400" dirty="0" smtClean="0">
              <a:solidFill>
                <a:srgbClr val="007700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0077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solidFill>
                  <a:srgbClr val="007700"/>
                </a:solidFill>
                <a:latin typeface="Tahoma" pitchFamily="34" charset="0"/>
                <a:cs typeface="Tahoma" pitchFamily="34" charset="0"/>
              </a:rPr>
              <a:t>                </a:t>
            </a:r>
            <a:r>
              <a:rPr lang="en-US" sz="1400" dirty="0" smtClean="0">
                <a:latin typeface="Tahoma" pitchFamily="34" charset="0"/>
                <a:cs typeface="Tahoma" pitchFamily="34" charset="0"/>
                <a:hlinkClick r:id="rId4"/>
              </a:rPr>
              <a:t>https</a:t>
            </a:r>
            <a:r>
              <a:rPr lang="en-US" sz="1400" dirty="0">
                <a:latin typeface="Tahoma" pitchFamily="34" charset="0"/>
                <a:cs typeface="Tahoma" pitchFamily="34" charset="0"/>
                <a:hlinkClick r:id="rId4"/>
              </a:rPr>
              <a:t>://</a:t>
            </a:r>
            <a:r>
              <a:rPr lang="en-US" sz="1400" dirty="0" smtClean="0">
                <a:latin typeface="Tahoma" pitchFamily="34" charset="0"/>
                <a:cs typeface="Tahoma" pitchFamily="34" charset="0"/>
                <a:hlinkClick r:id="rId4"/>
              </a:rPr>
              <a:t>www.google.ru/imghp?hl=ru&amp;tab=wi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                </a:t>
            </a:r>
            <a:r>
              <a:rPr lang="en-US" sz="1400" dirty="0" smtClean="0">
                <a:solidFill>
                  <a:srgbClr val="007700"/>
                </a:solidFill>
                <a:latin typeface="Tahoma" pitchFamily="34" charset="0"/>
                <a:cs typeface="Tahoma" pitchFamily="34" charset="0"/>
                <a:hlinkClick r:id="rId5"/>
              </a:rPr>
              <a:t>http</a:t>
            </a:r>
            <a:r>
              <a:rPr lang="en-US" sz="1400" dirty="0">
                <a:solidFill>
                  <a:srgbClr val="007700"/>
                </a:solidFill>
                <a:latin typeface="Tahoma" pitchFamily="34" charset="0"/>
                <a:cs typeface="Tahoma" pitchFamily="34" charset="0"/>
                <a:hlinkClick r:id="rId5"/>
              </a:rPr>
              <a:t>://</a:t>
            </a:r>
            <a:r>
              <a:rPr lang="en-US" sz="1400" dirty="0" smtClean="0">
                <a:solidFill>
                  <a:srgbClr val="007700"/>
                </a:solidFill>
                <a:latin typeface="Tahoma" pitchFamily="34" charset="0"/>
                <a:cs typeface="Tahoma" pitchFamily="34" charset="0"/>
                <a:hlinkClick r:id="rId5"/>
              </a:rPr>
              <a:t>banana.by/index.php?newsid=212980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          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r>
              <a:rPr lang="ru-RU" sz="14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Тренажер </a:t>
            </a:r>
            <a:r>
              <a:rPr lang="en-US" sz="1400" dirty="0" smtClean="0">
                <a:latin typeface="Tahoma" pitchFamily="34" charset="0"/>
                <a:cs typeface="Tahoma" pitchFamily="34" charset="0"/>
                <a:hlinkClick r:id="rId6"/>
              </a:rPr>
              <a:t>http</a:t>
            </a:r>
            <a:r>
              <a:rPr lang="en-US" sz="1400" dirty="0">
                <a:latin typeface="Tahoma" pitchFamily="34" charset="0"/>
                <a:cs typeface="Tahoma" pitchFamily="34" charset="0"/>
                <a:hlinkClick r:id="rId6"/>
              </a:rPr>
              <a:t>://</a:t>
            </a:r>
            <a:r>
              <a:rPr lang="en-US" sz="1400" dirty="0" smtClean="0">
                <a:latin typeface="Tahoma" pitchFamily="34" charset="0"/>
                <a:cs typeface="Tahoma" pitchFamily="34" charset="0"/>
                <a:hlinkClick r:id="rId6"/>
              </a:rPr>
              <a:t>pedsovet.su/load/287-1-0-35658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sz="14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Радуга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400" dirty="0">
                <a:latin typeface="Tahoma" pitchFamily="34" charset="0"/>
                <a:cs typeface="Tahoma" pitchFamily="34" charset="0"/>
                <a:hlinkClick r:id="rId7"/>
              </a:rPr>
              <a:t>http://cliparti.jimdo.com/</a:t>
            </a:r>
            <a:r>
              <a:rPr lang="ru-RU" sz="1400" dirty="0">
                <a:latin typeface="Tahoma" pitchFamily="34" charset="0"/>
                <a:cs typeface="Tahoma" pitchFamily="34" charset="0"/>
                <a:hlinkClick r:id="rId7"/>
              </a:rPr>
              <a:t>главная/открытки-</a:t>
            </a:r>
            <a:r>
              <a:rPr lang="en-US" sz="1400" dirty="0">
                <a:latin typeface="Tahoma" pitchFamily="34" charset="0"/>
                <a:cs typeface="Tahoma" pitchFamily="34" charset="0"/>
                <a:hlinkClick r:id="rId7"/>
              </a:rPr>
              <a:t>gif-</a:t>
            </a:r>
            <a:r>
              <a:rPr lang="ru-RU" sz="1400" dirty="0">
                <a:latin typeface="Tahoma" pitchFamily="34" charset="0"/>
                <a:cs typeface="Tahoma" pitchFamily="34" charset="0"/>
                <a:hlinkClick r:id="rId7"/>
              </a:rPr>
              <a:t>анимация/радуга-анимация-дождь-2</a:t>
            </a:r>
            <a:r>
              <a:rPr lang="ru-RU" sz="1400" dirty="0" smtClean="0">
                <a:latin typeface="Tahoma" pitchFamily="34" charset="0"/>
                <a:cs typeface="Tahoma" pitchFamily="34" charset="0"/>
                <a:hlinkClick r:id="rId7"/>
              </a:rPr>
              <a:t>/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7452320" y="6314231"/>
            <a:ext cx="1440160" cy="548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АРТЕМЬЕВА Е.Я.</a:t>
            </a:r>
            <a:endParaRPr lang="ru-RU" dirty="0"/>
          </a:p>
        </p:txBody>
      </p:sp>
      <p:pic>
        <p:nvPicPr>
          <p:cNvPr id="12290" name="Picture 2" descr="Анимашки Цветы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21088"/>
            <a:ext cx="92392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9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«ЧТО ИЗМЕНИЛОСЬ?»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915816" y="1600200"/>
            <a:ext cx="5770984" cy="4525963"/>
          </a:xfrm>
        </p:spPr>
        <p:txBody>
          <a:bodyPr/>
          <a:lstStyle/>
          <a:p>
            <a:pPr marL="0" lvl="0" indent="0" algn="ctr" fontAlgn="base">
              <a:spcAft>
                <a:spcPct val="0"/>
              </a:spcAft>
              <a:buNone/>
            </a:pPr>
            <a:r>
              <a:rPr lang="ru-RU" sz="20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ПРАВИЛО ИГРЫ: </a:t>
            </a:r>
          </a:p>
          <a:p>
            <a:pPr marL="0" lvl="0" indent="0" algn="ctr" fontAlgn="base">
              <a:spcAft>
                <a:spcPct val="0"/>
              </a:spcAft>
              <a:buNone/>
            </a:pPr>
            <a:endParaRPr lang="ru-RU" sz="1600" b="1" kern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0" lvl="0" indent="0" fontAlgn="base">
              <a:spcAft>
                <a:spcPct val="0"/>
              </a:spcAft>
              <a:buNone/>
            </a:pPr>
            <a:r>
              <a:rPr lang="ru-RU" sz="1800" b="1" kern="0" dirty="0" smtClean="0">
                <a:solidFill>
                  <a:srgbClr val="E84266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ru-RU" sz="1800" b="1" kern="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В </a:t>
            </a:r>
            <a:r>
              <a:rPr lang="ru-RU" sz="1800" b="1" kern="0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течение З0 секунд запомнить расположение объектов на </a:t>
            </a:r>
            <a:r>
              <a:rPr lang="ru-RU" sz="1800" b="1" kern="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слайде, далее посмотреть </a:t>
            </a:r>
            <a:r>
              <a:rPr lang="ru-RU" sz="1800" b="1" kern="0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на картинку ещё раз и рассказать, как изменилось  расположение объектов. </a:t>
            </a:r>
          </a:p>
          <a:p>
            <a:pPr marL="0" indent="0">
              <a:buNone/>
            </a:pPr>
            <a:endParaRPr lang="ru-RU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7380312" y="6309320"/>
            <a:ext cx="1440160" cy="548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6170820"/>
            <a:ext cx="12368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200" dirty="0">
                <a:solidFill>
                  <a:prstClr val="black">
                    <a:tint val="75000"/>
                  </a:prstClr>
                </a:solidFill>
              </a:rPr>
              <a:t>АРТЕМЬЕВА Е.Я.</a:t>
            </a:r>
          </a:p>
        </p:txBody>
      </p:sp>
      <p:pic>
        <p:nvPicPr>
          <p:cNvPr id="3074" name="Picture 2" descr="Анимашки Цвет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21088"/>
            <a:ext cx="92392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78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8"/>
          <p:cNvGrpSpPr>
            <a:grpSpLocks/>
          </p:cNvGrpSpPr>
          <p:nvPr/>
        </p:nvGrpSpPr>
        <p:grpSpPr bwMode="auto">
          <a:xfrm>
            <a:off x="6875463" y="908050"/>
            <a:ext cx="1944687" cy="2420938"/>
            <a:chOff x="3707904" y="548680"/>
            <a:chExt cx="2808312" cy="3744416"/>
          </a:xfrm>
        </p:grpSpPr>
        <p:pic>
          <p:nvPicPr>
            <p:cNvPr id="6" name="Рисунок 5" descr="снежинка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3399" y="1052028"/>
              <a:ext cx="2448390" cy="27622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Прямоугольник 6"/>
            <p:cNvSpPr/>
            <p:nvPr/>
          </p:nvSpPr>
          <p:spPr>
            <a:xfrm>
              <a:off x="3707904" y="548680"/>
              <a:ext cx="2808312" cy="3744416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8" name="Рисунок 27" descr="снежинка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16521" y="993100"/>
              <a:ext cx="2448390" cy="27622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075" name="Группа 12"/>
          <p:cNvGrpSpPr>
            <a:grpSpLocks/>
          </p:cNvGrpSpPr>
          <p:nvPr/>
        </p:nvGrpSpPr>
        <p:grpSpPr bwMode="auto">
          <a:xfrm>
            <a:off x="4716463" y="908050"/>
            <a:ext cx="1943100" cy="2420938"/>
            <a:chOff x="6156176" y="188640"/>
            <a:chExt cx="2808312" cy="374441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156176" y="188640"/>
              <a:ext cx="2808312" cy="3744416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2" name="Рисунок 11" descr="санки3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00721" y="1340202"/>
              <a:ext cx="2583463" cy="16696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076" name="Группа 16"/>
          <p:cNvGrpSpPr>
            <a:grpSpLocks/>
          </p:cNvGrpSpPr>
          <p:nvPr/>
        </p:nvGrpSpPr>
        <p:grpSpPr bwMode="auto">
          <a:xfrm>
            <a:off x="2484438" y="3500438"/>
            <a:ext cx="1943100" cy="2420937"/>
            <a:chOff x="1619672" y="2636912"/>
            <a:chExt cx="2808312" cy="3744416"/>
          </a:xfrm>
        </p:grpSpPr>
        <p:pic>
          <p:nvPicPr>
            <p:cNvPr id="15" name="Рисунок 14" descr="шапка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79888" y="3140259"/>
              <a:ext cx="2051169" cy="26640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1619672" y="2636912"/>
              <a:ext cx="2808312" cy="3744416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077" name="Группа 19"/>
          <p:cNvGrpSpPr>
            <a:grpSpLocks/>
          </p:cNvGrpSpPr>
          <p:nvPr/>
        </p:nvGrpSpPr>
        <p:grpSpPr bwMode="auto">
          <a:xfrm>
            <a:off x="6875463" y="3500438"/>
            <a:ext cx="1944687" cy="2420937"/>
            <a:chOff x="6228184" y="4149080"/>
            <a:chExt cx="1944216" cy="2160240"/>
          </a:xfrm>
        </p:grpSpPr>
        <p:pic>
          <p:nvPicPr>
            <p:cNvPr id="18" name="Рисунок 17" descr="дом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28184" y="4365812"/>
              <a:ext cx="1944216" cy="15837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6228184" y="4149080"/>
              <a:ext cx="1944216" cy="2160240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078" name="Группа 24"/>
          <p:cNvGrpSpPr>
            <a:grpSpLocks/>
          </p:cNvGrpSpPr>
          <p:nvPr/>
        </p:nvGrpSpPr>
        <p:grpSpPr bwMode="auto">
          <a:xfrm>
            <a:off x="323850" y="3500438"/>
            <a:ext cx="1944688" cy="2416175"/>
            <a:chOff x="3203848" y="3212976"/>
            <a:chExt cx="1944216" cy="2160240"/>
          </a:xfrm>
        </p:grpSpPr>
        <p:pic>
          <p:nvPicPr>
            <p:cNvPr id="23" name="Рисунок 22" descr="мальчик2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08550" y="3276846"/>
              <a:ext cx="971314" cy="20608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3203848" y="3212976"/>
              <a:ext cx="1944216" cy="2160240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079" name="Группа 27"/>
          <p:cNvGrpSpPr>
            <a:grpSpLocks/>
          </p:cNvGrpSpPr>
          <p:nvPr/>
        </p:nvGrpSpPr>
        <p:grpSpPr bwMode="auto">
          <a:xfrm>
            <a:off x="4716463" y="3500438"/>
            <a:ext cx="1943100" cy="2420937"/>
            <a:chOff x="4644008" y="2708920"/>
            <a:chExt cx="1944216" cy="242088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4644008" y="2708920"/>
              <a:ext cx="1944216" cy="2420888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 descr="собака и косточка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88553" y="3069275"/>
              <a:ext cx="1655125" cy="1589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080" name="Группа 33"/>
          <p:cNvGrpSpPr>
            <a:grpSpLocks/>
          </p:cNvGrpSpPr>
          <p:nvPr/>
        </p:nvGrpSpPr>
        <p:grpSpPr bwMode="auto">
          <a:xfrm>
            <a:off x="2484438" y="908050"/>
            <a:ext cx="1943100" cy="2416175"/>
            <a:chOff x="3347864" y="4077072"/>
            <a:chExt cx="1944216" cy="2415613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347864" y="4077072"/>
              <a:ext cx="1944216" cy="2415613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3" name="Рисунок 32" descr="коты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92409" y="4724621"/>
              <a:ext cx="1583647" cy="11935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1" name="TextBox 30"/>
          <p:cNvSpPr txBox="1"/>
          <p:nvPr/>
        </p:nvSpPr>
        <p:spPr>
          <a:xfrm>
            <a:off x="755576" y="0"/>
            <a:ext cx="770485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Посмотри и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запомни!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  <p:grpSp>
        <p:nvGrpSpPr>
          <p:cNvPr id="3085" name="Группа 38"/>
          <p:cNvGrpSpPr>
            <a:grpSpLocks/>
          </p:cNvGrpSpPr>
          <p:nvPr/>
        </p:nvGrpSpPr>
        <p:grpSpPr bwMode="auto">
          <a:xfrm>
            <a:off x="323850" y="908050"/>
            <a:ext cx="1944688" cy="2420938"/>
            <a:chOff x="323528" y="908720"/>
            <a:chExt cx="1944216" cy="242088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23528" y="908720"/>
              <a:ext cx="1944216" cy="2420888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8" name="Рисунок 37" descr="деревья2.jpg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4949" y="980157"/>
              <a:ext cx="1753761" cy="22335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Стрелка вправо 1">
            <a:hlinkClick r:id="rId10" action="ppaction://hlinksldjump"/>
          </p:cNvPr>
          <p:cNvSpPr/>
          <p:nvPr/>
        </p:nvSpPr>
        <p:spPr>
          <a:xfrm>
            <a:off x="7164288" y="6183932"/>
            <a:ext cx="11521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11" action="ppaction://hlinksldjump" highlightClick="1"/>
          </p:cNvPr>
          <p:cNvSpPr/>
          <p:nvPr/>
        </p:nvSpPr>
        <p:spPr>
          <a:xfrm>
            <a:off x="8532440" y="6237312"/>
            <a:ext cx="432048" cy="3786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0419" y="6098812"/>
            <a:ext cx="12368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АРТЕМЬЕВА Е.Я.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112298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288" y="836613"/>
            <a:ext cx="1944687" cy="24209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4099" name="Группа 8"/>
          <p:cNvGrpSpPr>
            <a:grpSpLocks/>
          </p:cNvGrpSpPr>
          <p:nvPr/>
        </p:nvGrpSpPr>
        <p:grpSpPr bwMode="auto">
          <a:xfrm>
            <a:off x="6875463" y="836613"/>
            <a:ext cx="1944687" cy="2420937"/>
            <a:chOff x="3707904" y="548680"/>
            <a:chExt cx="2808312" cy="3744416"/>
          </a:xfrm>
        </p:grpSpPr>
        <p:pic>
          <p:nvPicPr>
            <p:cNvPr id="6" name="Рисунок 5" descr="снежинка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3399" y="1052027"/>
              <a:ext cx="2448390" cy="27622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Прямоугольник 6"/>
            <p:cNvSpPr/>
            <p:nvPr/>
          </p:nvSpPr>
          <p:spPr>
            <a:xfrm>
              <a:off x="3707904" y="548680"/>
              <a:ext cx="2808312" cy="3744416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4100" name="Группа 12"/>
          <p:cNvGrpSpPr>
            <a:grpSpLocks/>
          </p:cNvGrpSpPr>
          <p:nvPr/>
        </p:nvGrpSpPr>
        <p:grpSpPr bwMode="auto">
          <a:xfrm>
            <a:off x="4716463" y="836613"/>
            <a:ext cx="1943100" cy="2420937"/>
            <a:chOff x="6156176" y="188640"/>
            <a:chExt cx="2808312" cy="374441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156176" y="188640"/>
              <a:ext cx="2808312" cy="3744416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2" name="Рисунок 11" descr="санки3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00721" y="1340201"/>
              <a:ext cx="2583463" cy="16696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4101" name="Группа 16"/>
          <p:cNvGrpSpPr>
            <a:grpSpLocks/>
          </p:cNvGrpSpPr>
          <p:nvPr/>
        </p:nvGrpSpPr>
        <p:grpSpPr bwMode="auto">
          <a:xfrm>
            <a:off x="2555875" y="3429000"/>
            <a:ext cx="1944688" cy="2420938"/>
            <a:chOff x="1619672" y="2636912"/>
            <a:chExt cx="2808312" cy="3744416"/>
          </a:xfrm>
        </p:grpSpPr>
        <p:pic>
          <p:nvPicPr>
            <p:cNvPr id="15" name="Рисунок 14" descr="шапка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79595" y="3140260"/>
              <a:ext cx="2051786" cy="26640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1619672" y="2636912"/>
              <a:ext cx="2808312" cy="3744416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4102" name="Группа 19"/>
          <p:cNvGrpSpPr>
            <a:grpSpLocks/>
          </p:cNvGrpSpPr>
          <p:nvPr/>
        </p:nvGrpSpPr>
        <p:grpSpPr bwMode="auto">
          <a:xfrm>
            <a:off x="6875463" y="3429000"/>
            <a:ext cx="1944687" cy="2420938"/>
            <a:chOff x="6228184" y="4149080"/>
            <a:chExt cx="1944216" cy="2160240"/>
          </a:xfrm>
        </p:grpSpPr>
        <p:pic>
          <p:nvPicPr>
            <p:cNvPr id="18" name="Рисунок 17" descr="дом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28184" y="4365813"/>
              <a:ext cx="1944216" cy="15837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6228184" y="4149080"/>
              <a:ext cx="1944216" cy="2160240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4103" name="Группа 24"/>
          <p:cNvGrpSpPr>
            <a:grpSpLocks/>
          </p:cNvGrpSpPr>
          <p:nvPr/>
        </p:nvGrpSpPr>
        <p:grpSpPr bwMode="auto">
          <a:xfrm>
            <a:off x="395288" y="3429000"/>
            <a:ext cx="1944687" cy="2416175"/>
            <a:chOff x="3203848" y="3212976"/>
            <a:chExt cx="1944216" cy="2160240"/>
          </a:xfrm>
        </p:grpSpPr>
        <p:pic>
          <p:nvPicPr>
            <p:cNvPr id="23" name="Рисунок 22" descr="мальчик2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08551" y="3276847"/>
              <a:ext cx="971315" cy="20608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3203848" y="3212976"/>
              <a:ext cx="1944216" cy="2160240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4104" name="Группа 33"/>
          <p:cNvGrpSpPr>
            <a:grpSpLocks/>
          </p:cNvGrpSpPr>
          <p:nvPr/>
        </p:nvGrpSpPr>
        <p:grpSpPr bwMode="auto">
          <a:xfrm>
            <a:off x="2555875" y="836613"/>
            <a:ext cx="1944688" cy="2416175"/>
            <a:chOff x="3347864" y="4077072"/>
            <a:chExt cx="1944216" cy="2415613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347864" y="4077072"/>
              <a:ext cx="1944216" cy="2415613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3" name="Рисунок 32" descr="коты2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92292" y="4724621"/>
              <a:ext cx="1583940" cy="11935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6" name="TextBox 35"/>
          <p:cNvSpPr txBox="1"/>
          <p:nvPr/>
        </p:nvSpPr>
        <p:spPr>
          <a:xfrm>
            <a:off x="755576" y="0"/>
            <a:ext cx="770485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Что изменилось?</a:t>
            </a:r>
          </a:p>
        </p:txBody>
      </p:sp>
      <p:grpSp>
        <p:nvGrpSpPr>
          <p:cNvPr id="4106" name="Группа 37"/>
          <p:cNvGrpSpPr>
            <a:grpSpLocks/>
          </p:cNvGrpSpPr>
          <p:nvPr/>
        </p:nvGrpSpPr>
        <p:grpSpPr bwMode="auto">
          <a:xfrm>
            <a:off x="4716463" y="3429000"/>
            <a:ext cx="1943100" cy="2420938"/>
            <a:chOff x="4716016" y="3429000"/>
            <a:chExt cx="1944216" cy="2420888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4716016" y="3429000"/>
              <a:ext cx="1944216" cy="2420888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7" name="Рисунок 36" descr="Копия собака и косточка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32040" y="3860791"/>
              <a:ext cx="1583646" cy="15207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46" name="Рисунок 45" descr="деревья2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313" y="908050"/>
            <a:ext cx="1752600" cy="2233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Стрелка вправо 1">
            <a:hlinkClick r:id="rId10" action="ppaction://hlinksldjump"/>
          </p:cNvPr>
          <p:cNvSpPr/>
          <p:nvPr/>
        </p:nvSpPr>
        <p:spPr>
          <a:xfrm>
            <a:off x="7380312" y="6309320"/>
            <a:ext cx="133982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09157" y="6170820"/>
            <a:ext cx="12368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200" dirty="0">
                <a:solidFill>
                  <a:prstClr val="black">
                    <a:tint val="75000"/>
                  </a:prstClr>
                </a:solidFill>
              </a:rPr>
              <a:t>АРТЕМЬЕВА Е.Я.</a:t>
            </a:r>
          </a:p>
        </p:txBody>
      </p:sp>
    </p:spTree>
    <p:extLst>
      <p:ext uri="{BB962C8B-B14F-4D97-AF65-F5344CB8AC3E}">
        <p14:creationId xmlns:p14="http://schemas.microsoft.com/office/powerpoint/2010/main" val="12613958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75463" y="836613"/>
            <a:ext cx="1944687" cy="24209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5123" name="Группа 8"/>
          <p:cNvGrpSpPr>
            <a:grpSpLocks/>
          </p:cNvGrpSpPr>
          <p:nvPr/>
        </p:nvGrpSpPr>
        <p:grpSpPr bwMode="auto">
          <a:xfrm>
            <a:off x="395288" y="836613"/>
            <a:ext cx="1944687" cy="2420937"/>
            <a:chOff x="3707904" y="548680"/>
            <a:chExt cx="2808312" cy="3744416"/>
          </a:xfrm>
        </p:grpSpPr>
        <p:pic>
          <p:nvPicPr>
            <p:cNvPr id="6" name="Рисунок 5" descr="снежинка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3399" y="1052027"/>
              <a:ext cx="2448390" cy="27622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Прямоугольник 6"/>
            <p:cNvSpPr/>
            <p:nvPr/>
          </p:nvSpPr>
          <p:spPr>
            <a:xfrm>
              <a:off x="3707904" y="548680"/>
              <a:ext cx="2808312" cy="3744416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5124" name="Группа 12"/>
          <p:cNvGrpSpPr>
            <a:grpSpLocks/>
          </p:cNvGrpSpPr>
          <p:nvPr/>
        </p:nvGrpSpPr>
        <p:grpSpPr bwMode="auto">
          <a:xfrm>
            <a:off x="2555875" y="3429000"/>
            <a:ext cx="1944688" cy="2420938"/>
            <a:chOff x="6156176" y="188640"/>
            <a:chExt cx="2808312" cy="374441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156176" y="188640"/>
              <a:ext cx="2808312" cy="3744416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2" name="Рисунок 11" descr="санки3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00604" y="1340202"/>
              <a:ext cx="2583646" cy="16696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125" name="Группа 16"/>
          <p:cNvGrpSpPr>
            <a:grpSpLocks/>
          </p:cNvGrpSpPr>
          <p:nvPr/>
        </p:nvGrpSpPr>
        <p:grpSpPr bwMode="auto">
          <a:xfrm>
            <a:off x="4716463" y="836613"/>
            <a:ext cx="1943100" cy="2420937"/>
            <a:chOff x="1619672" y="2636912"/>
            <a:chExt cx="2808312" cy="3744416"/>
          </a:xfrm>
        </p:grpSpPr>
        <p:pic>
          <p:nvPicPr>
            <p:cNvPr id="15" name="Рисунок 14" descr="шапка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79888" y="3140259"/>
              <a:ext cx="2051169" cy="26640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1619672" y="2636912"/>
              <a:ext cx="2808312" cy="3744416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5126" name="Группа 19"/>
          <p:cNvGrpSpPr>
            <a:grpSpLocks/>
          </p:cNvGrpSpPr>
          <p:nvPr/>
        </p:nvGrpSpPr>
        <p:grpSpPr bwMode="auto">
          <a:xfrm>
            <a:off x="6875463" y="3429000"/>
            <a:ext cx="1944687" cy="2420938"/>
            <a:chOff x="6228184" y="4149080"/>
            <a:chExt cx="1944216" cy="2160240"/>
          </a:xfrm>
        </p:grpSpPr>
        <p:pic>
          <p:nvPicPr>
            <p:cNvPr id="18" name="Рисунок 17" descr="дом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28184" y="4365813"/>
              <a:ext cx="1944216" cy="15837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6228184" y="4149080"/>
              <a:ext cx="1944216" cy="2160240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5127" name="Группа 33"/>
          <p:cNvGrpSpPr>
            <a:grpSpLocks/>
          </p:cNvGrpSpPr>
          <p:nvPr/>
        </p:nvGrpSpPr>
        <p:grpSpPr bwMode="auto">
          <a:xfrm>
            <a:off x="2555875" y="836613"/>
            <a:ext cx="1944688" cy="2416175"/>
            <a:chOff x="3347864" y="4077072"/>
            <a:chExt cx="1944216" cy="2415613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347864" y="4077072"/>
              <a:ext cx="1944216" cy="2415613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3" name="Рисунок 32" descr="коты2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92292" y="4724621"/>
              <a:ext cx="1583940" cy="11935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6" name="TextBox 35"/>
          <p:cNvSpPr txBox="1"/>
          <p:nvPr/>
        </p:nvSpPr>
        <p:spPr>
          <a:xfrm>
            <a:off x="755576" y="0"/>
            <a:ext cx="770485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Что изменилось?</a:t>
            </a:r>
          </a:p>
        </p:txBody>
      </p:sp>
      <p:grpSp>
        <p:nvGrpSpPr>
          <p:cNvPr id="5129" name="Группа 37"/>
          <p:cNvGrpSpPr>
            <a:grpSpLocks/>
          </p:cNvGrpSpPr>
          <p:nvPr/>
        </p:nvGrpSpPr>
        <p:grpSpPr bwMode="auto">
          <a:xfrm>
            <a:off x="4716463" y="3429000"/>
            <a:ext cx="1943100" cy="2420938"/>
            <a:chOff x="4716016" y="3429000"/>
            <a:chExt cx="1944216" cy="2420888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4716016" y="3429000"/>
              <a:ext cx="1944216" cy="2420888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7" name="Рисунок 36" descr="Копия собака и косточка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32040" y="3860791"/>
              <a:ext cx="1583646" cy="15207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133" name="Группа 28"/>
          <p:cNvGrpSpPr>
            <a:grpSpLocks/>
          </p:cNvGrpSpPr>
          <p:nvPr/>
        </p:nvGrpSpPr>
        <p:grpSpPr bwMode="auto">
          <a:xfrm>
            <a:off x="395288" y="3429000"/>
            <a:ext cx="1944687" cy="2416175"/>
            <a:chOff x="395536" y="3429000"/>
            <a:chExt cx="1944216" cy="2415613"/>
          </a:xfrm>
        </p:grpSpPr>
        <p:pic>
          <p:nvPicPr>
            <p:cNvPr id="23" name="Рисунок 22" descr="мальчик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6956" y="3500421"/>
              <a:ext cx="971315" cy="23045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395536" y="3429000"/>
              <a:ext cx="1944216" cy="2415613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8" name="Рисунок 27" descr="коты2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03354" y="5085965"/>
              <a:ext cx="764990" cy="5745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31" name="Рисунок 30" descr="деревья2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8488" y="908050"/>
            <a:ext cx="1752600" cy="2233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Стрелка вправо 1">
            <a:hlinkClick r:id="rId10" action="ppaction://hlinksldjump"/>
          </p:cNvPr>
          <p:cNvSpPr/>
          <p:nvPr/>
        </p:nvSpPr>
        <p:spPr>
          <a:xfrm>
            <a:off x="7549231" y="6237312"/>
            <a:ext cx="132077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89598" y="6278832"/>
            <a:ext cx="12368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АРТЕМЬЕВА Е.Я.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6994197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288" y="836613"/>
            <a:ext cx="1944687" cy="24209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6147" name="Группа 8"/>
          <p:cNvGrpSpPr>
            <a:grpSpLocks/>
          </p:cNvGrpSpPr>
          <p:nvPr/>
        </p:nvGrpSpPr>
        <p:grpSpPr bwMode="auto">
          <a:xfrm>
            <a:off x="6875463" y="836613"/>
            <a:ext cx="1944687" cy="2420937"/>
            <a:chOff x="3707904" y="548680"/>
            <a:chExt cx="2808312" cy="3744416"/>
          </a:xfrm>
        </p:grpSpPr>
        <p:pic>
          <p:nvPicPr>
            <p:cNvPr id="6" name="Рисунок 5" descr="снежинка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3399" y="1052027"/>
              <a:ext cx="2448390" cy="27622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Прямоугольник 6"/>
            <p:cNvSpPr/>
            <p:nvPr/>
          </p:nvSpPr>
          <p:spPr>
            <a:xfrm>
              <a:off x="3707904" y="548680"/>
              <a:ext cx="2808312" cy="3744416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6148" name="Группа 12"/>
          <p:cNvGrpSpPr>
            <a:grpSpLocks/>
          </p:cNvGrpSpPr>
          <p:nvPr/>
        </p:nvGrpSpPr>
        <p:grpSpPr bwMode="auto">
          <a:xfrm>
            <a:off x="6875463" y="3429000"/>
            <a:ext cx="1944687" cy="2420938"/>
            <a:chOff x="6156176" y="188640"/>
            <a:chExt cx="2808312" cy="374441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156176" y="188640"/>
              <a:ext cx="2808312" cy="3744416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2" name="Рисунок 11" descr="санки3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00603" y="1340202"/>
              <a:ext cx="2583648" cy="16696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6149" name="Группа 16"/>
          <p:cNvGrpSpPr>
            <a:grpSpLocks/>
          </p:cNvGrpSpPr>
          <p:nvPr/>
        </p:nvGrpSpPr>
        <p:grpSpPr bwMode="auto">
          <a:xfrm>
            <a:off x="4716463" y="836613"/>
            <a:ext cx="1943100" cy="2420937"/>
            <a:chOff x="1619672" y="2636912"/>
            <a:chExt cx="2808312" cy="3744416"/>
          </a:xfrm>
        </p:grpSpPr>
        <p:pic>
          <p:nvPicPr>
            <p:cNvPr id="15" name="Рисунок 14" descr="шапка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79888" y="3140259"/>
              <a:ext cx="2051169" cy="26640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1619672" y="2636912"/>
              <a:ext cx="2808312" cy="3744416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6150" name="Группа 19"/>
          <p:cNvGrpSpPr>
            <a:grpSpLocks/>
          </p:cNvGrpSpPr>
          <p:nvPr/>
        </p:nvGrpSpPr>
        <p:grpSpPr bwMode="auto">
          <a:xfrm>
            <a:off x="2555875" y="3429000"/>
            <a:ext cx="1944688" cy="2420938"/>
            <a:chOff x="6228184" y="4149080"/>
            <a:chExt cx="1944216" cy="2160240"/>
          </a:xfrm>
        </p:grpSpPr>
        <p:pic>
          <p:nvPicPr>
            <p:cNvPr id="18" name="Рисунок 17" descr="дом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28184" y="4365813"/>
              <a:ext cx="1944216" cy="15837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6228184" y="4149080"/>
              <a:ext cx="1944216" cy="2160240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6151" name="Группа 24"/>
          <p:cNvGrpSpPr>
            <a:grpSpLocks/>
          </p:cNvGrpSpPr>
          <p:nvPr/>
        </p:nvGrpSpPr>
        <p:grpSpPr bwMode="auto">
          <a:xfrm>
            <a:off x="395288" y="3429000"/>
            <a:ext cx="1944687" cy="2416175"/>
            <a:chOff x="3203848" y="3212976"/>
            <a:chExt cx="1944216" cy="2160240"/>
          </a:xfrm>
        </p:grpSpPr>
        <p:pic>
          <p:nvPicPr>
            <p:cNvPr id="23" name="Рисунок 22" descr="мальчик2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08551" y="3276847"/>
              <a:ext cx="971315" cy="20608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3203848" y="3212976"/>
              <a:ext cx="1944216" cy="2160240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6152" name="Группа 33"/>
          <p:cNvGrpSpPr>
            <a:grpSpLocks/>
          </p:cNvGrpSpPr>
          <p:nvPr/>
        </p:nvGrpSpPr>
        <p:grpSpPr bwMode="auto">
          <a:xfrm>
            <a:off x="2555875" y="836613"/>
            <a:ext cx="1944688" cy="2416175"/>
            <a:chOff x="3347864" y="4077072"/>
            <a:chExt cx="1944216" cy="2415613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347864" y="4077072"/>
              <a:ext cx="1944216" cy="2415613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3" name="Рисунок 32" descr="коты2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92292" y="4724621"/>
              <a:ext cx="1583940" cy="11935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6" name="TextBox 35"/>
          <p:cNvSpPr txBox="1"/>
          <p:nvPr/>
        </p:nvSpPr>
        <p:spPr>
          <a:xfrm>
            <a:off x="755576" y="0"/>
            <a:ext cx="770485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Что изменилось?</a:t>
            </a:r>
          </a:p>
        </p:txBody>
      </p:sp>
      <p:grpSp>
        <p:nvGrpSpPr>
          <p:cNvPr id="6154" name="Группа 37"/>
          <p:cNvGrpSpPr>
            <a:grpSpLocks/>
          </p:cNvGrpSpPr>
          <p:nvPr/>
        </p:nvGrpSpPr>
        <p:grpSpPr bwMode="auto">
          <a:xfrm>
            <a:off x="4716463" y="3429000"/>
            <a:ext cx="1943100" cy="2420938"/>
            <a:chOff x="4716016" y="3429000"/>
            <a:chExt cx="1944216" cy="2420888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4716016" y="3429000"/>
              <a:ext cx="1944216" cy="2420888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7" name="Рисунок 36" descr="Копия собака и косточка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32040" y="3860791"/>
              <a:ext cx="1583646" cy="15207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34" name="Рисунок 33" descr="деревья2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313" y="908050"/>
            <a:ext cx="1752600" cy="2233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Стрелка вправо 1">
            <a:hlinkClick r:id="rId10" action="ppaction://hlinksldjump"/>
          </p:cNvPr>
          <p:cNvSpPr/>
          <p:nvPr/>
        </p:nvSpPr>
        <p:spPr>
          <a:xfrm>
            <a:off x="7668344" y="6309320"/>
            <a:ext cx="109624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82157" y="6170820"/>
            <a:ext cx="12368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АРТЕМЬЕВА Е.Я.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0849826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Группа 8"/>
          <p:cNvGrpSpPr>
            <a:grpSpLocks/>
          </p:cNvGrpSpPr>
          <p:nvPr/>
        </p:nvGrpSpPr>
        <p:grpSpPr bwMode="auto">
          <a:xfrm>
            <a:off x="6875463" y="836613"/>
            <a:ext cx="1944687" cy="2420937"/>
            <a:chOff x="3707904" y="548680"/>
            <a:chExt cx="2808312" cy="3744416"/>
          </a:xfrm>
        </p:grpSpPr>
        <p:pic>
          <p:nvPicPr>
            <p:cNvPr id="6" name="Рисунок 5" descr="снежинка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3399" y="1052027"/>
              <a:ext cx="2448390" cy="27622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Прямоугольник 6"/>
            <p:cNvSpPr/>
            <p:nvPr/>
          </p:nvSpPr>
          <p:spPr>
            <a:xfrm>
              <a:off x="3707904" y="548680"/>
              <a:ext cx="2808312" cy="3744416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7171" name="Группа 12"/>
          <p:cNvGrpSpPr>
            <a:grpSpLocks/>
          </p:cNvGrpSpPr>
          <p:nvPr/>
        </p:nvGrpSpPr>
        <p:grpSpPr bwMode="auto">
          <a:xfrm>
            <a:off x="2555875" y="3429000"/>
            <a:ext cx="1944688" cy="2420938"/>
            <a:chOff x="6156176" y="188640"/>
            <a:chExt cx="2808312" cy="374441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156176" y="188640"/>
              <a:ext cx="2808312" cy="3744416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2" name="Рисунок 11" descr="санки3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00604" y="1340202"/>
              <a:ext cx="2583646" cy="16696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7172" name="Группа 16"/>
          <p:cNvGrpSpPr>
            <a:grpSpLocks/>
          </p:cNvGrpSpPr>
          <p:nvPr/>
        </p:nvGrpSpPr>
        <p:grpSpPr bwMode="auto">
          <a:xfrm>
            <a:off x="4716463" y="836613"/>
            <a:ext cx="1943100" cy="2420937"/>
            <a:chOff x="1619672" y="2636912"/>
            <a:chExt cx="2808312" cy="3744416"/>
          </a:xfrm>
        </p:grpSpPr>
        <p:pic>
          <p:nvPicPr>
            <p:cNvPr id="15" name="Рисунок 14" descr="шапка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79888" y="3140259"/>
              <a:ext cx="2051169" cy="26640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1619672" y="2636912"/>
              <a:ext cx="2808312" cy="3744416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7173" name="Группа 19"/>
          <p:cNvGrpSpPr>
            <a:grpSpLocks/>
          </p:cNvGrpSpPr>
          <p:nvPr/>
        </p:nvGrpSpPr>
        <p:grpSpPr bwMode="auto">
          <a:xfrm>
            <a:off x="6875463" y="3429000"/>
            <a:ext cx="1944687" cy="2420938"/>
            <a:chOff x="6228184" y="4149080"/>
            <a:chExt cx="1944216" cy="2160240"/>
          </a:xfrm>
        </p:grpSpPr>
        <p:pic>
          <p:nvPicPr>
            <p:cNvPr id="18" name="Рисунок 17" descr="дом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28184" y="4365813"/>
              <a:ext cx="1944216" cy="15837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6228184" y="4149080"/>
              <a:ext cx="1944216" cy="2160240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7174" name="Группа 33"/>
          <p:cNvGrpSpPr>
            <a:grpSpLocks/>
          </p:cNvGrpSpPr>
          <p:nvPr/>
        </p:nvGrpSpPr>
        <p:grpSpPr bwMode="auto">
          <a:xfrm>
            <a:off x="2555875" y="836613"/>
            <a:ext cx="1944688" cy="2416175"/>
            <a:chOff x="3347864" y="4077072"/>
            <a:chExt cx="1944216" cy="2415613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347864" y="4077072"/>
              <a:ext cx="1944216" cy="2415613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3" name="Рисунок 32" descr="коты2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92292" y="4724621"/>
              <a:ext cx="1583940" cy="11935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6" name="TextBox 35"/>
          <p:cNvSpPr txBox="1"/>
          <p:nvPr/>
        </p:nvSpPr>
        <p:spPr>
          <a:xfrm>
            <a:off x="864035" y="-33486"/>
            <a:ext cx="770485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Что изменилось?</a:t>
            </a:r>
          </a:p>
        </p:txBody>
      </p:sp>
      <p:grpSp>
        <p:nvGrpSpPr>
          <p:cNvPr id="7176" name="Группа 37"/>
          <p:cNvGrpSpPr>
            <a:grpSpLocks/>
          </p:cNvGrpSpPr>
          <p:nvPr/>
        </p:nvGrpSpPr>
        <p:grpSpPr bwMode="auto">
          <a:xfrm>
            <a:off x="4716463" y="3429000"/>
            <a:ext cx="1943100" cy="2420938"/>
            <a:chOff x="4716016" y="3429000"/>
            <a:chExt cx="1944216" cy="2420888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4716016" y="3429000"/>
              <a:ext cx="1944216" cy="2420888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7" name="Рисунок 36" descr="Копия собака и косточка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32040" y="3860791"/>
              <a:ext cx="1583646" cy="15207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7180" name="Группа 28"/>
          <p:cNvGrpSpPr>
            <a:grpSpLocks/>
          </p:cNvGrpSpPr>
          <p:nvPr/>
        </p:nvGrpSpPr>
        <p:grpSpPr bwMode="auto">
          <a:xfrm>
            <a:off x="395288" y="3429000"/>
            <a:ext cx="1944687" cy="2447925"/>
            <a:chOff x="395536" y="3429000"/>
            <a:chExt cx="1944216" cy="2448487"/>
          </a:xfrm>
        </p:grpSpPr>
        <p:pic>
          <p:nvPicPr>
            <p:cNvPr id="23" name="Рисунок 22" descr="мальчик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0239" y="3573496"/>
              <a:ext cx="971315" cy="23039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395536" y="3429000"/>
              <a:ext cx="1944216" cy="241514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8" name="Рисунок 27" descr="шапка.jpg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0665326">
              <a:off x="1057363" y="3489339"/>
              <a:ext cx="544381" cy="422372"/>
            </a:xfrm>
            <a:prstGeom prst="rect">
              <a:avLst/>
            </a:prstGeom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181" name="Группа 33"/>
          <p:cNvGrpSpPr>
            <a:grpSpLocks/>
          </p:cNvGrpSpPr>
          <p:nvPr/>
        </p:nvGrpSpPr>
        <p:grpSpPr bwMode="auto">
          <a:xfrm>
            <a:off x="395288" y="836613"/>
            <a:ext cx="1944687" cy="2420937"/>
            <a:chOff x="395536" y="836712"/>
            <a:chExt cx="1944216" cy="242088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95536" y="836712"/>
              <a:ext cx="1944216" cy="2420888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1" name="Рисунок 30" descr="деревья2.jpg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6956" y="908148"/>
              <a:ext cx="1753763" cy="22335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Стрелка вправо 1">
            <a:hlinkClick r:id="rId11" action="ppaction://hlinksldjump"/>
          </p:cNvPr>
          <p:cNvSpPr/>
          <p:nvPr/>
        </p:nvSpPr>
        <p:spPr>
          <a:xfrm>
            <a:off x="7452320" y="6165304"/>
            <a:ext cx="144016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28888" y="6382836"/>
            <a:ext cx="12368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АРТЕМЬЕВА Е.Я.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682010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767" y="73011"/>
            <a:ext cx="6512511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ФИЗМИНУТКА</a:t>
            </a:r>
            <a:endParaRPr lang="ru-RU" b="1" cap="none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435" name="Picture 8" descr="18f49a9f5ec8a70e5eb777af9c97d329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716783"/>
            <a:ext cx="1317104" cy="1783578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770188" y="6217021"/>
            <a:ext cx="2895600" cy="2889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АРТЕМЬЕВА Е.Я.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8436" name="Picture 10" descr="e0e57f04475c20a1d1d7310e981a987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156" y="3140968"/>
            <a:ext cx="216058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d30d9eba7f48267ef56e56db584ef4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41438"/>
            <a:ext cx="12223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 descr="ac08181db0a914b00fccba5f2f424a1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4077072"/>
            <a:ext cx="1943100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" descr="F:\картинки1\9f092de9e03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1513"/>
            <a:ext cx="8748464" cy="20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7" descr="d30d9eba7f48267ef56e56db584ef4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0188" y="1254125"/>
            <a:ext cx="129698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>
            <a:hlinkClick r:id="rId7" action="ppaction://hlinksldjump"/>
          </p:cNvPr>
          <p:cNvSpPr/>
          <p:nvPr/>
        </p:nvSpPr>
        <p:spPr>
          <a:xfrm>
            <a:off x="7812360" y="6361484"/>
            <a:ext cx="1152128" cy="4518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Анимашки Цветы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548783"/>
            <a:ext cx="92392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53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12879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УПРАЖНЕНИЕ «ПРОВЕРКА ПАМЯТИ»</a:t>
            </a:r>
            <a:endParaRPr lang="ru-RU" sz="2400" b="1" i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91234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Маленькие 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дети очень любят рассматривать книжки с картинками. </a:t>
            </a:r>
            <a:br>
              <a:rPr lang="ru-RU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endParaRPr lang="ru-RU" sz="2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2. Автомобиль 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груша крокодил море пуговица понедельник 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журнал.</a:t>
            </a:r>
          </a:p>
          <a:p>
            <a:r>
              <a:rPr lang="ru-RU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3. 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екада 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макинтош аркан палитра флигель околица 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барокко.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endParaRPr lang="ru-RU" sz="2000" i="0" dirty="0"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1968" y="6021288"/>
            <a:ext cx="12368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АРТЕМЬЕВА Е.Я.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pic>
        <p:nvPicPr>
          <p:cNvPr id="5122" name="Picture 2" descr="Анимашки Цвет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411" y="4437112"/>
            <a:ext cx="92392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3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6565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Другая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6565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Другая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6565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Другая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6565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340</Words>
  <Application>Microsoft Office PowerPoint</Application>
  <PresentationFormat>Экран (4:3)</PresentationFormat>
  <Paragraphs>71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Тема Office</vt:lpstr>
      <vt:lpstr>1_Тема Office</vt:lpstr>
      <vt:lpstr>3_Тема Office</vt:lpstr>
      <vt:lpstr>4_Тема Office</vt:lpstr>
      <vt:lpstr>5_Тема Office</vt:lpstr>
      <vt:lpstr>ПАМЯТЬ</vt:lpstr>
      <vt:lpstr>ИГРА «ЧТО ИЗМЕНИЛОСЬ?»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ФИЗМИНУТКА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16</cp:revision>
  <dcterms:created xsi:type="dcterms:W3CDTF">2013-01-10T17:13:30Z</dcterms:created>
  <dcterms:modified xsi:type="dcterms:W3CDTF">2014-12-21T18:32:15Z</dcterms:modified>
</cp:coreProperties>
</file>