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264" r:id="rId2"/>
    <p:sldId id="265" r:id="rId3"/>
    <p:sldId id="266" r:id="rId4"/>
    <p:sldId id="258" r:id="rId5"/>
    <p:sldId id="262" r:id="rId6"/>
    <p:sldId id="263" r:id="rId7"/>
    <p:sldId id="267"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4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71EFC4-FEAE-47D0-9444-02C80477EB6D}" type="datetimeFigureOut">
              <a:rPr lang="ru-RU" smtClean="0"/>
              <a:pPr/>
              <a:t>08.12.2014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8B1D0B-A8AD-4C77-8577-A611C9F7749F}" type="slidenum">
              <a:rPr lang="ru-RU" smtClean="0"/>
              <a:pPr/>
              <a:t>‹#›</a:t>
            </a:fld>
            <a:endParaRPr lang="ru-RU"/>
          </a:p>
        </p:txBody>
      </p:sp>
    </p:spTree>
    <p:extLst>
      <p:ext uri="{BB962C8B-B14F-4D97-AF65-F5344CB8AC3E}">
        <p14:creationId xmlns="" xmlns:p14="http://schemas.microsoft.com/office/powerpoint/2010/main" val="247545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1944783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1780267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711847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201564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201795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20258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08.12.2014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272173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08.12.2014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369750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08.12.2014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1194192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53679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2444715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08.12.2014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extLst>
      <p:ext uri="{BB962C8B-B14F-4D97-AF65-F5344CB8AC3E}">
        <p14:creationId xmlns="" xmlns:p14="http://schemas.microsoft.com/office/powerpoint/2010/main" val="423162938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14348" y="500042"/>
            <a:ext cx="7786742" cy="501675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Корень ученья</a:t>
            </a:r>
          </a:p>
          <a:p>
            <a:pPr algn="ctr"/>
            <a:r>
              <a:rPr lang="ru-RU"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a:t>
            </a:r>
            <a:r>
              <a:rPr lang="ru-RU"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орек,</a:t>
            </a:r>
          </a:p>
          <a:p>
            <a:pPr algn="ctr"/>
            <a:r>
              <a:rPr lang="ru-RU"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a:t>
            </a:r>
            <a:r>
              <a:rPr lang="ru-RU"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а плод его</a:t>
            </a:r>
          </a:p>
          <a:p>
            <a:pPr algn="ctr"/>
            <a:r>
              <a:rPr lang="ru-RU"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сладок</a:t>
            </a:r>
            <a:endParaRPr lang="ru-RU"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Вставь пропущенные буквы, выдели орфограммы</a:t>
            </a:r>
            <a:endParaRPr lang="ru-RU" b="1" dirty="0"/>
          </a:p>
        </p:txBody>
      </p:sp>
      <p:sp>
        <p:nvSpPr>
          <p:cNvPr id="4" name="Прямоугольник 3"/>
          <p:cNvSpPr/>
          <p:nvPr/>
        </p:nvSpPr>
        <p:spPr>
          <a:xfrm>
            <a:off x="428596" y="1785926"/>
            <a:ext cx="8072494" cy="2308324"/>
          </a:xfrm>
          <a:prstGeom prst="rect">
            <a:avLst/>
          </a:prstGeom>
          <a:noFill/>
        </p:spPr>
        <p:txBody>
          <a:bodyPr wrap="square" lIns="91440" tIns="45720" rIns="91440" bIns="45720">
            <a:spAutoFit/>
          </a:bodyPr>
          <a:lstStyle/>
          <a:p>
            <a:pPr algn="ctr"/>
            <a:r>
              <a:rPr lang="ru-RU" sz="72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Т...рпение</a:t>
            </a:r>
            <a:r>
              <a:rPr lang="ru-RU" sz="7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и тру... – </a:t>
            </a:r>
          </a:p>
          <a:p>
            <a:pPr algn="ctr"/>
            <a:r>
              <a:rPr lang="ru-RU" sz="7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a:t>
            </a:r>
            <a:r>
              <a:rPr lang="ru-RU" sz="7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люч...к</a:t>
            </a:r>
            <a:r>
              <a:rPr lang="ru-RU"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к успеху.</a:t>
            </a:r>
          </a:p>
        </p:txBody>
      </p:sp>
      <p:sp>
        <p:nvSpPr>
          <p:cNvPr id="5" name="TextBox 4"/>
          <p:cNvSpPr txBox="1"/>
          <p:nvPr/>
        </p:nvSpPr>
        <p:spPr>
          <a:xfrm>
            <a:off x="1214414" y="1714488"/>
            <a:ext cx="470483" cy="1107996"/>
          </a:xfrm>
          <a:prstGeom prst="rect">
            <a:avLst/>
          </a:prstGeom>
          <a:noFill/>
        </p:spPr>
        <p:txBody>
          <a:bodyPr wrap="square" rtlCol="0">
            <a:spAutoFit/>
          </a:bodyPr>
          <a:lstStyle/>
          <a:p>
            <a:r>
              <a:rPr lang="ru-RU" sz="6600" b="1" dirty="0" smtClean="0">
                <a:solidFill>
                  <a:srgbClr val="FF0000"/>
                </a:solidFill>
              </a:rPr>
              <a:t>е</a:t>
            </a:r>
            <a:endParaRPr lang="ru-RU" sz="6600" b="1" dirty="0">
              <a:solidFill>
                <a:srgbClr val="FF0000"/>
              </a:solidFill>
            </a:endParaRPr>
          </a:p>
        </p:txBody>
      </p:sp>
      <p:sp>
        <p:nvSpPr>
          <p:cNvPr id="6" name="TextBox 5"/>
          <p:cNvSpPr txBox="1"/>
          <p:nvPr/>
        </p:nvSpPr>
        <p:spPr>
          <a:xfrm flipH="1">
            <a:off x="7000892" y="1714488"/>
            <a:ext cx="785818" cy="1015663"/>
          </a:xfrm>
          <a:prstGeom prst="rect">
            <a:avLst/>
          </a:prstGeom>
          <a:noFill/>
        </p:spPr>
        <p:txBody>
          <a:bodyPr wrap="square" rtlCol="0">
            <a:spAutoFit/>
          </a:bodyPr>
          <a:lstStyle/>
          <a:p>
            <a:r>
              <a:rPr lang="ru-RU" sz="6000" b="1" dirty="0" err="1" smtClean="0">
                <a:solidFill>
                  <a:srgbClr val="FF0000"/>
                </a:solidFill>
              </a:rPr>
              <a:t>д</a:t>
            </a:r>
            <a:endParaRPr lang="ru-RU" sz="6000" b="1" dirty="0">
              <a:solidFill>
                <a:srgbClr val="FF0000"/>
              </a:solidFill>
            </a:endParaRPr>
          </a:p>
        </p:txBody>
      </p:sp>
      <p:sp>
        <p:nvSpPr>
          <p:cNvPr id="7" name="TextBox 6"/>
          <p:cNvSpPr txBox="1"/>
          <p:nvPr/>
        </p:nvSpPr>
        <p:spPr>
          <a:xfrm>
            <a:off x="3143240" y="2857496"/>
            <a:ext cx="612668" cy="1015663"/>
          </a:xfrm>
          <a:prstGeom prst="rect">
            <a:avLst/>
          </a:prstGeom>
          <a:noFill/>
        </p:spPr>
        <p:txBody>
          <a:bodyPr wrap="none" rtlCol="0">
            <a:spAutoFit/>
          </a:bodyPr>
          <a:lstStyle/>
          <a:p>
            <a:r>
              <a:rPr lang="ru-RU" sz="6000" b="1" dirty="0" smtClean="0">
                <a:solidFill>
                  <a:srgbClr val="FF0000"/>
                </a:solidFill>
              </a:rPr>
              <a:t>и</a:t>
            </a:r>
            <a:endParaRPr lang="ru-RU" sz="6000" b="1" dirty="0">
              <a:solidFill>
                <a:srgbClr val="FF0000"/>
              </a:solidFil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6"/>
                                        </p:tgtEl>
                                        <p:attrNameLst>
                                          <p:attrName>style.visibility</p:attrName>
                                        </p:attrNameLst>
                                      </p:cBhvr>
                                      <p:to>
                                        <p:strVal val="visible"/>
                                      </p:to>
                                    </p:set>
                                    <p:set>
                                      <p:cBhvr>
                                        <p:cTn id="12" dur="910" fill="hold">
                                          <p:stCondLst>
                                            <p:cond delay="0"/>
                                          </p:stCondLst>
                                        </p:cTn>
                                        <p:tgtEl>
                                          <p:spTgt spid="6"/>
                                        </p:tgtEl>
                                        <p:attrNameLst>
                                          <p:attrName>style.rotation</p:attrName>
                                        </p:attrNameLst>
                                      </p:cBhvr>
                                      <p:to>
                                        <p:strVal val="-45.0"/>
                                      </p:to>
                                    </p:set>
                                    <p:anim calcmode="lin" valueType="num">
                                      <p:cBhvr>
                                        <p:cTn id="13" dur="910" fill="hold">
                                          <p:stCondLst>
                                            <p:cond delay="910"/>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14" dur="910"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5" dur="312" decel="50000" autoRev="1" fill="hold">
                                          <p:stCondLst>
                                            <p:cond delay="910"/>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6" dur="272" fill="hold">
                                          <p:stCondLst>
                                            <p:cond delay="1728"/>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ox(in)">
                                      <p:cBhvr>
                                        <p:cTn id="2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928662" y="857232"/>
            <a:ext cx="7858180" cy="378565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Учимся писать</a:t>
            </a:r>
          </a:p>
          <a:p>
            <a:pPr algn="ctr"/>
            <a:r>
              <a:rPr lang="ru-RU"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a:t>
            </a:r>
            <a:r>
              <a:rPr lang="ru-RU"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орни и суффиксы</a:t>
            </a:r>
            <a:endParaRPr lang="ru-RU"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725470"/>
          </a:xfrm>
        </p:spPr>
        <p:txBody>
          <a:bodyPr>
            <a:normAutofit fontScale="90000"/>
          </a:bodyPr>
          <a:lstStyle/>
          <a:p>
            <a:r>
              <a:rPr lang="ru-RU" dirty="0" smtClean="0">
                <a:latin typeface="Times New Roman" pitchFamily="18" charset="0"/>
                <a:cs typeface="Times New Roman" pitchFamily="18" charset="0"/>
              </a:rPr>
              <a:t>Карточка №1</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500034" y="928670"/>
            <a:ext cx="8229600" cy="4525963"/>
          </a:xfrm>
        </p:spPr>
        <p:txBody>
          <a:bodyPr/>
          <a:lstStyle/>
          <a:p>
            <a:pPr marL="0" indent="0">
              <a:buNone/>
            </a:pPr>
            <a:r>
              <a:rPr lang="ru-RU" dirty="0" smtClean="0"/>
              <a:t>                             </a:t>
            </a:r>
            <a:r>
              <a:rPr lang="ru-RU" dirty="0" smtClean="0">
                <a:latin typeface="Times New Roman" pitchFamily="18" charset="0"/>
                <a:cs typeface="Times New Roman" pitchFamily="18" charset="0"/>
              </a:rPr>
              <a:t>Кедровник.</a:t>
            </a:r>
          </a:p>
          <a:p>
            <a:pPr marL="0" inden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В </a:t>
            </a:r>
            <a:r>
              <a:rPr lang="ru-RU" dirty="0">
                <a:latin typeface="Times New Roman" pitchFamily="18" charset="0"/>
                <a:cs typeface="Times New Roman" pitchFamily="18" charset="0"/>
              </a:rPr>
              <a:t>тайге растёт </a:t>
            </a:r>
            <a:r>
              <a:rPr lang="ru-RU" dirty="0" smtClean="0">
                <a:latin typeface="Times New Roman" pitchFamily="18" charset="0"/>
                <a:cs typeface="Times New Roman" pitchFamily="18" charset="0"/>
              </a:rPr>
              <a:t>кедр</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Кедровник- любимое место  многих животных и птиц. Осенью в нём созревают кедровые шишки.</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smtClean="0"/>
              <a:t> </a:t>
            </a:r>
            <a:r>
              <a:rPr lang="ru-RU" dirty="0"/>
              <a:t/>
            </a:r>
            <a:br>
              <a:rPr lang="ru-RU" dirty="0"/>
            </a:br>
            <a:endParaRPr lang="ru-RU" dirty="0"/>
          </a:p>
          <a:p>
            <a:endParaRPr lang="ru-RU" dirty="0"/>
          </a:p>
        </p:txBody>
      </p:sp>
      <p:pic>
        <p:nvPicPr>
          <p:cNvPr id="1026" name="Picture 2" descr="C:\Users\Леха\AppData\Local\Microsoft\Windows\Temporary Internet Files\Content.IE5\DSP1I8EJ\MP900401229[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588224" y="3666655"/>
            <a:ext cx="2376000" cy="2970725"/>
          </a:xfrm>
          <a:prstGeom prst="rect">
            <a:avLst/>
          </a:prstGeom>
          <a:noFill/>
          <a:extLst>
            <a:ext uri="{909E8E84-426E-40DD-AFC4-6F175D3DCCD1}">
              <a14:hiddenFill xmlns="" xmlns:a14="http://schemas.microsoft.com/office/drawing/2010/main">
                <a:solidFill>
                  <a:srgbClr val="FFFFFF"/>
                </a:solidFill>
              </a14:hiddenFill>
            </a:ext>
          </a:extLst>
        </p:spPr>
      </p:pic>
      <p:pic>
        <p:nvPicPr>
          <p:cNvPr id="4" name="Рисунок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990437" y="4005064"/>
            <a:ext cx="2736000" cy="20591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Рисунок 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395536" y="3666655"/>
            <a:ext cx="2045161" cy="2736000"/>
          </a:xfrm>
          <a:prstGeom prst="rect">
            <a:avLst/>
          </a:prstGeom>
        </p:spPr>
      </p:pic>
    </p:spTree>
    <p:extLst>
      <p:ext uri="{BB962C8B-B14F-4D97-AF65-F5344CB8AC3E}">
        <p14:creationId xmlns="" xmlns:p14="http://schemas.microsoft.com/office/powerpoint/2010/main" val="1712882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452320" y="116632"/>
            <a:ext cx="1656000" cy="1242000"/>
          </a:xfrm>
          <a:prstGeom prst="rect">
            <a:avLst/>
          </a:prstGeom>
        </p:spPr>
      </p:pic>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latin typeface="Times New Roman" pitchFamily="18" charset="0"/>
                <a:cs typeface="Times New Roman" pitchFamily="18" charset="0"/>
              </a:rPr>
              <a:t>Карточка №2</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ru-RU" dirty="0" smtClean="0"/>
              <a:t>                           </a:t>
            </a:r>
            <a:r>
              <a:rPr lang="ru-RU" sz="3500" dirty="0" smtClean="0">
                <a:latin typeface="Times New Roman" pitchFamily="18" charset="0"/>
                <a:cs typeface="Times New Roman" pitchFamily="18" charset="0"/>
              </a:rPr>
              <a:t>Зимний </a:t>
            </a:r>
            <a:r>
              <a:rPr lang="ru-RU" sz="3500" dirty="0">
                <a:latin typeface="Times New Roman" pitchFamily="18" charset="0"/>
                <a:cs typeface="Times New Roman" pitchFamily="18" charset="0"/>
              </a:rPr>
              <a:t>денек.</a:t>
            </a:r>
          </a:p>
          <a:p>
            <a:pPr marL="0" indent="0">
              <a:buNone/>
            </a:pPr>
            <a:r>
              <a:rPr lang="ru-RU" sz="3500" dirty="0" smtClean="0">
                <a:latin typeface="Times New Roman" pitchFamily="18" charset="0"/>
                <a:cs typeface="Times New Roman" pitchFamily="18" charset="0"/>
              </a:rPr>
              <a:t>     Ночью был легкий мороз. </a:t>
            </a:r>
            <a:r>
              <a:rPr lang="ru-RU" sz="3500" dirty="0">
                <a:latin typeface="Times New Roman" pitchFamily="18" charset="0"/>
                <a:cs typeface="Times New Roman" pitchFamily="18" charset="0"/>
              </a:rPr>
              <a:t>Выпал первый </a:t>
            </a:r>
            <a:r>
              <a:rPr lang="ru-RU" sz="3500" dirty="0" smtClean="0">
                <a:latin typeface="Times New Roman" pitchFamily="18" charset="0"/>
                <a:cs typeface="Times New Roman" pitchFamily="18" charset="0"/>
              </a:rPr>
              <a:t>снег. Он мягкий, </a:t>
            </a:r>
            <a:r>
              <a:rPr lang="ru-RU" sz="3500" dirty="0">
                <a:latin typeface="Times New Roman" pitchFamily="18" charset="0"/>
                <a:cs typeface="Times New Roman" pitchFamily="18" charset="0"/>
              </a:rPr>
              <a:t>белый пушистый. </a:t>
            </a:r>
            <a:r>
              <a:rPr lang="ru-RU" sz="3500" dirty="0" smtClean="0">
                <a:latin typeface="Times New Roman" pitchFamily="18" charset="0"/>
                <a:cs typeface="Times New Roman" pitchFamily="18" charset="0"/>
              </a:rPr>
              <a:t>Дубки, избушки </a:t>
            </a:r>
            <a:r>
              <a:rPr lang="ru-RU" sz="3500" dirty="0">
                <a:latin typeface="Times New Roman" pitchFamily="18" charset="0"/>
                <a:cs typeface="Times New Roman" pitchFamily="18" charset="0"/>
              </a:rPr>
              <a:t>и </a:t>
            </a:r>
            <a:r>
              <a:rPr lang="ru-RU" sz="3500" dirty="0" smtClean="0">
                <a:latin typeface="Times New Roman" pitchFamily="18" charset="0"/>
                <a:cs typeface="Times New Roman" pitchFamily="18" charset="0"/>
              </a:rPr>
              <a:t>дорожки </a:t>
            </a:r>
            <a:r>
              <a:rPr lang="ru-RU" sz="3500" dirty="0">
                <a:latin typeface="Times New Roman" pitchFamily="18" charset="0"/>
                <a:cs typeface="Times New Roman" pitchFamily="18" charset="0"/>
              </a:rPr>
              <a:t>стали белые. </a:t>
            </a:r>
            <a:r>
              <a:rPr lang="ru-RU" sz="3500" dirty="0" smtClean="0">
                <a:latin typeface="Times New Roman" pitchFamily="18" charset="0"/>
                <a:cs typeface="Times New Roman" pitchFamily="18" charset="0"/>
              </a:rPr>
              <a:t>С берез </a:t>
            </a:r>
            <a:r>
              <a:rPr lang="ru-RU" sz="3500" dirty="0">
                <a:latin typeface="Times New Roman" pitchFamily="18" charset="0"/>
                <a:cs typeface="Times New Roman" pitchFamily="18" charset="0"/>
              </a:rPr>
              <a:t>посыпался иней. Хорошо во дворе! </a:t>
            </a:r>
          </a:p>
          <a:p>
            <a:endParaRPr lang="ru-RU" dirty="0"/>
          </a:p>
        </p:txBody>
      </p:sp>
      <p:pic>
        <p:nvPicPr>
          <p:cNvPr id="1026" name="Picture 2" descr="C:\Users\Леха\AppData\Local\Microsoft\Windows\Temporary Internet Files\Content.IE5\N04CJZB8\MP900449050[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9512" y="116632"/>
            <a:ext cx="1368000" cy="1150640"/>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descr="C:\Users\Леха\AppData\Local\Microsoft\Windows\Temporary Internet Files\Content.IE5\M5ACL52A\MC900426434[1].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29520" y="4786322"/>
            <a:ext cx="1493973" cy="1764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28628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latin typeface="Times New Roman" pitchFamily="18" charset="0"/>
                <a:cs typeface="Times New Roman" pitchFamily="18" charset="0"/>
              </a:rPr>
              <a:t>Карточка №3</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500034" y="1357298"/>
            <a:ext cx="8229600" cy="4525963"/>
          </a:xfrm>
        </p:spPr>
        <p:txBody>
          <a:bodyPr/>
          <a:lstStyle/>
          <a:p>
            <a:pPr marL="0" indent="0">
              <a:buNone/>
            </a:pPr>
            <a:r>
              <a:rPr lang="ru-RU" dirty="0" smtClean="0"/>
              <a:t>                       </a:t>
            </a:r>
            <a:r>
              <a:rPr lang="ru-RU" dirty="0" smtClean="0">
                <a:latin typeface="Times New Roman" pitchFamily="18" charset="0"/>
                <a:cs typeface="Times New Roman" pitchFamily="18" charset="0"/>
              </a:rPr>
              <a:t>Охота не удалась.</a:t>
            </a:r>
          </a:p>
          <a:p>
            <a:pPr marL="0" inden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День был ненастный. Солнце спряталось за тучами. Моросил мелкий дождь. Было грустно. Мы выбрались из чащи. Местность эта нам была известна. Вот пастбища. Тут шалаш пастуха. Здесь мы отдохнём. Охота не удалась.</a:t>
            </a:r>
            <a:endParaRPr lang="ru-RU" dirty="0">
              <a:latin typeface="Times New Roman" pitchFamily="18" charset="0"/>
              <a:cs typeface="Times New Roman" pitchFamily="18" charset="0"/>
            </a:endParaRPr>
          </a:p>
        </p:txBody>
      </p:sp>
      <p:pic>
        <p:nvPicPr>
          <p:cNvPr id="3074" name="Picture 2" descr="C:\Users\Леха\AppData\Local\Microsoft\Windows\Temporary Internet Files\Content.IE5\DSP1I8EJ\MC900231366[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59832" y="4725144"/>
            <a:ext cx="2379552" cy="197365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 xmlns:a14="http://schemas.microsoft.com/office/drawing/2010/main">
                <a:solidFill>
                  <a:srgbClr val="FFFFFF"/>
                </a:solidFill>
              </a14:hiddenFill>
            </a:ext>
          </a:extLst>
        </p:spPr>
      </p:pic>
      <p:pic>
        <p:nvPicPr>
          <p:cNvPr id="3075" name="Picture 3" descr="C:\Users\Леха\AppData\Local\Microsoft\Windows\Temporary Internet Files\Content.IE5\M5ACL52A\MC900322366[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7504" y="404664"/>
            <a:ext cx="1512000" cy="156053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68314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428596" y="714354"/>
          <a:ext cx="8501123" cy="5134323"/>
        </p:xfrm>
        <a:graphic>
          <a:graphicData uri="http://schemas.openxmlformats.org/drawingml/2006/table">
            <a:tbl>
              <a:tblPr/>
              <a:tblGrid>
                <a:gridCol w="1643074"/>
                <a:gridCol w="3071834"/>
                <a:gridCol w="3786215"/>
              </a:tblGrid>
              <a:tr h="809631">
                <a:tc>
                  <a:txBody>
                    <a:bodyPr/>
                    <a:lstStyle/>
                    <a:p>
                      <a:pPr algn="ctr">
                        <a:lnSpc>
                          <a:spcPct val="115000"/>
                        </a:lnSpc>
                        <a:spcAft>
                          <a:spcPts val="0"/>
                        </a:spcAft>
                      </a:pPr>
                      <a:r>
                        <a:rPr lang="ru-RU" sz="3200" b="1" dirty="0" smtClean="0">
                          <a:solidFill>
                            <a:srgbClr val="000000"/>
                          </a:solidFill>
                          <a:latin typeface="Times New Roman"/>
                          <a:ea typeface="Times New Roman"/>
                          <a:cs typeface="Times New Roman"/>
                        </a:rPr>
                        <a:t>Номер задания</a:t>
                      </a:r>
                      <a:endParaRPr lang="ru-RU" sz="3200" b="1" dirty="0">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ru-RU" sz="3200" b="1" dirty="0">
                          <a:solidFill>
                            <a:srgbClr val="000000"/>
                          </a:solidFill>
                          <a:latin typeface="Times New Roman"/>
                          <a:ea typeface="Times New Roman"/>
                          <a:cs typeface="Times New Roman"/>
                        </a:rPr>
                        <a:t>Ответы</a:t>
                      </a:r>
                      <a:endParaRPr lang="ru-RU" sz="3200" b="1" dirty="0">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pPr>
                      <a:endParaRPr lang="ru-RU" sz="900" dirty="0">
                        <a:latin typeface="Calibri"/>
                        <a:cs typeface="Times New Roman"/>
                      </a:endParaRPr>
                    </a:p>
                  </a:txBody>
                  <a:tcPr marL="62204" marR="622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631">
                <a:tc>
                  <a:txBody>
                    <a:bodyPr/>
                    <a:lstStyle/>
                    <a:p>
                      <a:pPr>
                        <a:lnSpc>
                          <a:spcPct val="115000"/>
                        </a:lnSpc>
                      </a:pPr>
                      <a:endParaRPr lang="ru-RU" sz="3200" b="1">
                        <a:latin typeface="Calibri"/>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3200" b="1" dirty="0">
                          <a:solidFill>
                            <a:srgbClr val="000000"/>
                          </a:solidFill>
                          <a:latin typeface="Times New Roman"/>
                          <a:ea typeface="Times New Roman"/>
                          <a:cs typeface="Times New Roman"/>
                        </a:rPr>
                        <a:t>Вариант 1.</a:t>
                      </a:r>
                      <a:endParaRPr lang="ru-RU" sz="3200" b="1" dirty="0">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3200" b="1">
                          <a:solidFill>
                            <a:srgbClr val="000000"/>
                          </a:solidFill>
                          <a:latin typeface="Times New Roman"/>
                          <a:ea typeface="Times New Roman"/>
                          <a:cs typeface="Times New Roman"/>
                        </a:rPr>
                        <a:t>Вариант 2.</a:t>
                      </a:r>
                      <a:endParaRPr lang="ru-RU" sz="3200" b="1">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631">
                <a:tc>
                  <a:txBody>
                    <a:bodyPr/>
                    <a:lstStyle/>
                    <a:p>
                      <a:pPr algn="ctr">
                        <a:lnSpc>
                          <a:spcPct val="115000"/>
                        </a:lnSpc>
                        <a:spcAft>
                          <a:spcPts val="0"/>
                        </a:spcAft>
                      </a:pPr>
                      <a:r>
                        <a:rPr lang="ru-RU" sz="3200" b="1">
                          <a:solidFill>
                            <a:srgbClr val="000000"/>
                          </a:solidFill>
                          <a:latin typeface="Times New Roman"/>
                          <a:ea typeface="Times New Roman"/>
                          <a:cs typeface="Times New Roman"/>
                        </a:rPr>
                        <a:t>1.</a:t>
                      </a:r>
                      <a:endParaRPr lang="ru-RU" sz="3200" b="1">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3200" b="1" dirty="0">
                          <a:solidFill>
                            <a:srgbClr val="000000"/>
                          </a:solidFill>
                          <a:latin typeface="Times New Roman"/>
                          <a:ea typeface="Times New Roman"/>
                          <a:cs typeface="Times New Roman"/>
                        </a:rPr>
                        <a:t>г</a:t>
                      </a:r>
                      <a:endParaRPr lang="ru-RU" sz="3200" b="1" dirty="0">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3200" b="1" dirty="0">
                          <a:solidFill>
                            <a:srgbClr val="000000"/>
                          </a:solidFill>
                          <a:latin typeface="Times New Roman"/>
                          <a:ea typeface="Times New Roman"/>
                          <a:cs typeface="Times New Roman"/>
                        </a:rPr>
                        <a:t>б</a:t>
                      </a:r>
                      <a:endParaRPr lang="ru-RU" sz="3200" b="1" dirty="0">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631">
                <a:tc>
                  <a:txBody>
                    <a:bodyPr/>
                    <a:lstStyle/>
                    <a:p>
                      <a:pPr algn="ctr">
                        <a:lnSpc>
                          <a:spcPct val="115000"/>
                        </a:lnSpc>
                        <a:spcAft>
                          <a:spcPts val="0"/>
                        </a:spcAft>
                      </a:pPr>
                      <a:r>
                        <a:rPr lang="ru-RU" sz="3200" b="1">
                          <a:solidFill>
                            <a:srgbClr val="000000"/>
                          </a:solidFill>
                          <a:latin typeface="Times New Roman"/>
                          <a:ea typeface="Times New Roman"/>
                          <a:cs typeface="Times New Roman"/>
                        </a:rPr>
                        <a:t>2.</a:t>
                      </a:r>
                      <a:endParaRPr lang="ru-RU" sz="3200" b="1">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3200" b="1">
                          <a:solidFill>
                            <a:srgbClr val="000000"/>
                          </a:solidFill>
                          <a:latin typeface="Times New Roman"/>
                          <a:ea typeface="Times New Roman"/>
                          <a:cs typeface="Times New Roman"/>
                        </a:rPr>
                        <a:t>а, в, д</a:t>
                      </a:r>
                      <a:endParaRPr lang="ru-RU" sz="3200" b="1">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3200" b="1" dirty="0">
                          <a:solidFill>
                            <a:srgbClr val="000000"/>
                          </a:solidFill>
                          <a:latin typeface="Times New Roman"/>
                          <a:ea typeface="Times New Roman"/>
                          <a:cs typeface="Times New Roman"/>
                        </a:rPr>
                        <a:t>в, </a:t>
                      </a:r>
                      <a:r>
                        <a:rPr lang="ru-RU" sz="3200" b="1" dirty="0" err="1">
                          <a:solidFill>
                            <a:srgbClr val="000000"/>
                          </a:solidFill>
                          <a:latin typeface="Times New Roman"/>
                          <a:ea typeface="Times New Roman"/>
                          <a:cs typeface="Times New Roman"/>
                        </a:rPr>
                        <a:t>д</a:t>
                      </a:r>
                      <a:endParaRPr lang="ru-RU" sz="3200" b="1" dirty="0">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631">
                <a:tc>
                  <a:txBody>
                    <a:bodyPr/>
                    <a:lstStyle/>
                    <a:p>
                      <a:pPr algn="ctr">
                        <a:lnSpc>
                          <a:spcPct val="115000"/>
                        </a:lnSpc>
                        <a:spcAft>
                          <a:spcPts val="0"/>
                        </a:spcAft>
                      </a:pPr>
                      <a:r>
                        <a:rPr lang="ru-RU" sz="3200" b="1">
                          <a:solidFill>
                            <a:srgbClr val="000000"/>
                          </a:solidFill>
                          <a:latin typeface="Times New Roman"/>
                          <a:ea typeface="Times New Roman"/>
                          <a:cs typeface="Times New Roman"/>
                        </a:rPr>
                        <a:t>3.</a:t>
                      </a:r>
                      <a:endParaRPr lang="ru-RU" sz="3200" b="1">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3200" b="1">
                          <a:solidFill>
                            <a:srgbClr val="000000"/>
                          </a:solidFill>
                          <a:latin typeface="Times New Roman"/>
                          <a:ea typeface="Times New Roman"/>
                          <a:cs typeface="Times New Roman"/>
                        </a:rPr>
                        <a:t>а, в</a:t>
                      </a:r>
                      <a:endParaRPr lang="ru-RU" sz="3200" b="1">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3200" b="1" dirty="0" smtClean="0">
                          <a:solidFill>
                            <a:srgbClr val="000000"/>
                          </a:solidFill>
                          <a:latin typeface="Times New Roman"/>
                          <a:ea typeface="Times New Roman"/>
                          <a:cs typeface="Times New Roman"/>
                        </a:rPr>
                        <a:t>а, г</a:t>
                      </a:r>
                      <a:endParaRPr lang="ru-RU" sz="3200" b="1" dirty="0">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631">
                <a:tc>
                  <a:txBody>
                    <a:bodyPr/>
                    <a:lstStyle/>
                    <a:p>
                      <a:pPr algn="ctr">
                        <a:lnSpc>
                          <a:spcPct val="115000"/>
                        </a:lnSpc>
                        <a:spcAft>
                          <a:spcPts val="0"/>
                        </a:spcAft>
                      </a:pPr>
                      <a:r>
                        <a:rPr lang="ru-RU" sz="3200" b="1">
                          <a:solidFill>
                            <a:srgbClr val="000000"/>
                          </a:solidFill>
                          <a:latin typeface="Times New Roman"/>
                          <a:ea typeface="Times New Roman"/>
                          <a:cs typeface="Times New Roman"/>
                        </a:rPr>
                        <a:t>4.</a:t>
                      </a:r>
                      <a:endParaRPr lang="ru-RU" sz="3200" b="1">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3200" b="1">
                          <a:solidFill>
                            <a:srgbClr val="000000"/>
                          </a:solidFill>
                          <a:latin typeface="Times New Roman"/>
                          <a:ea typeface="Times New Roman"/>
                          <a:cs typeface="Times New Roman"/>
                        </a:rPr>
                        <a:t>а, г</a:t>
                      </a:r>
                      <a:endParaRPr lang="ru-RU" sz="3200" b="1">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3200" b="1" dirty="0">
                          <a:solidFill>
                            <a:srgbClr val="000000"/>
                          </a:solidFill>
                          <a:latin typeface="Times New Roman"/>
                          <a:ea typeface="Times New Roman"/>
                          <a:cs typeface="Times New Roman"/>
                        </a:rPr>
                        <a:t>б, г</a:t>
                      </a:r>
                      <a:endParaRPr lang="ru-RU" sz="3200" b="1" dirty="0">
                        <a:latin typeface="Calibri"/>
                        <a:ea typeface="Times New Roman"/>
                        <a:cs typeface="Times New Roman"/>
                      </a:endParaRPr>
                    </a:p>
                  </a:txBody>
                  <a:tcPr marL="57914" marR="57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192</Words>
  <Application>Microsoft Office PowerPoint</Application>
  <PresentationFormat>Экран (4:3)</PresentationFormat>
  <Paragraphs>37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Вставь пропущенные буквы, выдели орфограммы</vt:lpstr>
      <vt:lpstr>Слайд 3</vt:lpstr>
      <vt:lpstr>Карточка №1</vt:lpstr>
      <vt:lpstr>Карточка №2</vt:lpstr>
      <vt:lpstr>Карточка №3</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декабря. Классная работа.</dc:title>
  <dc:creator>Леха</dc:creator>
  <cp:lastModifiedBy>SweetHome</cp:lastModifiedBy>
  <cp:revision>18</cp:revision>
  <dcterms:created xsi:type="dcterms:W3CDTF">2012-12-09T13:25:56Z</dcterms:created>
  <dcterms:modified xsi:type="dcterms:W3CDTF">2014-12-08T18:28:47Z</dcterms:modified>
</cp:coreProperties>
</file>