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56" r:id="rId3"/>
    <p:sldId id="257" r:id="rId4"/>
    <p:sldId id="258" r:id="rId5"/>
    <p:sldId id="261" r:id="rId6"/>
    <p:sldId id="262" r:id="rId7"/>
    <p:sldId id="265" r:id="rId8"/>
    <p:sldId id="269" r:id="rId9"/>
    <p:sldId id="267" r:id="rId10"/>
    <p:sldId id="268" r:id="rId11"/>
    <p:sldId id="273" r:id="rId12"/>
    <p:sldId id="274" r:id="rId13"/>
    <p:sldId id="281" r:id="rId14"/>
    <p:sldId id="277" r:id="rId15"/>
    <p:sldId id="278" r:id="rId16"/>
    <p:sldId id="279" r:id="rId17"/>
    <p:sldId id="280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4773" autoAdjust="0"/>
  </p:normalViewPr>
  <p:slideViewPr>
    <p:cSldViewPr>
      <p:cViewPr varScale="1">
        <p:scale>
          <a:sx n="69" d="100"/>
          <a:sy n="69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F7C7ED-C090-4327-92E2-B56539C878BC}" type="datetimeFigureOut">
              <a:rPr lang="ru-RU" smtClean="0"/>
              <a:pPr/>
              <a:t>05.09.2014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19E52B-DE42-466C-9C60-5BB5765C5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" TargetMode="External"/><Relationship Id="rId2" Type="http://schemas.openxmlformats.org/officeDocument/2006/relationships/hyperlink" Target="http://www.1812panoram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seum.ru/" TargetMode="External"/><Relationship Id="rId4" Type="http://schemas.openxmlformats.org/officeDocument/2006/relationships/hyperlink" Target="http://www.borodin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165618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день Бородина»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«Недаром помнит вся Россия про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941168"/>
            <a:ext cx="52559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Палехова Людмила Сергеевна,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Учитель начальных классов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МБОУ «НШДС» д. Новикбож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2012г.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63688" y="404664"/>
            <a:ext cx="5760640" cy="17281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Русские прочно укрепились на позиции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Горки – Старая Смоленская дорога. Видя бесплодность дальнейших атак 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Наполеон приказал прекратить их. Бородинский бой закончился.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Family\Desktop\Бородино\lfra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336" y="260648"/>
            <a:ext cx="1296144" cy="1296144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10243" name="Picture 3" descr="C:\Users\Family\Desktop\Бородино\lruss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1400175" cy="1349499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051" name="Picture 3" descr="C:\Users\Family\Desktop\Рисунок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2132856"/>
            <a:ext cx="7128792" cy="450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4149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 ходе Бородинского сражения французская армия потеряла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свыше 50 тыс. чел. (в том числе 49 генералов),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русская армия – свыше 44 тыс. чел. (в том числе 29 генералов).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Под Бородино Наполеону не удалось сломить героическое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сопротивление русских войск из-за несокрушимого морального духа,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героизма и мужества наших солдат и офицеров. Это сражение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знаменовало  собой начало катастрофы «великой армии»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Наполеона, кризис его стратегии, надломило моральный дух 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уверенность французской армии в победе. Через полтора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месяца началось изгнание вражеских войск из   России.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861048"/>
            <a:ext cx="4754353" cy="27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Family\Desktop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35688" y="3933056"/>
            <a:ext cx="2808312" cy="330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86916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Победу в этом сражении  каждый из противников приписывает себе. Французы  - что они победили в битве при Москве.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Русские – что они победили при Бородино. Кто из них прав показала история. Задачи, которые стояли перед французской армией были не выполнены и закономерный итог- река БЕРЕЗИНА, усыпанная трупами 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548680"/>
            <a:ext cx="6768752" cy="42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95736" y="260648"/>
            <a:ext cx="6563072" cy="659735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                          </a:t>
            </a:r>
            <a:endParaRPr lang="ru-RU" sz="2900" dirty="0" smtClean="0">
              <a:solidFill>
                <a:schemeClr val="bg1"/>
              </a:solidFill>
            </a:endParaRPr>
          </a:p>
          <a:p>
            <a:r>
              <a:rPr lang="ru-RU" sz="2900" b="1" dirty="0" smtClean="0">
                <a:solidFill>
                  <a:schemeClr val="bg1"/>
                </a:solidFill>
              </a:rPr>
              <a:t>                          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        Русский алфавит,  написанный в честь 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                 императора Александра I по окончании Отечественной войны  1812 года:</a:t>
            </a:r>
            <a:endParaRPr lang="ru-RU" sz="2900" dirty="0" smtClean="0">
              <a:solidFill>
                <a:schemeClr val="bg1"/>
              </a:solidFill>
            </a:endParaRPr>
          </a:p>
          <a:p>
            <a:r>
              <a:rPr lang="ru-RU" sz="2900" b="1" dirty="0" smtClean="0">
                <a:solidFill>
                  <a:schemeClr val="bg1"/>
                </a:solidFill>
              </a:rPr>
              <a:t>                         «А</a:t>
            </a:r>
            <a:r>
              <a:rPr lang="ru-RU" sz="2900" dirty="0" smtClean="0">
                <a:solidFill>
                  <a:schemeClr val="bg1"/>
                </a:solidFill>
              </a:rPr>
              <a:t>лександр </a:t>
            </a:r>
            <a:r>
              <a:rPr lang="ru-RU" sz="2900" b="1" dirty="0" smtClean="0">
                <a:solidFill>
                  <a:schemeClr val="bg1"/>
                </a:solidFill>
              </a:rPr>
              <a:t>Б</a:t>
            </a:r>
            <a:r>
              <a:rPr lang="ru-RU" sz="2900" dirty="0" smtClean="0">
                <a:solidFill>
                  <a:schemeClr val="bg1"/>
                </a:solidFill>
              </a:rPr>
              <a:t>лагословенный, </a:t>
            </a:r>
            <a:r>
              <a:rPr lang="ru-RU" sz="2900" b="1" dirty="0" smtClean="0">
                <a:solidFill>
                  <a:schemeClr val="bg1"/>
                </a:solidFill>
              </a:rPr>
              <a:t>В</a:t>
            </a:r>
            <a:r>
              <a:rPr lang="ru-RU" sz="2900" dirty="0" smtClean="0">
                <a:solidFill>
                  <a:schemeClr val="bg1"/>
                </a:solidFill>
              </a:rPr>
              <a:t>ысотою </a:t>
            </a:r>
            <a:r>
              <a:rPr lang="ru-RU" sz="2900" b="1" dirty="0" smtClean="0">
                <a:solidFill>
                  <a:schemeClr val="bg1"/>
                </a:solidFill>
              </a:rPr>
              <a:t>Г</a:t>
            </a:r>
            <a:r>
              <a:rPr lang="ru-RU" sz="2900" dirty="0" smtClean="0">
                <a:solidFill>
                  <a:schemeClr val="bg1"/>
                </a:solidFill>
              </a:rPr>
              <a:t>ения </a:t>
            </a:r>
            <a:r>
              <a:rPr lang="ru-RU" sz="2900" b="1" dirty="0" smtClean="0">
                <a:solidFill>
                  <a:schemeClr val="bg1"/>
                </a:solidFill>
              </a:rPr>
              <a:t>Д</a:t>
            </a:r>
            <a:r>
              <a:rPr lang="ru-RU" sz="2900" dirty="0" smtClean="0">
                <a:solidFill>
                  <a:schemeClr val="bg1"/>
                </a:solidFill>
              </a:rPr>
              <a:t>ержавы </a:t>
            </a:r>
            <a:r>
              <a:rPr lang="ru-RU" sz="2900" b="1" dirty="0" smtClean="0">
                <a:solidFill>
                  <a:schemeClr val="bg1"/>
                </a:solidFill>
              </a:rPr>
              <a:t>Е</a:t>
            </a:r>
            <a:r>
              <a:rPr lang="ru-RU" sz="2900" dirty="0" smtClean="0">
                <a:solidFill>
                  <a:schemeClr val="bg1"/>
                </a:solidFill>
              </a:rPr>
              <a:t>вропейские </a:t>
            </a:r>
            <a:r>
              <a:rPr lang="ru-RU" sz="2900" b="1" dirty="0" smtClean="0">
                <a:solidFill>
                  <a:schemeClr val="bg1"/>
                </a:solidFill>
              </a:rPr>
              <a:t>Ж</a:t>
            </a:r>
            <a:r>
              <a:rPr lang="ru-RU" sz="2900" dirty="0" smtClean="0">
                <a:solidFill>
                  <a:schemeClr val="bg1"/>
                </a:solidFill>
              </a:rPr>
              <a:t>естоких </a:t>
            </a:r>
            <a:r>
              <a:rPr lang="ru-RU" sz="2900" b="1" dirty="0" smtClean="0">
                <a:solidFill>
                  <a:schemeClr val="bg1"/>
                </a:solidFill>
              </a:rPr>
              <a:t>З</a:t>
            </a:r>
            <a:r>
              <a:rPr lang="ru-RU" sz="2900" dirty="0" smtClean="0">
                <a:solidFill>
                  <a:schemeClr val="bg1"/>
                </a:solidFill>
              </a:rPr>
              <a:t>ол </a:t>
            </a:r>
            <a:r>
              <a:rPr lang="ru-RU" sz="2900" b="1" dirty="0" smtClean="0">
                <a:solidFill>
                  <a:schemeClr val="bg1"/>
                </a:solidFill>
              </a:rPr>
              <a:t>И</a:t>
            </a:r>
            <a:r>
              <a:rPr lang="ru-RU" sz="2900" dirty="0" smtClean="0">
                <a:solidFill>
                  <a:schemeClr val="bg1"/>
                </a:solidFill>
              </a:rPr>
              <a:t>збавивший, </a:t>
            </a:r>
            <a:r>
              <a:rPr lang="ru-RU" sz="2900" b="1" dirty="0" smtClean="0">
                <a:solidFill>
                  <a:schemeClr val="bg1"/>
                </a:solidFill>
              </a:rPr>
              <a:t>К</a:t>
            </a:r>
            <a:r>
              <a:rPr lang="ru-RU" sz="2900" dirty="0" smtClean="0">
                <a:solidFill>
                  <a:schemeClr val="bg1"/>
                </a:solidFill>
              </a:rPr>
              <a:t>ороны </a:t>
            </a:r>
            <a:r>
              <a:rPr lang="ru-RU" sz="2900" b="1" dirty="0" smtClean="0">
                <a:solidFill>
                  <a:schemeClr val="bg1"/>
                </a:solidFill>
              </a:rPr>
              <a:t>Л</a:t>
            </a:r>
            <a:r>
              <a:rPr lang="ru-RU" sz="2900" dirty="0" smtClean="0">
                <a:solidFill>
                  <a:schemeClr val="bg1"/>
                </a:solidFill>
              </a:rPr>
              <a:t>ишивший </a:t>
            </a:r>
            <a:r>
              <a:rPr lang="ru-RU" sz="2900" b="1" dirty="0" smtClean="0">
                <a:solidFill>
                  <a:schemeClr val="bg1"/>
                </a:solidFill>
              </a:rPr>
              <a:t>М</a:t>
            </a:r>
            <a:r>
              <a:rPr lang="ru-RU" sz="2900" dirty="0" smtClean="0">
                <a:solidFill>
                  <a:schemeClr val="bg1"/>
                </a:solidFill>
              </a:rPr>
              <a:t>учителя Наполеона, </a:t>
            </a:r>
            <a:r>
              <a:rPr lang="ru-RU" sz="2900" b="1" dirty="0" smtClean="0">
                <a:solidFill>
                  <a:schemeClr val="bg1"/>
                </a:solidFill>
              </a:rPr>
              <a:t>О</a:t>
            </a:r>
            <a:r>
              <a:rPr lang="ru-RU" sz="2900" dirty="0" smtClean="0">
                <a:solidFill>
                  <a:schemeClr val="bg1"/>
                </a:solidFill>
              </a:rPr>
              <a:t>градивший </a:t>
            </a:r>
            <a:r>
              <a:rPr lang="ru-RU" sz="2900" b="1" dirty="0" smtClean="0">
                <a:solidFill>
                  <a:schemeClr val="bg1"/>
                </a:solidFill>
              </a:rPr>
              <a:t>П</a:t>
            </a:r>
            <a:r>
              <a:rPr lang="ru-RU" sz="2900" dirty="0" smtClean="0">
                <a:solidFill>
                  <a:schemeClr val="bg1"/>
                </a:solidFill>
              </a:rPr>
              <a:t>ределы </a:t>
            </a:r>
            <a:r>
              <a:rPr lang="ru-RU" sz="2900" b="1" dirty="0" smtClean="0">
                <a:solidFill>
                  <a:schemeClr val="bg1"/>
                </a:solidFill>
              </a:rPr>
              <a:t>Р</a:t>
            </a:r>
            <a:r>
              <a:rPr lang="ru-RU" sz="2900" dirty="0" smtClean="0">
                <a:solidFill>
                  <a:schemeClr val="bg1"/>
                </a:solidFill>
              </a:rPr>
              <a:t>оссии </a:t>
            </a:r>
            <a:r>
              <a:rPr lang="ru-RU" sz="2900" b="1" dirty="0" smtClean="0">
                <a:solidFill>
                  <a:schemeClr val="bg1"/>
                </a:solidFill>
              </a:rPr>
              <a:t>С</a:t>
            </a:r>
            <a:r>
              <a:rPr lang="ru-RU" sz="2900" dirty="0" smtClean="0">
                <a:solidFill>
                  <a:schemeClr val="bg1"/>
                </a:solidFill>
              </a:rPr>
              <a:t>оюзами </a:t>
            </a:r>
            <a:r>
              <a:rPr lang="ru-RU" sz="2900" b="1" dirty="0" smtClean="0">
                <a:solidFill>
                  <a:schemeClr val="bg1"/>
                </a:solidFill>
              </a:rPr>
              <a:t>Т</a:t>
            </a:r>
            <a:r>
              <a:rPr lang="ru-RU" sz="2900" dirty="0" smtClean="0">
                <a:solidFill>
                  <a:schemeClr val="bg1"/>
                </a:solidFill>
              </a:rPr>
              <a:t>вердыни, </a:t>
            </a:r>
            <a:r>
              <a:rPr lang="ru-RU" sz="2900" b="1" dirty="0" smtClean="0">
                <a:solidFill>
                  <a:schemeClr val="bg1"/>
                </a:solidFill>
              </a:rPr>
              <a:t>У</a:t>
            </a:r>
            <a:r>
              <a:rPr lang="ru-RU" sz="2900" dirty="0" smtClean="0">
                <a:solidFill>
                  <a:schemeClr val="bg1"/>
                </a:solidFill>
              </a:rPr>
              <a:t>венчавший </a:t>
            </a:r>
            <a:r>
              <a:rPr lang="ru-RU" sz="2900" b="1" dirty="0" smtClean="0">
                <a:solidFill>
                  <a:schemeClr val="bg1"/>
                </a:solidFill>
              </a:rPr>
              <a:t>Ф</a:t>
            </a:r>
            <a:r>
              <a:rPr lang="ru-RU" sz="2900" dirty="0" smtClean="0">
                <a:solidFill>
                  <a:schemeClr val="bg1"/>
                </a:solidFill>
              </a:rPr>
              <a:t>ранции </a:t>
            </a:r>
            <a:r>
              <a:rPr lang="ru-RU" sz="2900" b="1" dirty="0" smtClean="0">
                <a:solidFill>
                  <a:schemeClr val="bg1"/>
                </a:solidFill>
              </a:rPr>
              <a:t>Х</a:t>
            </a:r>
            <a:r>
              <a:rPr lang="ru-RU" sz="2900" dirty="0" smtClean="0">
                <a:solidFill>
                  <a:schemeClr val="bg1"/>
                </a:solidFill>
              </a:rPr>
              <a:t>ристианнейших</a:t>
            </a:r>
            <a:r>
              <a:rPr lang="ru-RU" sz="2900" b="1" dirty="0" smtClean="0">
                <a:solidFill>
                  <a:schemeClr val="bg1"/>
                </a:solidFill>
              </a:rPr>
              <a:t>                  Ц</a:t>
            </a:r>
            <a:r>
              <a:rPr lang="ru-RU" sz="2900" dirty="0" smtClean="0">
                <a:solidFill>
                  <a:schemeClr val="bg1"/>
                </a:solidFill>
              </a:rPr>
              <a:t>арей </a:t>
            </a:r>
            <a:r>
              <a:rPr lang="ru-RU" sz="2900" b="1" dirty="0" err="1" smtClean="0">
                <a:solidFill>
                  <a:schemeClr val="bg1"/>
                </a:solidFill>
              </a:rPr>
              <a:t>Ч</a:t>
            </a:r>
            <a:r>
              <a:rPr lang="ru-RU" sz="2900" dirty="0" err="1" smtClean="0">
                <a:solidFill>
                  <a:schemeClr val="bg1"/>
                </a:solidFill>
              </a:rPr>
              <a:t>естию</a:t>
            </a:r>
            <a:r>
              <a:rPr lang="ru-RU" sz="2900" dirty="0" smtClean="0">
                <a:solidFill>
                  <a:schemeClr val="bg1"/>
                </a:solidFill>
              </a:rPr>
              <a:t>, </a:t>
            </a:r>
            <a:r>
              <a:rPr lang="ru-RU" sz="2900" b="1" dirty="0" smtClean="0">
                <a:solidFill>
                  <a:schemeClr val="bg1"/>
                </a:solidFill>
              </a:rPr>
              <a:t>Ш</a:t>
            </a:r>
            <a:r>
              <a:rPr lang="ru-RU" sz="2900" dirty="0" smtClean="0">
                <a:solidFill>
                  <a:schemeClr val="bg1"/>
                </a:solidFill>
              </a:rPr>
              <a:t>ествует, </a:t>
            </a:r>
            <a:r>
              <a:rPr lang="ru-RU" sz="2900" b="1" dirty="0" err="1" smtClean="0">
                <a:solidFill>
                  <a:schemeClr val="bg1"/>
                </a:solidFill>
              </a:rPr>
              <a:t>Щ</a:t>
            </a:r>
            <a:r>
              <a:rPr lang="ru-RU" sz="2900" dirty="0" err="1" smtClean="0">
                <a:solidFill>
                  <a:schemeClr val="bg1"/>
                </a:solidFill>
              </a:rPr>
              <a:t>астие</a:t>
            </a:r>
            <a:r>
              <a:rPr lang="ru-RU" sz="2900" dirty="0" smtClean="0">
                <a:solidFill>
                  <a:schemeClr val="bg1"/>
                </a:solidFill>
              </a:rPr>
              <a:t>  </a:t>
            </a:r>
            <a:r>
              <a:rPr lang="ru-RU" sz="2900" b="1" dirty="0" smtClean="0">
                <a:solidFill>
                  <a:schemeClr val="bg1"/>
                </a:solidFill>
              </a:rPr>
              <a:t>Ю</a:t>
            </a:r>
            <a:r>
              <a:rPr lang="ru-RU" sz="2900" dirty="0" smtClean="0">
                <a:solidFill>
                  <a:schemeClr val="bg1"/>
                </a:solidFill>
              </a:rPr>
              <a:t>гу  </a:t>
            </a:r>
            <a:r>
              <a:rPr lang="ru-RU" sz="2900" b="1" dirty="0" smtClean="0">
                <a:solidFill>
                  <a:schemeClr val="bg1"/>
                </a:solidFill>
              </a:rPr>
              <a:t>Я</a:t>
            </a:r>
            <a:r>
              <a:rPr lang="ru-RU" sz="2900" dirty="0" smtClean="0">
                <a:solidFill>
                  <a:schemeClr val="bg1"/>
                </a:solidFill>
              </a:rPr>
              <a:t>вив». </a:t>
            </a:r>
            <a:endParaRPr lang="ru-RU" sz="29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129264" cy="63683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Наполеоновское нашествие было огромным бедствием для России. Были полностью разрушены многие города, в огне московского пожара навеки исчезли многие драгоценные реликвии прошлого. Громадный ущерб был нанесен промышленности и сельскому хозяйству. Впоследствии Московская губерния быстро оправилась от опустошения, а в Смоленской и Псковской численность населения была меньше, чем в 1811 году вплоть до середины века.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Значение и последствия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войны 1812 года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4644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Жертвенная роль, выпавшая на долю Москвы в драматических событиях 1812 года, еще более возвысила ее значен6ие как духовного центра России. Наоборот, сановный Санкт-Петербург, двор, официальное правительство оказались на втором плане событий. О них в тот грозный год как бы почти забыли. Александру 1 так и не удалось сблизиться с народом. И потому, наверное, он так не любил Кутузова, что не мог, не в пример старому фельдмаршалу, запросто попить с крестьянами чай.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34516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Война произвела очень сильное впечатление на современников. “Мы дети двенадцатого года”--говорили о себе декабристы. “Гроза двенадцатого года” наложила неизгладимый отпечаток на творчество А.С. Пушкина. На  преданиях  войны выросли А.П. Герцен и Н.П. Огарев. Она не прошла бесследно.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g-2005-09.photosight.ru/21/104494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4149080"/>
            <a:ext cx="3454524" cy="231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После наполеоновского нашествия возникло длительное отчуждение между Россией и Францией. Лишь к концу 19-го века отношения улучшились, а затем началось сближение. В 1912 году в России широко отмечалось 100-летие Отечественной войны. На Бородинском поле состоялся парад. Были возложены венки к памятнику на батарее Раевского, на могилу Багратиона. У деревни Горки, где находился командный пункт русских войск, был открыт памятник Кутузову. В торжествах участвовала французская военная делегация. На холме у села </a:t>
            </a:r>
            <a:r>
              <a:rPr lang="ru-RU" dirty="0" err="1" smtClean="0">
                <a:solidFill>
                  <a:schemeClr val="bg1"/>
                </a:solidFill>
              </a:rPr>
              <a:t>Шевардина</a:t>
            </a:r>
            <a:r>
              <a:rPr lang="ru-RU" dirty="0" smtClean="0">
                <a:solidFill>
                  <a:schemeClr val="bg1"/>
                </a:solidFill>
              </a:rPr>
              <a:t>, откуда руководил сражением Наполеон, был установлен обелиск в память о французских солдатах и офицерах, павших на полях России. Так, через сто лет, произошло примирение. Ибо не могут и не должны народы вечно хранить обиду друг на друга.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8965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БСЭ  «Советская энциклопедия», 1971 г.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П.Н. Зырянов «История России»- Москва: «Просвещение», 1994 г.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В.О. </a:t>
            </a:r>
            <a:r>
              <a:rPr lang="ru-RU" sz="2400" dirty="0" err="1" smtClean="0">
                <a:solidFill>
                  <a:schemeClr val="bg1"/>
                </a:solidFill>
              </a:rPr>
              <a:t>Пунский</a:t>
            </a:r>
            <a:r>
              <a:rPr lang="ru-RU" sz="2400" dirty="0" smtClean="0">
                <a:solidFill>
                  <a:schemeClr val="bg1"/>
                </a:solidFill>
              </a:rPr>
              <a:t>, А.Я. </a:t>
            </a:r>
            <a:r>
              <a:rPr lang="ru-RU" sz="2400" dirty="0" err="1" smtClean="0">
                <a:solidFill>
                  <a:schemeClr val="bg1"/>
                </a:solidFill>
              </a:rPr>
              <a:t>Юдовская</a:t>
            </a:r>
            <a:r>
              <a:rPr lang="ru-RU" sz="2400" dirty="0" smtClean="0">
                <a:solidFill>
                  <a:schemeClr val="bg1"/>
                </a:solidFill>
              </a:rPr>
              <a:t> «Новая история»- Москва: «Просвещение», 1994 г.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«Сто великих битв» под ред. </a:t>
            </a:r>
            <a:r>
              <a:rPr lang="ru-RU" sz="2400" dirty="0" err="1" smtClean="0">
                <a:solidFill>
                  <a:schemeClr val="bg1"/>
                </a:solidFill>
              </a:rPr>
              <a:t>Аграшенкова</a:t>
            </a:r>
            <a:r>
              <a:rPr lang="ru-RU" sz="2400" dirty="0" smtClean="0">
                <a:solidFill>
                  <a:schemeClr val="bg1"/>
                </a:solidFill>
              </a:rPr>
              <a:t> А.В. - Москва : «Вече», 1998г.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http://www.1812panorama.ru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http://www.hrono.info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http://www.borodino.ru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http://www.museum.ru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FFC000"/>
                </a:solidFill>
              </a:rPr>
              <a:t>Список использованной литературы и источников информации в сети </a:t>
            </a:r>
            <a:r>
              <a:rPr lang="en-US" sz="3200" i="1" dirty="0" smtClean="0">
                <a:solidFill>
                  <a:srgbClr val="FFC000"/>
                </a:solidFill>
              </a:rPr>
              <a:t>Internet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5662138" cy="7200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Бородино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80728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Главным событием Отечественной войны 1812г.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стало знаменитое сражение у села Бородино.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Французы его называют сражением под Москвой.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260648"/>
            <a:ext cx="2695575" cy="28638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212976"/>
            <a:ext cx="8236111" cy="3429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20472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После того как 1 и 2 западные армии Барклая-де-Толли и Багратиона соединились под Смоленском,  был назначен по требованию народа новый национальный командующий.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     Им стал  выдающийся полководец - ученик А.Суворова  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М.И.Кутузов.</a:t>
            </a:r>
            <a:endParaRPr lang="ru-RU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3501008"/>
            <a:ext cx="2412712" cy="256501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6237312"/>
            <a:ext cx="2312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Барклай-де-Толли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6165304"/>
            <a:ext cx="1406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Багратион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6165304"/>
            <a:ext cx="161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М.И.Кутузов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708920"/>
            <a:ext cx="2723827" cy="337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Family\Desktop\Рисунок5 -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429000"/>
            <a:ext cx="2296294" cy="2663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437112"/>
            <a:ext cx="8136904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Наполеон стремился к генеральному  сражению, надеясь одним ударом уничтожить русскую  армию и закончить войну.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Он надеялся на численное превосходство, а также считал, что его армия качественно превосходит русскую.</a:t>
            </a:r>
            <a:endParaRPr lang="ru-RU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2666291" cy="37890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" name="Picture 3" descr="C:\Users\Family\Desktop\Рисунок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332656"/>
            <a:ext cx="2669654" cy="3388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Family\Desktop\Бородино\ermolov09l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292080" y="188640"/>
            <a:ext cx="3633130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332656"/>
            <a:ext cx="40324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Позиция русской армии находилась от дер. </a:t>
            </a:r>
            <a:r>
              <a:rPr lang="ru-RU" sz="2000" dirty="0" err="1" smtClean="0">
                <a:solidFill>
                  <a:schemeClr val="bg1"/>
                </a:solidFill>
                <a:cs typeface="Arial" pitchFamily="34" charset="0"/>
              </a:rPr>
              <a:t>Маслово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(на северо-востоке) к деревне </a:t>
            </a:r>
            <a:r>
              <a:rPr lang="ru-RU" sz="2000" dirty="0" err="1" smtClean="0">
                <a:solidFill>
                  <a:schemeClr val="bg1"/>
                </a:solidFill>
                <a:cs typeface="Arial" pitchFamily="34" charset="0"/>
              </a:rPr>
              <a:t>Шевардино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 (на юго-востоке). Северный рубеж упирался в реку </a:t>
            </a:r>
            <a:r>
              <a:rPr lang="ru-RU" sz="2000" dirty="0" err="1" smtClean="0">
                <a:solidFill>
                  <a:schemeClr val="bg1"/>
                </a:solidFill>
                <a:cs typeface="Arial" pitchFamily="34" charset="0"/>
              </a:rPr>
              <a:t>Колочь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. Были возведены временные укрепления на небольшом холме у </a:t>
            </a:r>
            <a:r>
              <a:rPr lang="ru-RU" sz="2000" dirty="0" err="1" smtClean="0">
                <a:solidFill>
                  <a:schemeClr val="bg1"/>
                </a:solidFill>
                <a:cs typeface="Arial" pitchFamily="34" charset="0"/>
              </a:rPr>
              <a:t>Шевардино</a:t>
            </a: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429000"/>
            <a:ext cx="4337223" cy="310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717032"/>
            <a:ext cx="4100223" cy="27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336704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Первый этап Бородинской битвы.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48680"/>
            <a:ext cx="7452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Наполеон считал, что </a:t>
            </a:r>
            <a:r>
              <a:rPr lang="ru-RU" sz="2000" dirty="0" err="1" smtClean="0">
                <a:solidFill>
                  <a:schemeClr val="bg1"/>
                </a:solidFill>
              </a:rPr>
              <a:t>Шевардинский</a:t>
            </a:r>
            <a:r>
              <a:rPr lang="ru-RU" sz="2000" dirty="0" smtClean="0">
                <a:solidFill>
                  <a:schemeClr val="bg1"/>
                </a:solidFill>
              </a:rPr>
              <a:t> редут является ключом к позиции русских, и приказал маршалу </a:t>
            </a:r>
            <a:r>
              <a:rPr lang="ru-RU" sz="2000" dirty="0" err="1" smtClean="0">
                <a:solidFill>
                  <a:schemeClr val="bg1"/>
                </a:solidFill>
              </a:rPr>
              <a:t>Даву</a:t>
            </a:r>
            <a:r>
              <a:rPr lang="ru-RU" sz="2000" dirty="0" smtClean="0">
                <a:solidFill>
                  <a:schemeClr val="bg1"/>
                </a:solidFill>
              </a:rPr>
              <a:t>  взять его. Бои за </a:t>
            </a:r>
            <a:r>
              <a:rPr lang="ru-RU" sz="2000" dirty="0" err="1" smtClean="0">
                <a:solidFill>
                  <a:schemeClr val="bg1"/>
                </a:solidFill>
              </a:rPr>
              <a:t>Шевардинский</a:t>
            </a:r>
            <a:r>
              <a:rPr lang="ru-RU" sz="2000" dirty="0" smtClean="0">
                <a:solidFill>
                  <a:schemeClr val="bg1"/>
                </a:solidFill>
              </a:rPr>
              <a:t> редут - это первый этап Бородинской битвы. Потери русской армии-6ооо человек, французов 5000 человек. Хотя французы заняли редут, они не выполнили главной задачи- опрокинуть русских.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708920"/>
            <a:ext cx="161392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4221088"/>
            <a:ext cx="3240360" cy="230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2420888"/>
            <a:ext cx="3060377" cy="232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5940152" cy="4176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Первым подвергся атаке на правом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фланге у с. Бородино </a:t>
            </a:r>
            <a:r>
              <a:rPr lang="ru-RU" sz="2000" dirty="0" err="1" smtClean="0">
                <a:solidFill>
                  <a:schemeClr val="bg1"/>
                </a:solidFill>
              </a:rPr>
              <a:t>лейб</a:t>
            </a:r>
            <a:r>
              <a:rPr lang="ru-RU" sz="2000" dirty="0" smtClean="0">
                <a:solidFill>
                  <a:schemeClr val="bg1"/>
                </a:solidFill>
              </a:rPr>
              <a:t> – гвардейский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егерский полк. Он отступил в начале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за реку </a:t>
            </a:r>
            <a:r>
              <a:rPr lang="ru-RU" sz="2000" dirty="0" err="1" smtClean="0">
                <a:solidFill>
                  <a:schemeClr val="bg1"/>
                </a:solidFill>
              </a:rPr>
              <a:t>Колоча</a:t>
            </a:r>
            <a:r>
              <a:rPr lang="ru-RU" sz="2000" dirty="0" smtClean="0">
                <a:solidFill>
                  <a:schemeClr val="bg1"/>
                </a:solidFill>
              </a:rPr>
              <a:t>, а затем  при помощи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1егерского полка  позиция была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восстановлена.  Однако это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наступление носило  демонстративный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характер. Главные события развернулись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у </a:t>
            </a:r>
            <a:r>
              <a:rPr lang="ru-RU" sz="2000" dirty="0" err="1" smtClean="0">
                <a:solidFill>
                  <a:schemeClr val="bg1"/>
                </a:solidFill>
              </a:rPr>
              <a:t>Багратионовых</a:t>
            </a:r>
            <a:r>
              <a:rPr lang="ru-RU" sz="2000" dirty="0" smtClean="0">
                <a:solidFill>
                  <a:schemeClr val="bg1"/>
                </a:solidFill>
              </a:rPr>
              <a:t> флешей и у центрального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редута – батареи Раевского.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3265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 этап Бородинской битвы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Family\Desktop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476672"/>
            <a:ext cx="3499826" cy="2999852"/>
          </a:xfrm>
          <a:prstGeom prst="rect">
            <a:avLst/>
          </a:prstGeom>
          <a:noFill/>
        </p:spPr>
      </p:pic>
      <p:pic>
        <p:nvPicPr>
          <p:cNvPr id="2052" name="Picture 4" descr="C:\Users\Family\Desktop\Рисунок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4437112"/>
            <a:ext cx="4157184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404664"/>
            <a:ext cx="6048672" cy="314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Около 10 часов французы начали большую атаку. Вся местность  вокруг укреплений была завалена трупами русских и французов.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Русские встретили французов в штыки, был ранен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Багратион. По отзывам участников там был ад,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эскадроны, полки перемалывались  и исчезали.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Family\Desktop\Рисунок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3971" y="3717032"/>
            <a:ext cx="4790029" cy="3140968"/>
          </a:xfrm>
          <a:prstGeom prst="rect">
            <a:avLst/>
          </a:prstGeom>
          <a:noFill/>
        </p:spPr>
      </p:pic>
      <p:pic>
        <p:nvPicPr>
          <p:cNvPr id="2051" name="Picture 3" descr="C:\Users\Family\Desktop\Рисунок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35797"/>
            <a:ext cx="3995936" cy="3122203"/>
          </a:xfrm>
          <a:prstGeom prst="rect">
            <a:avLst/>
          </a:prstGeom>
          <a:noFill/>
        </p:spPr>
      </p:pic>
      <p:pic>
        <p:nvPicPr>
          <p:cNvPr id="2052" name="Picture 4" descr="C:\Users\Family\Desktop\Рисунок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777396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988840"/>
            <a:ext cx="8352928" cy="15121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Наиболее ожесточённые бои были на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центральном редуте у батареи Раевского,  где французам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огромной ценой с 3 раза удалось захватить батарею,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уничтожив всех её защитников.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Family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3645024"/>
            <a:ext cx="3910060" cy="2864346"/>
          </a:xfrm>
          <a:prstGeom prst="rect">
            <a:avLst/>
          </a:prstGeom>
          <a:noFill/>
        </p:spPr>
      </p:pic>
      <p:pic>
        <p:nvPicPr>
          <p:cNvPr id="1028" name="Picture 4" descr="C:\Users\Family\Desktop\Рисунок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19480"/>
            <a:ext cx="3384376" cy="2221488"/>
          </a:xfrm>
          <a:prstGeom prst="rect">
            <a:avLst/>
          </a:prstGeom>
          <a:noFill/>
        </p:spPr>
      </p:pic>
      <p:pic>
        <p:nvPicPr>
          <p:cNvPr id="1029" name="Picture 5" descr="C:\Users\Family\Desktop\Рисунок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581128"/>
            <a:ext cx="3710200" cy="19888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332656"/>
            <a:ext cx="5104880" cy="47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этап Бородинской битвы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924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«Недаром помнит вся Россия про</vt:lpstr>
      <vt:lpstr>Бородино</vt:lpstr>
      <vt:lpstr>Слайд 3</vt:lpstr>
      <vt:lpstr>Слайд 4</vt:lpstr>
      <vt:lpstr>Слайд 5</vt:lpstr>
      <vt:lpstr>Первый этап Бородинской битвы.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Значение и последствия  войны 1812 года </vt:lpstr>
      <vt:lpstr>Слайд 15</vt:lpstr>
      <vt:lpstr>Слайд 16</vt:lpstr>
      <vt:lpstr>Слайд 17</vt:lpstr>
      <vt:lpstr> Список использованной литературы и источников информации в сети Internet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Бородино</dc:title>
  <dc:creator>Family</dc:creator>
  <cp:lastModifiedBy>Школа-Сад</cp:lastModifiedBy>
  <cp:revision>101</cp:revision>
  <dcterms:created xsi:type="dcterms:W3CDTF">2012-05-08T06:43:48Z</dcterms:created>
  <dcterms:modified xsi:type="dcterms:W3CDTF">2014-09-05T11:27:10Z</dcterms:modified>
</cp:coreProperties>
</file>