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56" r:id="rId2"/>
    <p:sldId id="315" r:id="rId3"/>
    <p:sldId id="284" r:id="rId4"/>
    <p:sldId id="304" r:id="rId5"/>
    <p:sldId id="292" r:id="rId6"/>
    <p:sldId id="301" r:id="rId7"/>
    <p:sldId id="302" r:id="rId8"/>
    <p:sldId id="303" r:id="rId9"/>
    <p:sldId id="285" r:id="rId10"/>
    <p:sldId id="286" r:id="rId11"/>
    <p:sldId id="287" r:id="rId12"/>
    <p:sldId id="308" r:id="rId13"/>
    <p:sldId id="277" r:id="rId14"/>
    <p:sldId id="280" r:id="rId15"/>
    <p:sldId id="305" r:id="rId16"/>
    <p:sldId id="317" r:id="rId17"/>
    <p:sldId id="314" r:id="rId18"/>
    <p:sldId id="313" r:id="rId19"/>
    <p:sldId id="30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FF0000"/>
    <a:srgbClr val="00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C20802-B49C-43A4-8424-27B40293E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62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167CF2-840A-4C59-AD0D-48437D34663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В первый день –открытие: жертвы богам, клятвы судей и спортсменов. Со 2 по 5 дни-состязания.</a:t>
            </a:r>
          </a:p>
          <a:p>
            <a:pPr eaLnBrk="1" hangingPunct="1"/>
            <a:r>
              <a:rPr lang="ru-RU" smtClean="0"/>
              <a:t>Пятиборье: бег, прыжки, метание копья, метание диска, борьба. Излюбленными состязаниями были: кулачный бой, бег с оружием, гонки колесниц.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ABA7BB-5EF9-4830-843F-99B2B6841D0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В 1894 году по инициативе французского общественного деятеля Пьера де Кубертена произошло второе рождение Олимпийских игр.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1382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82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2480-CEE4-43A4-8A57-9A952591F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12044"/>
      </p:ext>
    </p:extLst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7BE-783E-4C67-BEE4-9F6CE362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48081"/>
      </p:ext>
    </p:extLst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540F-67D9-4D8E-8368-FECAF58A0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958"/>
      </p:ext>
    </p:extLst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95441-5CB0-46E5-B5D3-2795A5F0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65819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9594-A4F3-4DC9-8410-78216E9D0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75318"/>
      </p:ext>
    </p:extLst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67DE-AD36-457C-A006-A99BCF56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32004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571D-6C4F-4E50-B612-61D77723B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91708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20EC-8A4A-4D0E-85C6-9F871594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47384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C514C-8F09-4206-A8D4-D39AF2A1A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8350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77AE-DD9D-4C9F-83EE-8A9F8B11D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24548"/>
      </p:ext>
    </p:extLst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1E32-8C6C-4762-9039-C48037819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6314"/>
      </p:ext>
    </p:extLst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DA82-A5E5-4FE5-B2E8-F8FF1C976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1368"/>
      </p:ext>
    </p:extLst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72CA-05B1-4D12-8D61-89AA03941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08739"/>
      </p:ext>
    </p:extLst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4D55-67AD-4C18-9722-F84ADA79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84004"/>
      </p:ext>
    </p:extLst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0772-D63E-4B72-BF8F-7DD709E1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73630"/>
      </p:ext>
    </p:extLst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372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372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372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1372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72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B224A8-7100-43A0-B82B-37EB0C27D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koryazhma.ru/usefull/know/pic/37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18903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1"/>
                </a:solidFill>
                <a:latin typeface="Comic Sans MS" pitchFamily="66" charset="0"/>
              </a:rPr>
              <a:t>Олимпийские игры</a:t>
            </a:r>
            <a:r>
              <a:rPr lang="ru-RU" sz="6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84438" y="2997200"/>
            <a:ext cx="66595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«Самое важное в Олимпийских играх – не победа, а участие, также как в жизни самое главное – не триумф, а борьба».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Пьер де Кубертен.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778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Олимпийская символика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5616575" cy="7191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smtClean="0">
                <a:effectLst/>
              </a:rPr>
              <a:t>Официальный флаг</a:t>
            </a:r>
          </a:p>
        </p:txBody>
      </p:sp>
      <p:pic>
        <p:nvPicPr>
          <p:cNvPr id="50180" name="Picture 4" descr="818827_200512291252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3048000" cy="2286000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00563" y="1989138"/>
            <a:ext cx="4248150" cy="3138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/>
              <a:t>Белый цвет символизирует мир во время Игр. Флаг планировалось впервые использовать на Играх 1916 года, но они не состоялись из-за войны, поэтому впервые флаг появился на Олимпийских играх 1920 года в Антверпене (Бельгия). Олимпийский флаг используется в церемониях открытия и закрытия каждой Олимпиады.</a:t>
            </a:r>
            <a:r>
              <a:rPr lang="ru-RU" b="1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7067550" cy="8794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Олимпийская символика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>
                <a:latin typeface="Arial" charset="0"/>
              </a:rPr>
              <a:t>Олимпийский девиз</a:t>
            </a:r>
          </a:p>
        </p:txBody>
      </p:sp>
      <p:pic>
        <p:nvPicPr>
          <p:cNvPr id="51204" name="Picture 4" descr="citi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492375"/>
            <a:ext cx="7848600" cy="1000125"/>
          </a:xfrm>
          <a:solidFill>
            <a:srgbClr val="FFFFFF"/>
          </a:solidFill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908175" y="4076700"/>
            <a:ext cx="6026150" cy="223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«Быстрее, выше, сильнее» </a:t>
            </a:r>
          </a:p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«Faster, higher, stronger» 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323850" y="549275"/>
            <a:ext cx="580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Олимпийские медали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50825" y="0"/>
            <a:ext cx="8229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Олимпийская символика</a:t>
            </a:r>
          </a:p>
        </p:txBody>
      </p:sp>
      <p:pic>
        <p:nvPicPr>
          <p:cNvPr id="99346" name="Picture 18" descr="13_02_2006_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0525" y="1125538"/>
            <a:ext cx="3673475" cy="24479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9348" name="Picture 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8413"/>
            <a:ext cx="3851275" cy="2663825"/>
          </a:xfrm>
          <a:solidFill>
            <a:srgbClr val="339966"/>
          </a:solidFill>
          <a:ln w="19050">
            <a:solidFill>
              <a:srgbClr val="FFFF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9351" name="Picture 2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697413"/>
            <a:ext cx="4500563" cy="2160587"/>
          </a:xfrm>
          <a:solidFill>
            <a:srgbClr val="FF6600"/>
          </a:solidFill>
          <a:ln w="19050">
            <a:solidFill>
              <a:srgbClr val="FFFF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935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868863"/>
            <a:ext cx="3749675" cy="18002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9353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141663"/>
            <a:ext cx="3744912" cy="18002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765175"/>
            <a:ext cx="6562725" cy="581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u="sng" smtClean="0">
                <a:solidFill>
                  <a:schemeClr val="tx1"/>
                </a:solidFill>
              </a:rPr>
              <a:t>Олимпийский огонь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284538"/>
            <a:ext cx="7993062" cy="3024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	Ритуал зажжения священного огня 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зеркалом. Олимпийский огонь символизирует чистоту, попытку совершенствования и борьбу за победу, а также мир и дружбу. </a:t>
            </a:r>
          </a:p>
        </p:txBody>
      </p:sp>
      <p:pic>
        <p:nvPicPr>
          <p:cNvPr id="15364" name="Picture 5" descr="light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-1323975"/>
            <a:ext cx="2279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E:\история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2808288" cy="20748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" y="158750"/>
            <a:ext cx="822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Олимпийская символика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549275"/>
            <a:ext cx="6769100" cy="792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u="sng" smtClean="0">
                <a:latin typeface="Arbat-Bold" pitchFamily="2" charset="0"/>
              </a:rPr>
              <a:t>Олимпийские талисманы</a:t>
            </a:r>
            <a:endParaRPr lang="ru-RU" b="1" u="sng" smtClean="0"/>
          </a:p>
        </p:txBody>
      </p:sp>
      <p:pic>
        <p:nvPicPr>
          <p:cNvPr id="44037" name="Picture 5" descr="S1980-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00213"/>
            <a:ext cx="2422525" cy="3744912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8229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Олимпийская символика</a:t>
            </a:r>
          </a:p>
        </p:txBody>
      </p:sp>
      <p:pic>
        <p:nvPicPr>
          <p:cNvPr id="44039" name="Picture 7" descr="W2006-M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214438"/>
            <a:ext cx="2368550" cy="23574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040" name="Picture 8" descr="S2004-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357313"/>
            <a:ext cx="1905000" cy="1879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041" name="Picture 9" descr="W2002-M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4286250"/>
            <a:ext cx="2801938" cy="2400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929063"/>
            <a:ext cx="2808288" cy="2374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0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http://upload.wikimedia.org/wikipedia/ru/thumb/b/b8/London12_Mascots.jpg/220px-London12_Masc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73675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8113" y="0"/>
            <a:ext cx="5195887" cy="12588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Лондон– столица Летней олимпиады-2012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14313" y="2928938"/>
            <a:ext cx="4643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У олимпиады в Лондоне было два талисмана : </a:t>
            </a:r>
          </a:p>
          <a:p>
            <a:pPr eaLnBrk="1" hangingPunct="1"/>
            <a:r>
              <a:rPr lang="ru-RU" sz="2000" b="1">
                <a:solidFill>
                  <a:srgbClr val="FFFF00"/>
                </a:solidFill>
                <a:latin typeface="Comic Sans MS" pitchFamily="66" charset="0"/>
              </a:rPr>
              <a:t>Венлок и Мандевиль</a:t>
            </a:r>
            <a:endParaRPr lang="ru-RU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500313" y="5643563"/>
            <a:ext cx="680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представляет собой нечто вроде не </a:t>
            </a:r>
            <a:r>
              <a:rPr lang="ru-RU" b="1">
                <a:latin typeface="Comic Sans MS" pitchFamily="66" charset="0"/>
              </a:rPr>
              <a:t>сложенный</a:t>
            </a:r>
            <a:r>
              <a:rPr lang="ru-RU" sz="2000" b="1">
                <a:latin typeface="Comic Sans MS" pitchFamily="66" charset="0"/>
              </a:rPr>
              <a:t> вместе геометрический пазл, оформленный как буквы латинского алфавита. </a:t>
            </a:r>
            <a:endParaRPr lang="ru-RU" b="1">
              <a:latin typeface="Comic Sans MS" pitchFamily="66" charset="0"/>
            </a:endParaRPr>
          </a:p>
        </p:txBody>
      </p:sp>
      <p:pic>
        <p:nvPicPr>
          <p:cNvPr id="90122" name="Picture 10" descr="http://upload.rb.ru/upload/admins/picture/1237/19fb64388e33f0b4e7ddbd30ee7a17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16"/>
            <a:ext cx="3040316" cy="3334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adme.ru/files/news/part_7/73471/Sochi2014-new-emblem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78363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5" y="500063"/>
            <a:ext cx="5195888" cy="12588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Сочи– столица Зимний олимпиады-2014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00313" y="6149975"/>
            <a:ext cx="681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latin typeface="Comic Sans MS" pitchFamily="66" charset="0"/>
              </a:rPr>
              <a:t>У олимпиады в Сочи будут сразу три талисмана : </a:t>
            </a:r>
          </a:p>
          <a:p>
            <a:pPr eaLnBrk="1" hangingPunct="1"/>
            <a:r>
              <a:rPr lang="ru-RU" sz="2000" b="1">
                <a:solidFill>
                  <a:srgbClr val="FFFF00"/>
                </a:solidFill>
                <a:latin typeface="Comic Sans MS" pitchFamily="66" charset="0"/>
              </a:rPr>
              <a:t>Зайка, Мишки и Леопрад.</a:t>
            </a:r>
            <a:r>
              <a:rPr lang="ru-RU" sz="200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2143125"/>
            <a:ext cx="42862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>
                <a:latin typeface="Comic Sans MS" pitchFamily="66" charset="0"/>
              </a:rPr>
              <a:t>Девиз олимпиады </a:t>
            </a:r>
          </a:p>
          <a:p>
            <a:pPr eaLnBrk="1" hangingPunct="1"/>
            <a:r>
              <a:rPr lang="ru-RU" sz="2200" b="1" u="sng">
                <a:solidFill>
                  <a:srgbClr val="FFFF00"/>
                </a:solidFill>
                <a:latin typeface="Comic Sans MS" pitchFamily="66" charset="0"/>
              </a:rPr>
              <a:t>«Жаркие. Зимние. Твои»</a:t>
            </a:r>
          </a:p>
          <a:p>
            <a:pPr eaLnBrk="1" hangingPunct="1"/>
            <a:r>
              <a:rPr lang="ru-RU" sz="2000" b="1">
                <a:solidFill>
                  <a:srgbClr val="FFFF00"/>
                </a:solidFill>
                <a:latin typeface="Comic Sans MS" pitchFamily="66" charset="0"/>
              </a:rPr>
              <a:t>Эмблема</a:t>
            </a:r>
            <a:r>
              <a:rPr lang="ru-RU" sz="2000" b="1">
                <a:latin typeface="Comic Sans MS" pitchFamily="66" charset="0"/>
              </a:rPr>
              <a:t> является воплощением приверженности системе идей, выраженной пятью Олимпийскими кольцами, и стратегическому видению «Сочи 2014»: инновационные Олимпийские и Паралимпийские зимние Игры, которые выразят характер Новой России.</a:t>
            </a:r>
            <a:endParaRPr lang="ru-RU" b="1">
              <a:latin typeface="Comic Sans MS" pitchFamily="66" charset="0"/>
            </a:endParaRPr>
          </a:p>
        </p:txBody>
      </p:sp>
      <p:pic>
        <p:nvPicPr>
          <p:cNvPr id="18438" name="Picture 2" descr="http://ncor.ru/images/stories/news/olimpiada-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428875"/>
            <a:ext cx="4572000" cy="3086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832475"/>
          </a:xfrm>
        </p:spPr>
        <p:txBody>
          <a:bodyPr/>
          <a:lstStyle/>
          <a:p>
            <a:pPr eaLnBrk="1" hangingPunct="1"/>
            <a:r>
              <a:rPr lang="ru-RU" smtClean="0">
                <a:effectLst/>
              </a:rPr>
              <a:t>В какой стране проводились первые Олимпийские игры? </a:t>
            </a:r>
          </a:p>
          <a:p>
            <a:pPr eaLnBrk="1" hangingPunct="1"/>
            <a:r>
              <a:rPr lang="ru-RU" smtClean="0">
                <a:effectLst/>
              </a:rPr>
              <a:t>Чем награждали победителей Олимпийских игр в Древней Греции?</a:t>
            </a:r>
          </a:p>
          <a:p>
            <a:pPr eaLnBrk="1" hangingPunct="1"/>
            <a:r>
              <a:rPr lang="ru-RU" smtClean="0">
                <a:effectLst/>
              </a:rPr>
              <a:t>В честь какого бога проводились первые Олимпийские игры? </a:t>
            </a:r>
          </a:p>
          <a:p>
            <a:pPr eaLnBrk="1" hangingPunct="1"/>
            <a:r>
              <a:rPr lang="ru-RU" smtClean="0">
                <a:effectLst/>
              </a:rPr>
              <a:t>Какого цвета флаг Олимпийских игр? </a:t>
            </a:r>
          </a:p>
          <a:p>
            <a:pPr eaLnBrk="1" hangingPunct="1"/>
            <a:r>
              <a:rPr lang="ru-RU" smtClean="0">
                <a:effectLst/>
              </a:rPr>
              <a:t>Сколько колец на флаге? </a:t>
            </a:r>
          </a:p>
          <a:p>
            <a:pPr eaLnBrk="1" hangingPunct="1"/>
            <a:r>
              <a:rPr lang="ru-RU" smtClean="0">
                <a:effectLst/>
              </a:rPr>
              <a:t>Назовите цвета колец?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700338" y="5373688"/>
            <a:ext cx="20875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229600" cy="1258887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Да </a:t>
            </a:r>
            <a:r>
              <a:rPr lang="ru-RU" sz="4800" b="1" smtClean="0"/>
              <a:t>начнется</a:t>
            </a:r>
            <a:r>
              <a:rPr lang="ru-RU" b="1" smtClean="0"/>
              <a:t> игра!</a:t>
            </a:r>
            <a:r>
              <a:rPr lang="ru-RU" smtClean="0"/>
              <a:t> </a:t>
            </a:r>
          </a:p>
        </p:txBody>
      </p:sp>
      <p:pic>
        <p:nvPicPr>
          <p:cNvPr id="106500" name="Picture 4" descr="olympic_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>
            <p:ph type="body" idx="1"/>
          </p:nvPr>
        </p:nvSpPr>
        <p:spPr>
          <a:xfrm>
            <a:off x="0" y="549275"/>
            <a:ext cx="91440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40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Ждем Олимпийские игры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40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2014 года.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40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Будем болеть за наших спортсменов.  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971550" y="3789363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/>
            <a:r>
              <a:rPr lang="ru-RU" sz="4000" b="1">
                <a:latin typeface="Verdana" pitchFamily="34" charset="0"/>
              </a:rPr>
              <a:t>Спасибо за внимание!  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333375"/>
            <a:ext cx="5102225" cy="892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Цели:</a:t>
            </a:r>
            <a:endParaRPr lang="ru-RU" dirty="0" smtClean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530725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b="1" dirty="0" smtClean="0"/>
              <a:t>-познакомить детей с историей Олимпийских игр;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b="1" dirty="0" smtClean="0"/>
              <a:t>-приобщать к традициям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b="1" dirty="0" smtClean="0"/>
              <a:t>большого спорта; </a:t>
            </a:r>
          </a:p>
          <a:p>
            <a:pPr algn="just" eaLnBrk="1" hangingPunct="1">
              <a:buFont typeface="Symbol" pitchFamily="18" charset="2"/>
              <a:buChar char=""/>
              <a:defRPr/>
            </a:pPr>
            <a:r>
              <a:rPr lang="ru-RU" b="1" dirty="0" smtClean="0"/>
              <a:t>-воспитывать волевые качества и командный дух участников.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893175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</a:rPr>
              <a:t>Родина олимпийских игр</a:t>
            </a:r>
          </a:p>
        </p:txBody>
      </p:sp>
      <p:pic>
        <p:nvPicPr>
          <p:cNvPr id="48131" name="Picture 3" descr="3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052513"/>
            <a:ext cx="2919413" cy="2189162"/>
          </a:xfrm>
          <a:ln w="25400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356100" y="620713"/>
            <a:ext cx="447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Verdana" pitchFamily="34" charset="0"/>
              </a:rPr>
              <a:t>Арка древнего стадиона в Олимпии</a:t>
            </a:r>
            <a:r>
              <a:rPr lang="ru-RU" sz="1600">
                <a:latin typeface="Verdana" pitchFamily="34" charset="0"/>
              </a:rPr>
              <a:t>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2636838"/>
            <a:ext cx="427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Verdana" pitchFamily="34" charset="0"/>
              </a:rPr>
              <a:t> </a:t>
            </a:r>
            <a:r>
              <a:rPr lang="ru-RU" sz="2400" b="1">
                <a:latin typeface="Verdana" pitchFamily="34" charset="0"/>
              </a:rPr>
              <a:t>Карта Древней Греции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620713"/>
            <a:ext cx="41036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«Нет ничего благороднее Солнца, дающего столько света и тепла.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Так  и люди прославляют те состязания, </a:t>
            </a:r>
          </a:p>
          <a:p>
            <a:pPr algn="just" eaLnBrk="1" hangingPunct="1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величественнее которых нет ничего, - Олимпийские игры.»</a:t>
            </a:r>
          </a:p>
          <a:p>
            <a:pPr algn="r" eaLnBrk="1" hangingPunct="1">
              <a:defRPr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Пиндар</a:t>
            </a:r>
          </a:p>
        </p:txBody>
      </p:sp>
      <p:pic>
        <p:nvPicPr>
          <p:cNvPr id="48137" name="Picture 2" descr="E:\история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789363"/>
            <a:ext cx="2784475" cy="266541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3850" y="3357563"/>
            <a:ext cx="5472113" cy="3311525"/>
            <a:chOff x="884" y="1117"/>
            <a:chExt cx="4219" cy="2857"/>
          </a:xfrm>
        </p:grpSpPr>
        <p:grpSp>
          <p:nvGrpSpPr>
            <p:cNvPr id="5131" name="Group 14"/>
            <p:cNvGrpSpPr>
              <a:grpSpLocks/>
            </p:cNvGrpSpPr>
            <p:nvPr/>
          </p:nvGrpSpPr>
          <p:grpSpPr bwMode="auto">
            <a:xfrm>
              <a:off x="884" y="1117"/>
              <a:ext cx="4219" cy="2857"/>
              <a:chOff x="975" y="890"/>
              <a:chExt cx="4219" cy="2857"/>
            </a:xfrm>
          </p:grpSpPr>
          <p:pic>
            <p:nvPicPr>
              <p:cNvPr id="4814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5382" t="20955" r="51454" b="39519"/>
              <a:stretch>
                <a:fillRect/>
              </a:stretch>
            </p:blipFill>
            <p:spPr bwMode="auto">
              <a:xfrm>
                <a:off x="975" y="890"/>
                <a:ext cx="4219" cy="2857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30730" name="Text Box 10"/>
              <p:cNvSpPr txBox="1">
                <a:spLocks noChangeArrowheads="1"/>
              </p:cNvSpPr>
              <p:nvPr/>
            </p:nvSpPr>
            <p:spPr bwMode="auto">
              <a:xfrm>
                <a:off x="1565" y="2477"/>
                <a:ext cx="907" cy="237"/>
              </a:xfrm>
              <a:prstGeom prst="rect">
                <a:avLst/>
              </a:prstGeom>
              <a:solidFill>
                <a:srgbClr val="36798E">
                  <a:alpha val="67842"/>
                </a:srgbClr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sz="1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erdana" pitchFamily="34" charset="0"/>
                  </a:rPr>
                  <a:t>ОЛИМПИЯ</a:t>
                </a:r>
              </a:p>
            </p:txBody>
          </p:sp>
          <p:sp>
            <p:nvSpPr>
              <p:cNvPr id="48143" name="Oval 5"/>
              <p:cNvSpPr>
                <a:spLocks noChangeArrowheads="1"/>
              </p:cNvSpPr>
              <p:nvPr/>
            </p:nvSpPr>
            <p:spPr bwMode="auto">
              <a:xfrm>
                <a:off x="2425" y="2477"/>
                <a:ext cx="137" cy="137"/>
              </a:xfrm>
              <a:prstGeom prst="ellipse">
                <a:avLst/>
              </a:prstGeom>
              <a:solidFill>
                <a:srgbClr val="663300"/>
              </a:solidFill>
              <a:ln w="76200" cmpd="tri">
                <a:solidFill>
                  <a:srgbClr val="FFFFD1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ru-RU" dirty="0">
                  <a:solidFill>
                    <a:srgbClr val="FFFFD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48144" name="Rectangle 7"/>
            <p:cNvSpPr>
              <a:spLocks noChangeArrowheads="1"/>
            </p:cNvSpPr>
            <p:nvPr/>
          </p:nvSpPr>
          <p:spPr bwMode="auto">
            <a:xfrm>
              <a:off x="2064" y="1344"/>
              <a:ext cx="907" cy="226"/>
            </a:xfrm>
            <a:prstGeom prst="rect">
              <a:avLst/>
            </a:prstGeom>
            <a:solidFill>
              <a:schemeClr val="bg2">
                <a:alpha val="47058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b="1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defRPr/>
              </a:pPr>
              <a:r>
                <a:rPr lang="ru-RU" sz="1600" b="1" i="1" dirty="0">
                  <a:latin typeface="Verdana" pitchFamily="34" charset="0"/>
                </a:rPr>
                <a:t>г.Олимп</a:t>
              </a:r>
            </a:p>
            <a:p>
              <a:pPr algn="ctr" eaLnBrk="1" hangingPunct="1">
                <a:defRPr/>
              </a:pPr>
              <a:endParaRPr lang="ru-RU" sz="1600" b="1" i="1" dirty="0">
                <a:latin typeface="Verdana" pitchFamily="34" charset="0"/>
              </a:endParaRPr>
            </a:p>
          </p:txBody>
        </p:sp>
        <p:sp>
          <p:nvSpPr>
            <p:cNvPr id="48145" name="Oval 8"/>
            <p:cNvSpPr>
              <a:spLocks noChangeArrowheads="1"/>
            </p:cNvSpPr>
            <p:nvPr/>
          </p:nvSpPr>
          <p:spPr bwMode="auto">
            <a:xfrm>
              <a:off x="2562" y="1616"/>
              <a:ext cx="89" cy="93"/>
            </a:xfrm>
            <a:prstGeom prst="ellipse">
              <a:avLst/>
            </a:prstGeom>
            <a:solidFill>
              <a:srgbClr val="663300"/>
            </a:solidFill>
            <a:ln w="76200">
              <a:solidFill>
                <a:srgbClr val="6633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Verdana" pitchFamily="34" charset="0"/>
              </a:endParaRPr>
            </a:p>
          </p:txBody>
        </p:sp>
      </p:grpSp>
      <p:pic>
        <p:nvPicPr>
          <p:cNvPr id="48146" name="Picture 16" descr="imagesCAFLZKJ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92600"/>
            <a:ext cx="576262" cy="744538"/>
          </a:xfrm>
          <a:prstGeom prst="rect">
            <a:avLst/>
          </a:prstGeom>
          <a:solidFill>
            <a:srgbClr val="FFF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Зевс</a:t>
            </a:r>
            <a:r>
              <a:rPr lang="ru-RU" sz="4000" dirty="0" smtClean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2492375"/>
            <a:ext cx="6048375" cy="3889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b="1" dirty="0" smtClean="0"/>
              <a:t>Устраивались в честь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бога Зевса с 776 г. до н.э.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В Олимпии раз в 4 года. 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Продолжались 5 дней.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Отменены в 394 г. н.э.</a:t>
            </a:r>
          </a:p>
        </p:txBody>
      </p:sp>
      <p:pic>
        <p:nvPicPr>
          <p:cNvPr id="89092" name="imgb" descr="http://www.koryazhma.ru/usefull/know/pic/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5724525" y="908050"/>
            <a:ext cx="3214688" cy="4824413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9" name="Picture 14" descr="olympiaquest_clip_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800225" cy="167481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chemeClr val="hlink"/>
                </a:solidFill>
              </a:rPr>
              <a:t>Стадион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3" descr="ed87cced0dc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205038"/>
            <a:ext cx="4284662" cy="2663825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56324" name="Picture 10" descr="вход на стади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3352800" cy="2514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6325" name="Picture 13" descr="гимнасий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684213" y="4508500"/>
            <a:ext cx="3311525" cy="20161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8750"/>
            <a:ext cx="8229600" cy="6778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Виды состязаний</a:t>
            </a:r>
          </a:p>
        </p:txBody>
      </p:sp>
      <p:pic>
        <p:nvPicPr>
          <p:cNvPr id="70659" name="Picture 3" descr="бегуны и судь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8000" contrast="18000"/>
          </a:blip>
          <a:srcRect/>
          <a:stretch>
            <a:fillRect/>
          </a:stretch>
        </p:blipFill>
        <p:spPr>
          <a:xfrm>
            <a:off x="0" y="908050"/>
            <a:ext cx="4284663" cy="1828800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0" name="Picture 4" descr="прыжк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2000" contrast="12000"/>
          </a:blip>
          <a:srcRect/>
          <a:stretch>
            <a:fillRect/>
          </a:stretch>
        </p:blipFill>
        <p:spPr>
          <a:xfrm>
            <a:off x="468313" y="3573463"/>
            <a:ext cx="2016125" cy="1809750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1" name="Picture 5" descr="метание копья и дис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bright="-10000" contrast="14000"/>
          </a:blip>
          <a:srcRect/>
          <a:stretch>
            <a:fillRect/>
          </a:stretch>
        </p:blipFill>
        <p:spPr>
          <a:xfrm>
            <a:off x="3635375" y="3500438"/>
            <a:ext cx="1989138" cy="1858962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2" name="Picture 6" descr="борьба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lum bright="-14000" contrast="12000"/>
          </a:blip>
          <a:srcRect/>
          <a:stretch>
            <a:fillRect/>
          </a:stretch>
        </p:blipFill>
        <p:spPr>
          <a:xfrm>
            <a:off x="6948488" y="3529013"/>
            <a:ext cx="2016125" cy="1900237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0663" name="Picture 7" descr="бег с оружием"/>
          <p:cNvPicPr>
            <a:picLocks noChangeAspect="1" noChangeArrowheads="1"/>
          </p:cNvPicPr>
          <p:nvPr/>
        </p:nvPicPr>
        <p:blipFill>
          <a:blip r:embed="rId7">
            <a:lum bright="-12000" contrast="16000"/>
          </a:blip>
          <a:srcRect/>
          <a:stretch>
            <a:fillRect/>
          </a:stretch>
        </p:blipFill>
        <p:spPr bwMode="auto">
          <a:xfrm>
            <a:off x="4716463" y="836613"/>
            <a:ext cx="4025900" cy="1905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932363" y="2852738"/>
            <a:ext cx="4211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/>
              <a:t>бег с оружием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403350" y="2852738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000" b="1"/>
              <a:t>бег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611188" y="5373688"/>
            <a:ext cx="26273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прыжки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длину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419475" y="5300663"/>
            <a:ext cx="2952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метание диска и копья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7092950" y="5661025"/>
            <a:ext cx="18351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борьба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8" grpId="0"/>
      <p:bldP spid="70669" grpId="0"/>
      <p:bldP spid="70670" grpId="0"/>
      <p:bldP spid="706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гонки на колесницах"/>
          <p:cNvPicPr>
            <a:picLocks noChangeAspect="1" noChangeArrowheads="1"/>
          </p:cNvPicPr>
          <p:nvPr/>
        </p:nvPicPr>
        <p:blipFill>
          <a:blip r:embed="rId2">
            <a:lum bright="-14000" contrast="14000"/>
          </a:blip>
          <a:srcRect/>
          <a:stretch>
            <a:fillRect/>
          </a:stretch>
        </p:blipFill>
        <p:spPr bwMode="auto">
          <a:xfrm>
            <a:off x="4572000" y="1989138"/>
            <a:ext cx="3944938" cy="4025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1" name="Picture 3" descr="Возничий"/>
          <p:cNvPicPr>
            <a:picLocks noChangeAspect="1" noChangeArrowheads="1"/>
          </p:cNvPicPr>
          <p:nvPr/>
        </p:nvPicPr>
        <p:blipFill>
          <a:blip r:embed="rId3">
            <a:lum bright="-16000" contrast="12000"/>
          </a:blip>
          <a:srcRect/>
          <a:stretch>
            <a:fillRect/>
          </a:stretch>
        </p:blipFill>
        <p:spPr bwMode="auto">
          <a:xfrm>
            <a:off x="228600" y="152400"/>
            <a:ext cx="1828800" cy="3035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50825" y="3500438"/>
            <a:ext cx="41052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 b="1"/>
              <a:t>Захватывающим зрелищем были гонки колесниц. По сигналу трубы возничие устремлялись вперёд. Участвовали только богатые греки, т.к. беговые лошади стоили дорого. Победителем считался владелец лошади.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268538" y="1125538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/>
              <a:t>Дельфийский возничий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203575" y="188913"/>
            <a:ext cx="5040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/>
              <a:t>гонки на колесницах</a:t>
            </a:r>
          </a:p>
        </p:txBody>
      </p:sp>
      <p:pic>
        <p:nvPicPr>
          <p:cNvPr id="9223" name="Picture 10" descr="1119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7637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Возрождение олимпийского движения</a:t>
            </a:r>
          </a:p>
        </p:txBody>
      </p:sp>
      <p:pic>
        <p:nvPicPr>
          <p:cNvPr id="77828" name="Picture 4" descr="Пьер де Кубертен"/>
          <p:cNvPicPr>
            <a:picLocks noChangeAspect="1" noChangeArrowheads="1"/>
          </p:cNvPicPr>
          <p:nvPr/>
        </p:nvPicPr>
        <p:blipFill>
          <a:blip r:embed="rId3">
            <a:lum bright="-8000" contrast="12000"/>
          </a:blip>
          <a:srcRect/>
          <a:stretch>
            <a:fillRect/>
          </a:stretch>
        </p:blipFill>
        <p:spPr bwMode="auto">
          <a:xfrm>
            <a:off x="250825" y="2060575"/>
            <a:ext cx="3979863" cy="25273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23850" y="4868863"/>
            <a:ext cx="3429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i="1"/>
              <a:t>ученый, педагог и общественный деятель</a:t>
            </a:r>
            <a:r>
              <a:rPr lang="ru-RU" b="1" i="1">
                <a:solidFill>
                  <a:srgbClr val="000099"/>
                </a:solidFill>
              </a:rPr>
              <a:t> Пьер де Кубертен</a:t>
            </a:r>
            <a:r>
              <a:rPr lang="ru-RU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211638" y="1628775"/>
            <a:ext cx="4787900" cy="5445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“…Высокая цель олимпийских празднеств будет служить благородному делу мира и дружбы между спортсменами всех стран” - так закончил свое выступление Пьер Кубертен. В 1894 году был создан Международный </a:t>
            </a:r>
            <a:r>
              <a:rPr lang="ru-RU" sz="2000" dirty="0" smtClean="0"/>
              <a:t>олимпийский</a:t>
            </a:r>
            <a:r>
              <a:rPr lang="ru-RU" sz="2000" b="1" dirty="0" smtClean="0"/>
              <a:t> комитет (МОК), в состав которого вошли представители 34 государств, в том числе и России. МОК принял решение о проведении в 1896 году первых Олимпийских игр в Греции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49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Олимпийская символика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038600" cy="1108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u="sng" dirty="0" smtClean="0"/>
              <a:t>Официальная эмблема</a:t>
            </a:r>
          </a:p>
        </p:txBody>
      </p:sp>
      <p:pic>
        <p:nvPicPr>
          <p:cNvPr id="49156" name="Picture 4" descr="olympic_ri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484313"/>
            <a:ext cx="3671888" cy="1836737"/>
          </a:xfrm>
          <a:ln w="28575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609850"/>
            <a:ext cx="5241925" cy="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179388" y="3213100"/>
            <a:ext cx="5400675" cy="2992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Синий </a:t>
            </a:r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–</a:t>
            </a:r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Европа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Черный – Африка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Красный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–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Америка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Желтый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–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Азия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Зеленый 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– </a:t>
            </a: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Австралия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1" grpId="0" build="p" animBg="1"/>
    </p:bld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271A0D"/>
        </a:dk1>
        <a:lt1>
          <a:srgbClr val="EAEAEA"/>
        </a:lt1>
        <a:dk2>
          <a:srgbClr val="E8D1BA"/>
        </a:dk2>
        <a:lt2>
          <a:srgbClr val="FFFFCC"/>
        </a:lt2>
        <a:accent1>
          <a:srgbClr val="FFCC00"/>
        </a:accent1>
        <a:accent2>
          <a:srgbClr val="FF9900"/>
        </a:accent2>
        <a:accent3>
          <a:srgbClr val="F2E5D9"/>
        </a:accent3>
        <a:accent4>
          <a:srgbClr val="C8C8C8"/>
        </a:accent4>
        <a:accent5>
          <a:srgbClr val="FFE2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EBD7C3"/>
        </a:dk1>
        <a:lt1>
          <a:srgbClr val="EAEAEA"/>
        </a:lt1>
        <a:dk2>
          <a:srgbClr val="E8D1BA"/>
        </a:dk2>
        <a:lt2>
          <a:srgbClr val="FFFFCC"/>
        </a:lt2>
        <a:accent1>
          <a:srgbClr val="FFCC00"/>
        </a:accent1>
        <a:accent2>
          <a:srgbClr val="FF9900"/>
        </a:accent2>
        <a:accent3>
          <a:srgbClr val="F2E5D9"/>
        </a:accent3>
        <a:accent4>
          <a:srgbClr val="C8C8C8"/>
        </a:accent4>
        <a:accent5>
          <a:srgbClr val="FFE2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EBD7C3"/>
        </a:dk1>
        <a:lt1>
          <a:srgbClr val="EAEAEA"/>
        </a:lt1>
        <a:dk2>
          <a:srgbClr val="C68C52"/>
        </a:dk2>
        <a:lt2>
          <a:srgbClr val="FFFFCC"/>
        </a:lt2>
        <a:accent1>
          <a:srgbClr val="FFCC00"/>
        </a:accent1>
        <a:accent2>
          <a:srgbClr val="FF9900"/>
        </a:accent2>
        <a:accent3>
          <a:srgbClr val="DFC5B3"/>
        </a:accent3>
        <a:accent4>
          <a:srgbClr val="C8C8C8"/>
        </a:accent4>
        <a:accent5>
          <a:srgbClr val="FFE2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996633"/>
        </a:dk1>
        <a:lt1>
          <a:srgbClr val="EAEAEA"/>
        </a:lt1>
        <a:dk2>
          <a:srgbClr val="C68C52"/>
        </a:dk2>
        <a:lt2>
          <a:srgbClr val="FFFFCC"/>
        </a:lt2>
        <a:accent1>
          <a:srgbClr val="FFCC00"/>
        </a:accent1>
        <a:accent2>
          <a:srgbClr val="FF9900"/>
        </a:accent2>
        <a:accent3>
          <a:srgbClr val="DFC5B3"/>
        </a:accent3>
        <a:accent4>
          <a:srgbClr val="C8C8C8"/>
        </a:accent4>
        <a:accent5>
          <a:srgbClr val="FFE2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499</Words>
  <Application>Microsoft Office PowerPoint</Application>
  <PresentationFormat>Экран (4:3)</PresentationFormat>
  <Paragraphs>85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Wingdings</vt:lpstr>
      <vt:lpstr>Comic Sans MS</vt:lpstr>
      <vt:lpstr>Symbol</vt:lpstr>
      <vt:lpstr>Arbat-Bold</vt:lpstr>
      <vt:lpstr>Times New Roman</vt:lpstr>
      <vt:lpstr>Соревнование</vt:lpstr>
      <vt:lpstr>Олимпийские игры </vt:lpstr>
      <vt:lpstr>Цели:</vt:lpstr>
      <vt:lpstr>Родина олимпийских игр</vt:lpstr>
      <vt:lpstr>Зевс </vt:lpstr>
      <vt:lpstr>Стадион </vt:lpstr>
      <vt:lpstr>Виды состязаний</vt:lpstr>
      <vt:lpstr>Презентация PowerPoint</vt:lpstr>
      <vt:lpstr>Возрождение олимпийского движения</vt:lpstr>
      <vt:lpstr>Олимпийская символика</vt:lpstr>
      <vt:lpstr>Олимпийская символика</vt:lpstr>
      <vt:lpstr>Олимпийская символика</vt:lpstr>
      <vt:lpstr>Презентация PowerPoint</vt:lpstr>
      <vt:lpstr>Олимпийский огонь</vt:lpstr>
      <vt:lpstr>Презентация PowerPoint</vt:lpstr>
      <vt:lpstr>Лондон– столица Летней олимпиады-2012</vt:lpstr>
      <vt:lpstr>Сочи– столица Зимний олимпиады-2014</vt:lpstr>
      <vt:lpstr>Презентация PowerPoint</vt:lpstr>
      <vt:lpstr>Да начнется игра! 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Вова</dc:creator>
  <cp:lastModifiedBy>User</cp:lastModifiedBy>
  <cp:revision>41</cp:revision>
  <dcterms:created xsi:type="dcterms:W3CDTF">2009-01-08T08:00:37Z</dcterms:created>
  <dcterms:modified xsi:type="dcterms:W3CDTF">2013-08-19T15:01:28Z</dcterms:modified>
</cp:coreProperties>
</file>