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4" r:id="rId2"/>
    <p:sldId id="286" r:id="rId3"/>
    <p:sldId id="288" r:id="rId4"/>
    <p:sldId id="256" r:id="rId5"/>
    <p:sldId id="293" r:id="rId6"/>
    <p:sldId id="290" r:id="rId7"/>
    <p:sldId id="289" r:id="rId8"/>
    <p:sldId id="291" r:id="rId9"/>
    <p:sldId id="272" r:id="rId10"/>
    <p:sldId id="267" r:id="rId11"/>
    <p:sldId id="269" r:id="rId12"/>
    <p:sldId id="274" r:id="rId13"/>
    <p:sldId id="280" r:id="rId14"/>
    <p:sldId id="271" r:id="rId15"/>
    <p:sldId id="276" r:id="rId16"/>
    <p:sldId id="270" r:id="rId17"/>
    <p:sldId id="261" r:id="rId18"/>
    <p:sldId id="292" r:id="rId19"/>
    <p:sldId id="278" r:id="rId20"/>
    <p:sldId id="285" r:id="rId21"/>
    <p:sldId id="284" r:id="rId22"/>
    <p:sldId id="265" r:id="rId23"/>
    <p:sldId id="266" r:id="rId24"/>
    <p:sldId id="268" r:id="rId25"/>
    <p:sldId id="262" r:id="rId26"/>
    <p:sldId id="277" r:id="rId27"/>
    <p:sldId id="263" r:id="rId28"/>
    <p:sldId id="258" r:id="rId29"/>
    <p:sldId id="273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7FB"/>
    <a:srgbClr val="D41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2857" autoAdjust="0"/>
  </p:normalViewPr>
  <p:slideViewPr>
    <p:cSldViewPr>
      <p:cViewPr varScale="1">
        <p:scale>
          <a:sx n="101" d="100"/>
          <a:sy n="101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AA43-4B6D-4975-8B10-B493916FA45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4CDC-3B0B-4985-9176-290BC611F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2EA4-1EFB-4409-A504-15DFD17E8EA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1D4DC-2FE3-4DA4-91CC-D617E8735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8%D0%BD%D0%B4%D0%BE%D0%B2%D0%B3" TargetMode="External"/><Relationship Id="rId3" Type="http://schemas.openxmlformats.org/officeDocument/2006/relationships/hyperlink" Target="http://ru.wikipedia.org/wiki/5_%D0%B0%D0%BF%D1%80%D0%B5%D0%BB%D1%8F" TargetMode="External"/><Relationship Id="rId7" Type="http://schemas.openxmlformats.org/officeDocument/2006/relationships/hyperlink" Target="http://ru.wikipedia.org/wiki/1245_%D0%B3%D0%BE%D0%B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B%D0%B5%D0%B4%D0%BE%D0%B2%D0%BE%D0%B5_%D0%BF%D0%BE%D0%B1%D0%BE%D0%B8%D1%89%D0%B5" TargetMode="External"/><Relationship Id="rId5" Type="http://schemas.openxmlformats.org/officeDocument/2006/relationships/hyperlink" Target="http://ru.wikipedia.org/wiki/%D0%A7%D1%83%D0%B4%D1%81%D0%BA%D0%BE-%D0%9F%D1%81%D0%BA%D0%BE%D0%B2%D1%81%D0%BA%D0%BE%D0%B5_%D0%BE%D0%B7%D0%B5%D1%80%D0%BE" TargetMode="External"/><Relationship Id="rId4" Type="http://schemas.openxmlformats.org/officeDocument/2006/relationships/hyperlink" Target="http://ru.wikipedia.org/wiki/1242_%D0%B3%D0%BE%D0%B4" TargetMode="External"/><Relationship Id="rId9" Type="http://schemas.openxmlformats.org/officeDocument/2006/relationships/hyperlink" Target="http://ru.wikipedia.org/wiki/%D0%9B%D0%B0%D1%82%D0%B3%D0%B0%D0%BB%D0%B8%D1%8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Войска, противостоявшие рыцарям на льду Чудского озера, имели разнородный состав, но единое командование в лице Александра.</a:t>
            </a:r>
            <a:br>
              <a:rPr lang="ru-RU" dirty="0" smtClean="0"/>
            </a:br>
            <a:r>
              <a:rPr lang="ru-RU" dirty="0" smtClean="0"/>
              <a:t>Русское войско выходит на Чудское озеро. Летописная миниатюра</a:t>
            </a:r>
            <a:br>
              <a:rPr lang="ru-RU" dirty="0" smtClean="0"/>
            </a:br>
            <a:r>
              <a:rPr lang="ru-RU" u="sng" dirty="0" smtClean="0"/>
              <a:t>Противоборствующие армии встретились утром 5 апреля 1242 года. Детали сражения известны плохо — и о многом можно только догадываться.</a:t>
            </a:r>
            <a:r>
              <a:rPr lang="ru-RU" dirty="0" smtClean="0"/>
              <a:t> «Русские имели много стрелков которые мужественно вышли вперёд и первыми приняли натиск перед дружиной князя»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D4DC-2FE3-4DA4-91CC-D617E873591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3" action="ppaction://hlinkfile" tooltip="5 апреля"/>
              </a:rPr>
              <a:t>5 апреля</a:t>
            </a:r>
            <a:r>
              <a:rPr lang="ru-RU" dirty="0" smtClean="0"/>
              <a:t> </a:t>
            </a:r>
            <a:r>
              <a:rPr lang="ru-RU" dirty="0" smtClean="0">
                <a:hlinkClick r:id="rId4" action="ppaction://hlinkfile" tooltip="1242 год"/>
              </a:rPr>
              <a:t>1242 года</a:t>
            </a:r>
            <a:r>
              <a:rPr lang="ru-RU" dirty="0" smtClean="0"/>
              <a:t> произошла битва на </a:t>
            </a:r>
            <a:r>
              <a:rPr lang="ru-RU" dirty="0" smtClean="0">
                <a:hlinkClick r:id="rId5" action="ppaction://hlinkfile" tooltip="Чудско-Псковское озеро"/>
              </a:rPr>
              <a:t>Чудском озере</a:t>
            </a:r>
            <a:r>
              <a:rPr lang="ru-RU" dirty="0" smtClean="0"/>
              <a:t>. Сражение это известно как </a:t>
            </a:r>
            <a:r>
              <a:rPr lang="ru-RU" i="1" dirty="0" smtClean="0">
                <a:hlinkClick r:id="rId6" action="ppaction://hlinkfile" tooltip="Ледовое побоище"/>
              </a:rPr>
              <a:t>Ледовое побоище</a:t>
            </a:r>
            <a:r>
              <a:rPr lang="ru-RU" dirty="0" smtClean="0"/>
              <a:t>. Точный ход сражения неизвестен, но согласно ливонским хроникам, орденские рыцари оказались в ходе боя окружены. Согласно новгородской летописи русские 7 вёрст гнали немцев по льду. </a:t>
            </a:r>
          </a:p>
          <a:p>
            <a:r>
              <a:rPr lang="ru-RU" dirty="0" smtClean="0"/>
              <a:t>Целым рядом побед в </a:t>
            </a:r>
            <a:r>
              <a:rPr lang="ru-RU" dirty="0" smtClean="0">
                <a:hlinkClick r:id="rId7" action="ppaction://hlinkfile" tooltip="1245 год"/>
              </a:rPr>
              <a:t>1245 году</a:t>
            </a:r>
            <a:r>
              <a:rPr lang="ru-RU" dirty="0" smtClean="0"/>
              <a:t> Александр отразил набеги Литвы, возглавляемой князем </a:t>
            </a:r>
            <a:r>
              <a:rPr lang="ru-RU" dirty="0" err="1" smtClean="0">
                <a:hlinkClick r:id="rId8" action="ppaction://hlinkfile" tooltip="Миндовг"/>
              </a:rPr>
              <a:t>Миндовгом</a:t>
            </a:r>
            <a:r>
              <a:rPr lang="ru-RU" dirty="0" smtClean="0"/>
              <a:t>. По сказанию летописца, литовцы впали в такой страх, что стали </a:t>
            </a:r>
            <a:r>
              <a:rPr lang="ru-RU" i="1" dirty="0" smtClean="0"/>
              <a:t>«</a:t>
            </a:r>
            <a:r>
              <a:rPr lang="ru-RU" i="1" dirty="0" err="1" smtClean="0"/>
              <a:t>блюстися</a:t>
            </a:r>
            <a:r>
              <a:rPr lang="ru-RU" i="1" dirty="0" smtClean="0"/>
              <a:t> имени его»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Шестилетняя победоносная защита Александром северной Руси привела к тому, что немцы, по мирному договору, отказались от всех недавних завоеваний и уступили новгородцам часть </a:t>
            </a:r>
            <a:r>
              <a:rPr lang="ru-RU" dirty="0" err="1" smtClean="0">
                <a:hlinkClick r:id="rId9" action="ppaction://hlinkfile" tooltip="Латгалия"/>
              </a:rPr>
              <a:t>Латгалии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D4DC-2FE3-4DA4-91CC-D617E873591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Звезда к Ордену Александра Невского.</a:t>
            </a:r>
          </a:p>
          <a:p>
            <a:r>
              <a:rPr lang="ru-RU" dirty="0" smtClean="0"/>
              <a:t> Знак в виде креста к ордену Св. Александра Невского. Лицевая и оборотная сторона знака.</a:t>
            </a:r>
          </a:p>
          <a:p>
            <a:r>
              <a:rPr lang="ru-RU" dirty="0" smtClean="0"/>
              <a:t>Знак ордена Св. Александра Невского 1865г. С черной эмалью.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D4DC-2FE3-4DA4-91CC-D617E873591F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ПАМЯТЬ О КАКОМ ГЕРОЕ ВОЗВЕДЕН ПАМЯТНИК?</a:t>
            </a:r>
          </a:p>
          <a:p>
            <a:r>
              <a:rPr lang="ru-RU" baseline="0" dirty="0" smtClean="0"/>
              <a:t>Что узнали о этом историческом деятеле?</a:t>
            </a:r>
          </a:p>
          <a:p>
            <a:r>
              <a:rPr lang="ru-RU" baseline="0" dirty="0" smtClean="0"/>
              <a:t>Почему  он получил известность, как Александр Невский: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D4DC-2FE3-4DA4-91CC-D617E873591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4421-D73D-43DD-BA2E-2FFF787F4FFE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1E8F-051C-4BB8-9663-53D4C8F00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adikal.ru/F/s50.radikal.ru/i127/0906/52/34150b64eb1c.jpg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aduga.lekks.ru/aleksandr_nevski/pic/index/497.jpg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9_%D0%B8%D1%8E%D0%BB%D1%8F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1%D0%A1%D0%A1%D0%A0" TargetMode="External"/><Relationship Id="rId4" Type="http://schemas.openxmlformats.org/officeDocument/2006/relationships/hyperlink" Target="http://ru.wikipedia.org/wiki/1942_%D0%B3%D0%BE%D0%B4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725" TargetMode="External"/><Relationship Id="rId3" Type="http://schemas.openxmlformats.org/officeDocument/2006/relationships/hyperlink" Target="http://ru.wikipedia.org/wiki/%D0%9E%D1%80%D0%B4%D0%B5%D0%BD" TargetMode="External"/><Relationship Id="rId7" Type="http://schemas.openxmlformats.org/officeDocument/2006/relationships/hyperlink" Target="http://ru.wikipedia.org/wiki/1_%D0%B8%D1%8E%D0%BD%D1%8F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5%D1%82%D1%80_I" TargetMode="External"/><Relationship Id="rId5" Type="http://schemas.openxmlformats.org/officeDocument/2006/relationships/hyperlink" Target="http://ru.wikipedia.org/wiki/%D0%90%D0%BB%D0%B5%D0%BA%D1%81%D0%B0%D0%BD%D0%B4%D1%80_%D0%9D%D0%B5%D0%B2%D1%81%D0%BA%D0%B8%D0%B9" TargetMode="External"/><Relationship Id="rId4" Type="http://schemas.openxmlformats.org/officeDocument/2006/relationships/hyperlink" Target="http://ru.wikipedia.org/wiki/%D0%A1%D0%B2%D1%8F%D1%82%D0%BE%D0%B9" TargetMode="External"/><Relationship Id="rId9" Type="http://schemas.openxmlformats.org/officeDocument/2006/relationships/hyperlink" Target="http://ru.wikipedia.org/wiki/%D0%95%D0%BA%D0%B0%D1%82%D0%B5%D1%80%D0%B8%D0%BD%D0%B0_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5/53/Badge_to_Order_St_Alexander_Nevsky_1865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ru.wikipedia.org/wiki/%D0%A4%D0%B0%D0%B9%D0%BB:Badge_to_Order_St_Alexander_Nevsky_both_sides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0%B0%D0%BC%D1%8F%D1%82%D1%8C_%D0%BE%D0%B1_%D0%90%D0%BB%D0%B5%D0%BA%D1%81%D0%B0%D0%BD%D0%B4%D1%80%D0%B5_%D0%9D%D0%B5%D0%B2%D1%81%D0%BA%D0%BE%D0%BC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0%B5%D0%BA%D1%81%D0%B0%D0%BD%D0%B4%D1%80._%D0%9D%D0%B5%D0%B2%D1%81%D0%BA%D0%B0%D1%8F_%D0%B1%D0%B8%D1%82%D0%B2%D0%B0" TargetMode="External"/><Relationship Id="rId3" Type="http://schemas.openxmlformats.org/officeDocument/2006/relationships/hyperlink" Target="http://ru.wikipedia.org/wiki/%D0%9D%D0%B8%D0%BA%D0%BE%D0%BB%D0%B0%D0%B9_%D0%A7%D0%B5%D1%80%D0%BA%D0%B0%D1%81%D0%BE%D0%B2" TargetMode="External"/><Relationship Id="rId7" Type="http://schemas.openxmlformats.org/officeDocument/2006/relationships/hyperlink" Target="http://ru.wikipedia.org/wiki/%D0%94%D0%B2%D0%BE%D1%80%D0%B6%D0%B5%D1%86%D0%BA%D0%B8%D0%B9,_%D0%92%D0%B0%D1%86%D0%BB%D0%B0%D0%B2_%D0%AF%D0%BD%D0%BE%D0%B2%D0%B8%D1%87" TargetMode="External"/><Relationship Id="rId2" Type="http://schemas.openxmlformats.org/officeDocument/2006/relationships/hyperlink" Target="http://ru.wikipedia.org/wiki/%D0%90%D0%BB%D0%B5%D0%BA%D1%81%D0%B0%D0%BD%D0%B4%D1%80_%D0%9D%D0%B5%D0%B2%D1%81%D0%BA%D0%B8%D0%B9_(%D1%84%D0%B8%D0%BB%D1%8C%D0%BC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/index.php?title=%D0%96%D0%B8%D1%82%D0%B8%D0%B5_%D0%90%D0%BB%D0%B5%D0%BA%D1%81%D0%B0%D0%BD%D0%B4%D1%80%D0%B0_%D0%9D%D0%B5%D0%B2%D1%81%D0%BA%D0%BE%D0%B3%D0%BE_(%D1%84%D0%B8%D0%BB%D1%8C%D0%BC)&amp;action=edit&amp;redlink=1" TargetMode="External"/><Relationship Id="rId11" Type="http://schemas.openxmlformats.org/officeDocument/2006/relationships/hyperlink" Target="http://ru.wikipedia.org/wiki/%D0%AF%D0%BD,_%D0%92%D0%B0%D1%81%D0%B8%D0%BB%D0%B8%D0%B9_%D0%93%D1%80%D0%B8%D0%B3%D0%BE%D1%80%D1%8C%D0%B5%D0%B2%D0%B8%D1%87" TargetMode="External"/><Relationship Id="rId5" Type="http://schemas.openxmlformats.org/officeDocument/2006/relationships/hyperlink" Target="http://ru.wikipedia.org/wiki/1938_%D0%B3%D0%BE%D0%B4" TargetMode="External"/><Relationship Id="rId10" Type="http://schemas.openxmlformats.org/officeDocument/2006/relationships/hyperlink" Target="http://ru.wikipedia.org/wiki/2008_%D0%B3%D0%BE%D0%B4" TargetMode="External"/><Relationship Id="rId4" Type="http://schemas.openxmlformats.org/officeDocument/2006/relationships/hyperlink" Target="http://ru.wikipedia.org/wiki/%D0%AD%D0%B9%D0%B7%D0%B5%D0%BD%D1%88%D1%82%D0%B5%D0%B9%D0%BD,_%D0%A1%D0%B5%D1%80%D0%B3%D0%B5%D0%B9_%D0%9C%D0%B8%D1%85%D0%B0%D0%B9%D0%BB%D0%BE%D0%B2%D0%B8%D1%87" TargetMode="External"/><Relationship Id="rId9" Type="http://schemas.openxmlformats.org/officeDocument/2006/relationships/hyperlink" Target="http://ru.wikipedia.org/w/index.php?title=%D0%90%D0%BD%D1%82%D0%BE%D0%BD_%D0%9F%D0%B0%D0%BC%D0%BF%D1%83%D1%88%D0%BD%D1%8B%D0%B9&amp;action=edit&amp;redlink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ru.wikipedia.org/wiki/%D0%9D%D0%B8%D0%BA%D0%BE%D0%BB%D0%B0%D0%B9_%D0%9A%D0%BE%D0%BD%D1%81%D1%82%D0%B0%D0%BD%D1%82%D0%B8%D0%BD%D0%BE%D0%B2%D0%B8%D1%87_%D0%A0%D0%B5%D1%80%D0%B8%D1%85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useum.ru/alb/image.asp?587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Александр Невский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886200"/>
            <a:ext cx="276835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ГБОУ лицея №395 </a:t>
            </a:r>
          </a:p>
          <a:p>
            <a:r>
              <a:rPr lang="ru-RU" dirty="0" smtClean="0"/>
              <a:t>Санкт-Петербурга</a:t>
            </a:r>
          </a:p>
          <a:p>
            <a:r>
              <a:rPr lang="ru-RU" dirty="0" smtClean="0"/>
              <a:t>Кузина Татьяна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53715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ib.rus.ec/i/15/153715/img_1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2214578" cy="4214842"/>
          </a:xfrm>
          <a:prstGeom prst="rect">
            <a:avLst/>
          </a:prstGeom>
          <a:noFill/>
        </p:spPr>
      </p:pic>
      <p:pic>
        <p:nvPicPr>
          <p:cNvPr id="29702" name="Picture 6" descr="http://img13.nnm.ru/6/8/1/3/3/70b45a61b1b861fba27d565a9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3214710" cy="4500594"/>
          </a:xfrm>
          <a:prstGeom prst="rect">
            <a:avLst/>
          </a:prstGeom>
          <a:noFill/>
        </p:spPr>
      </p:pic>
      <p:pic>
        <p:nvPicPr>
          <p:cNvPr id="29704" name="Picture 8" descr="http://sword.org.ua/uploads/nevskiy/post-4064-117144865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285860"/>
            <a:ext cx="2357454" cy="4572032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4800" dirty="0"/>
          </a:p>
        </p:txBody>
      </p:sp>
      <p:sp>
        <p:nvSpPr>
          <p:cNvPr id="10" name="Текст 9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3674" y="214290"/>
            <a:ext cx="8376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Дружинники в 12 -13 веках</a:t>
            </a:r>
            <a:endParaRPr lang="ru-RU" sz="54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Русская</a:t>
            </a:r>
            <a:r>
              <a:rPr lang="ru-RU" i="1" u="sng" dirty="0" smtClean="0"/>
              <a:t> </a:t>
            </a: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конная</a:t>
            </a:r>
            <a:r>
              <a:rPr lang="ru-RU" i="1" u="sng" dirty="0" smtClean="0"/>
              <a:t> </a:t>
            </a: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дружина</a:t>
            </a:r>
            <a:endParaRPr lang="ru-RU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www.zvezda.org.ru/images/sets/80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858048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50.radikal.ru/i127/0906/52/34150b64eb1c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28802"/>
            <a:ext cx="3643338" cy="46434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81439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Рыцарь Тевтонского и Ливонского ордена - крестоносцы</a:t>
            </a:r>
            <a:endParaRPr lang="ru-RU" sz="54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Битва при впадении реки Ижора в Неву 1240г</a:t>
            </a:r>
            <a:endParaRPr lang="ru-RU" b="1" i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1" descr="http://historydoc.edu.ru/attach.asp?a_no=14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80101"/>
            <a:ext cx="822960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http://www.raduga.lekks.ru/aleksandr_nevski/pic/3/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5643602" cy="5643602"/>
          </a:xfrm>
          <a:prstGeom prst="rect">
            <a:avLst/>
          </a:prstGeom>
          <a:noFill/>
        </p:spPr>
      </p:pic>
      <p:pic>
        <p:nvPicPr>
          <p:cNvPr id="32777" name="Picture 9" descr="http://www.raduga.lekks.ru/aleksandr_nevski/pic/3/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214554"/>
            <a:ext cx="257176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58.radikal.ru/i162/0907/99/d13cb3f77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5429288" cy="4714908"/>
          </a:xfrm>
          <a:prstGeom prst="rect">
            <a:avLst/>
          </a:prstGeom>
          <a:noFill/>
        </p:spPr>
      </p:pic>
      <p:pic>
        <p:nvPicPr>
          <p:cNvPr id="3" name="Picture 2" descr="http://help.xs-software.com/helpimages/kw/U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786190"/>
            <a:ext cx="1857388" cy="235745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72528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1988" name="Picture 4" descr="http://www.hobbymall.ru/thumb.php?m=1&amp;pid=2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357298"/>
            <a:ext cx="1857388" cy="25003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21429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14290"/>
            <a:ext cx="8572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Рыцари Ливонского ордена в бою</a:t>
            </a:r>
            <a:endParaRPr lang="ru-RU" sz="4000" b="1" i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.liveinternet.ru/images/attach/b/3/23/81/23081966_ledovoe_poboische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7929618" cy="44291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582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итва на Чудском озере</a:t>
            </a:r>
            <a:br>
              <a:rPr lang="ru-RU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 апреля 1242г. </a:t>
            </a:r>
            <a:br>
              <a:rPr lang="ru-RU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Ледовое побоище</a:t>
            </a:r>
            <a:endParaRPr lang="ru-RU" i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mg0.liveinternet.ru/images/attach/b/3/22/711/22711233_pkorin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3500462" cy="51435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Умер Александр 4 ноября 1263года </a:t>
            </a:r>
            <a:br>
              <a:rPr lang="ru-RU" sz="32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Городце волжском</a:t>
            </a:r>
            <a:r>
              <a:rPr lang="en-US" sz="32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3200" i="1" u="sng" dirty="0"/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u="sng" dirty="0" smtClean="0">
                <a:solidFill>
                  <a:schemeClr val="accent5">
                    <a:lumMod val="50000"/>
                  </a:schemeClr>
                </a:solidFill>
              </a:rPr>
              <a:t>Городец волжский</a:t>
            </a:r>
            <a:endParaRPr lang="ru-RU" sz="40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9154" name="Picture 2" descr="http://www.volgaples.ru/pict/ugl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429288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hotofile.ru/photo/ptica_sekretar/3697459/large/83153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500990" cy="39290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4286256"/>
            <a:ext cx="5486400" cy="1885944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</a:rPr>
              <a:t>Здесь в Богородице- Рождественском мужском монастыре в ноябре 1263 года был погребен Александр Ярославич Невский.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1 сентября- День знаний.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Кто изображен на картине?</a:t>
            </a:r>
          </a:p>
          <a:p>
            <a:pPr>
              <a:buNone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Что вы  о нем знаете?</a:t>
            </a:r>
          </a:p>
          <a:p>
            <a:pPr>
              <a:buNone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его настоящее имя?</a:t>
            </a:r>
          </a:p>
          <a:p>
            <a:pPr>
              <a:buNone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Чем он прославился?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6866" name="Picture 2" descr="http://www.hrono.ru/img/kartiny/nevski_mo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285752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aduga.lekks.ru/aleksandr_nevski/pic/index/497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7482" b="7482"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928802"/>
          </a:xfrm>
        </p:spPr>
        <p:txBody>
          <a:bodyPr>
            <a:normAutofit lnSpcReduction="10000"/>
          </a:bodyPr>
          <a:lstStyle/>
          <a:p>
            <a:r>
              <a:rPr lang="ru-RU" sz="1600" b="1" i="1" u="sng" dirty="0" smtClean="0"/>
              <a:t>Мощи Александра Невского были установлены в Александро-Невской лавре в церкви Святого Александра Невского</a:t>
            </a:r>
            <a:r>
              <a:rPr lang="ru-RU" sz="1600" b="1" i="1" dirty="0" smtClean="0"/>
              <a:t> (храм заложен в 1717 году, </a:t>
            </a:r>
            <a:r>
              <a:rPr lang="ru-RU" sz="1600" b="1" i="1" u="sng" dirty="0" smtClean="0"/>
              <a:t>освящен 30 августа 1724 года)</a:t>
            </a:r>
            <a:r>
              <a:rPr lang="ru-RU" sz="1600" b="1" i="1" dirty="0" smtClean="0"/>
              <a:t>. На другой день в обители было светлое торжество. И </a:t>
            </a:r>
            <a:r>
              <a:rPr lang="ru-RU" sz="1600" b="1" i="1" u="sng" dirty="0" smtClean="0"/>
              <a:t>установлено: ежегодно 30 августа праздновать день перенесения святых мощей в Петербург.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 smtClean="0"/>
          </a:p>
          <a:p>
            <a:endParaRPr lang="ru-RU" sz="1600" i="1" dirty="0" smtClean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5">
                    <a:lumMod val="75000"/>
                  </a:schemeClr>
                </a:solidFill>
              </a:rPr>
              <a:t>Канонизирован в 1547 году</a:t>
            </a:r>
            <a:endParaRPr lang="ru-RU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85926"/>
            <a:ext cx="4041775" cy="4643469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Почитание Александра Невского началось в народе задолго до официальной канонизации. В летописях о его подвигах говорится, что он «Богом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рожен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». На поле битвы ни разу не был побежден. Стал любимым князем духовенства. Канонизирован в 1547г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 descr="http://upload.wikimedia.org/wikipedia/commons/4/40/Alexander_News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500462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2/2b/AlexNevskyOrd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42918"/>
            <a:ext cx="4429156" cy="42862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78632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Орденом Александра Невского награждаются командиры Красной Армии, проявившие в боях за Родину в Отечественной войне личную отвагу, мужество и храбрость и умелым командованием обеспечившие успешные действия своих частей.</a:t>
            </a:r>
            <a:r>
              <a:rPr lang="vi-VN" i="1" dirty="0" smtClean="0"/>
              <a:t> </a:t>
            </a:r>
            <a:r>
              <a:rPr lang="ru-RU" i="1" dirty="0" smtClean="0"/>
              <a:t>У</a:t>
            </a:r>
            <a:r>
              <a:rPr lang="vi-VN" i="1" dirty="0" smtClean="0"/>
              <a:t>чреждён </a:t>
            </a:r>
            <a:r>
              <a:rPr lang="vi-VN" i="1" dirty="0" smtClean="0">
                <a:hlinkClick r:id="rId3" action="ppaction://hlinkfile" tooltip="29 июля"/>
              </a:rPr>
              <a:t>29 июля</a:t>
            </a:r>
            <a:r>
              <a:rPr lang="vi-VN" i="1" dirty="0" smtClean="0"/>
              <a:t> </a:t>
            </a:r>
            <a:r>
              <a:rPr lang="vi-VN" i="1" dirty="0" smtClean="0">
                <a:hlinkClick r:id="rId4" action="ppaction://hlinkfile" tooltip="1942 год"/>
              </a:rPr>
              <a:t>1942 года</a:t>
            </a:r>
            <a:r>
              <a:rPr lang="vi-VN" i="1" dirty="0" smtClean="0"/>
              <a:t> в </a:t>
            </a:r>
            <a:r>
              <a:rPr lang="vi-VN" i="1" dirty="0" smtClean="0">
                <a:hlinkClick r:id="rId5" action="ppaction://hlinkfile" tooltip="СССР"/>
              </a:rPr>
              <a:t>СССР</a:t>
            </a:r>
            <a:r>
              <a:rPr lang="vi-VN" i="1" dirty="0" smtClean="0"/>
              <a:t>. </a:t>
            </a:r>
            <a:endParaRPr lang="ru-RU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f/f3/Badge_to_Order_St_Alexander_Nevsky_1820-1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500462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72132" y="1928802"/>
            <a:ext cx="3143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hlinkClick r:id="rId3" action="ppaction://hlinkfile" tooltip="Орден"/>
              </a:rPr>
              <a:t>Орден</a:t>
            </a:r>
            <a:r>
              <a:rPr lang="ru-RU" i="1" dirty="0" smtClean="0"/>
              <a:t> </a:t>
            </a:r>
            <a:r>
              <a:rPr lang="ru-RU" i="1" dirty="0" smtClean="0">
                <a:hlinkClick r:id="rId4" action="ppaction://hlinkfile" tooltip="Святой"/>
              </a:rPr>
              <a:t>святого</a:t>
            </a:r>
            <a:r>
              <a:rPr lang="ru-RU" i="1" dirty="0" smtClean="0"/>
              <a:t> </a:t>
            </a:r>
            <a:r>
              <a:rPr lang="ru-RU" i="1" dirty="0" smtClean="0">
                <a:hlinkClick r:id="rId5" action="ppaction://hlinkfile" tooltip="Александр Невский"/>
              </a:rPr>
              <a:t>Александра Невского</a:t>
            </a:r>
            <a:r>
              <a:rPr lang="ru-RU" i="1" dirty="0" smtClean="0"/>
              <a:t> был задуман </a:t>
            </a:r>
            <a:r>
              <a:rPr lang="ru-RU" i="1" dirty="0" smtClean="0">
                <a:hlinkClick r:id="rId6" action="ppaction://hlinkfile" tooltip="Петр I"/>
              </a:rPr>
              <a:t>Петром </a:t>
            </a:r>
            <a:r>
              <a:rPr lang="en-US" i="1" dirty="0" smtClean="0">
                <a:hlinkClick r:id="rId6" action="ppaction://hlinkfile" tooltip="Петр I"/>
              </a:rPr>
              <a:t>I</a:t>
            </a:r>
            <a:r>
              <a:rPr lang="en-US" i="1" dirty="0" smtClean="0"/>
              <a:t> </a:t>
            </a:r>
            <a:r>
              <a:rPr lang="ru-RU" i="1" dirty="0" smtClean="0"/>
              <a:t>для награждения за военные заслуги. Однако учреждённый уже после его смерти 21 мая (</a:t>
            </a:r>
            <a:r>
              <a:rPr lang="ru-RU" i="1" dirty="0" smtClean="0">
                <a:hlinkClick r:id="rId7" action="ppaction://hlinkfile" tooltip="1 июня"/>
              </a:rPr>
              <a:t>1 июня</a:t>
            </a:r>
            <a:r>
              <a:rPr lang="ru-RU" i="1" dirty="0" smtClean="0"/>
              <a:t>) </a:t>
            </a:r>
            <a:r>
              <a:rPr lang="ru-RU" i="1" dirty="0" smtClean="0">
                <a:hlinkClick r:id="rId8" action="ppaction://hlinkfile" tooltip="1725"/>
              </a:rPr>
              <a:t>1725</a:t>
            </a:r>
            <a:r>
              <a:rPr lang="ru-RU" i="1" dirty="0" smtClean="0"/>
              <a:t> года </a:t>
            </a:r>
            <a:r>
              <a:rPr lang="ru-RU" i="1" dirty="0" smtClean="0">
                <a:hlinkClick r:id="rId9" action="ppaction://hlinkfile" tooltip="Екатерина I"/>
              </a:rPr>
              <a:t>Екатериной </a:t>
            </a:r>
            <a:r>
              <a:rPr lang="en-US" i="1" dirty="0" smtClean="0">
                <a:hlinkClick r:id="rId9" action="ppaction://hlinkfile" tooltip="Екатерина I"/>
              </a:rPr>
              <a:t>I</a:t>
            </a:r>
            <a:r>
              <a:rPr lang="en-US" i="1" dirty="0" smtClean="0"/>
              <a:t> </a:t>
            </a:r>
            <a:r>
              <a:rPr lang="ru-RU" i="1" dirty="0" smtClean="0"/>
              <a:t>орден стал использоваться и для поощрения гражданских лиц</a:t>
            </a:r>
            <a:endParaRPr lang="ru-RU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2/2b/Star_to_Order_St_Alexander_Nev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2786082" cy="2857520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thumb/5/5a/Badge_to_Order_St_Alexander_Nevsky_both_sides.jpg/400px-Badge_to_Order_St_Alexander_Nevsky_both_sides.jpg">
            <a:hlinkClick r:id="rId4" tooltip="Знак в виде креста к ордену Св. Александра Невского. Лицевая (слева) и оборотная стороны знака.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428736"/>
            <a:ext cx="4500594" cy="2143140"/>
          </a:xfrm>
          <a:prstGeom prst="rect">
            <a:avLst/>
          </a:prstGeom>
          <a:noFill/>
        </p:spPr>
      </p:pic>
      <p:pic>
        <p:nvPicPr>
          <p:cNvPr id="28678" name="Picture 6" descr="Файл:Badge to Order St Alexander Nevsky 186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643314"/>
            <a:ext cx="2357454" cy="292895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11200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835824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hlinkClick r:id="rId2" action="ppaction://hlinkfile" tooltip="Память об Александре Невском"/>
              </a:rPr>
              <a:t>Память об Александре Невском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7290" y="2143116"/>
            <a:ext cx="6872310" cy="3983047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Именем Александра Невского названы улицы, переулки, площади. Ему посвящены православные храмы, он является небесным покровителем Петербурга.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http://www.temples.ru/private/f000083/087_000070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72008"/>
            <a:ext cx="3357586" cy="207170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7200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://www.enlight.ru/camera/builds4/mar16_69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14554"/>
            <a:ext cx="3071834" cy="2286016"/>
          </a:xfrm>
          <a:prstGeom prst="rect">
            <a:avLst/>
          </a:prstGeom>
          <a:noFill/>
        </p:spPr>
      </p:pic>
      <p:pic>
        <p:nvPicPr>
          <p:cNvPr id="8194" name="Picture 2" descr="http://metropostcards.narod.ru/spb/sets/pm_2005_1/pm_2005_1_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214554"/>
            <a:ext cx="3286148" cy="221457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800" i="1" u="sng" dirty="0" smtClean="0">
                <a:solidFill>
                  <a:schemeClr val="accent5">
                    <a:lumMod val="75000"/>
                  </a:schemeClr>
                </a:solidFill>
              </a:rPr>
              <a:t>Санкт-Петербург</a:t>
            </a:r>
            <a:br>
              <a:rPr lang="ru-RU" sz="2800" i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i="1" u="sng" dirty="0" smtClean="0">
                <a:solidFill>
                  <a:schemeClr val="accent5">
                    <a:lumMod val="75000"/>
                  </a:schemeClr>
                </a:solidFill>
              </a:rPr>
              <a:t>Площадь Александра Невского, станция метро, памятник,</a:t>
            </a:r>
            <a:br>
              <a:rPr lang="ru-RU" sz="2800" i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i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i="1" u="sng" dirty="0" err="1" smtClean="0">
                <a:solidFill>
                  <a:schemeClr val="accent5">
                    <a:lumMod val="75000"/>
                  </a:schemeClr>
                </a:solidFill>
              </a:rPr>
              <a:t>Александро</a:t>
            </a:r>
            <a:r>
              <a:rPr lang="ru-RU" sz="2800" i="1" u="sng" dirty="0" smtClean="0">
                <a:solidFill>
                  <a:schemeClr val="accent5">
                    <a:lumMod val="75000"/>
                  </a:schemeClr>
                </a:solidFill>
              </a:rPr>
              <a:t>- Невская Лавра </a:t>
            </a:r>
            <a:endParaRPr lang="ru-RU" sz="2800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chemeClr val="accent5">
                    <a:lumMod val="75000"/>
                  </a:schemeClr>
                </a:solidFill>
              </a:rPr>
              <a:t>Память о князе Александре </a:t>
            </a:r>
            <a:br>
              <a:rPr lang="ru-RU" i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u="sng" dirty="0" smtClean="0">
                <a:solidFill>
                  <a:schemeClr val="accent5">
                    <a:lumMod val="75000"/>
                  </a:schemeClr>
                </a:solidFill>
              </a:rPr>
              <a:t>в искусстве</a:t>
            </a:r>
            <a:endParaRPr lang="ru-RU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29191" y="1643063"/>
            <a:ext cx="3571899" cy="4483100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/>
              <a:t>Кинематограф</a:t>
            </a:r>
          </a:p>
          <a:p>
            <a:r>
              <a:rPr lang="ru-RU" i="1" dirty="0" smtClean="0">
                <a:hlinkClick r:id="rId2" action="ppaction://hlinkfile" tooltip="Александр Невский (фильм)"/>
              </a:rPr>
              <a:t>Александр Невский</a:t>
            </a:r>
            <a:r>
              <a:rPr lang="ru-RU" i="1" dirty="0" smtClean="0"/>
              <a:t>, Невский — </a:t>
            </a:r>
            <a:r>
              <a:rPr lang="ru-RU" i="1" dirty="0" smtClean="0">
                <a:hlinkClick r:id="rId3" action="ppaction://hlinkfile" tooltip="Николай Черкасов"/>
              </a:rPr>
              <a:t>Николай Черкасов</a:t>
            </a:r>
            <a:r>
              <a:rPr lang="ru-RU" i="1" dirty="0" smtClean="0"/>
              <a:t>, режиссёр — </a:t>
            </a:r>
            <a:r>
              <a:rPr lang="ru-RU" i="1" dirty="0" smtClean="0">
                <a:hlinkClick r:id="rId4" action="ppaction://hlinkfile" tooltip="Эйзенштейн, Сергей Михайлович"/>
              </a:rPr>
              <a:t>Сергей Эйзенштейн</a:t>
            </a:r>
            <a:r>
              <a:rPr lang="ru-RU" i="1" dirty="0" smtClean="0"/>
              <a:t>, </a:t>
            </a:r>
            <a:r>
              <a:rPr lang="ru-RU" i="1" dirty="0" smtClean="0">
                <a:hlinkClick r:id="rId5" action="ppaction://hlinkfile" tooltip="1938 год"/>
              </a:rPr>
              <a:t>1938 год</a:t>
            </a:r>
            <a:r>
              <a:rPr lang="ru-RU" i="1" dirty="0" smtClean="0"/>
              <a:t> </a:t>
            </a:r>
          </a:p>
          <a:p>
            <a:endParaRPr lang="ru-RU" i="1" dirty="0" smtClean="0"/>
          </a:p>
          <a:p>
            <a:r>
              <a:rPr lang="ru-RU" i="1" dirty="0" smtClean="0">
                <a:hlinkClick r:id="rId6" action="ppaction://hlinkfile" tooltip="Житие Александра Невского (фильм) (страница отсутствует)"/>
              </a:rPr>
              <a:t>Житие Александра Невского</a:t>
            </a:r>
            <a:r>
              <a:rPr lang="ru-RU" i="1" dirty="0" smtClean="0"/>
              <a:t>, Невский — </a:t>
            </a:r>
            <a:r>
              <a:rPr lang="ru-RU" i="1" dirty="0" err="1" smtClean="0">
                <a:hlinkClick r:id="rId7" action="ppaction://hlinkfile" tooltip="Дворжецкий, Вацлав Янович"/>
              </a:rPr>
              <a:t>Вацлав</a:t>
            </a:r>
            <a:r>
              <a:rPr lang="ru-RU" i="1" dirty="0" smtClean="0">
                <a:hlinkClick r:id="rId7" action="ppaction://hlinkfile" tooltip="Дворжецкий, Вацлав Янович"/>
              </a:rPr>
              <a:t> </a:t>
            </a:r>
            <a:r>
              <a:rPr lang="ru-RU" i="1" dirty="0" err="1" smtClean="0">
                <a:hlinkClick r:id="rId7" action="ppaction://hlinkfile" tooltip="Дворжецкий, Вацлав Янович"/>
              </a:rPr>
              <a:t>Дворжецкий</a:t>
            </a:r>
            <a:r>
              <a:rPr lang="ru-RU" i="1" dirty="0" smtClean="0"/>
              <a:t>, режиссёр — Георгий Кузнецов, 1991 год </a:t>
            </a:r>
          </a:p>
          <a:p>
            <a:endParaRPr lang="ru-RU" i="1" dirty="0" smtClean="0"/>
          </a:p>
          <a:p>
            <a:r>
              <a:rPr lang="ru-RU" i="1" dirty="0" smtClean="0">
                <a:hlinkClick r:id="rId8" action="ppaction://hlinkfile" tooltip="Александр. Невская битва"/>
              </a:rPr>
              <a:t>Александр. Невская битва</a:t>
            </a:r>
            <a:r>
              <a:rPr lang="ru-RU" i="1" dirty="0" smtClean="0"/>
              <a:t>, Невский — </a:t>
            </a:r>
            <a:r>
              <a:rPr lang="ru-RU" i="1" dirty="0" smtClean="0">
                <a:hlinkClick r:id="rId9" action="ppaction://hlinkfile" tooltip="Антон Пампушный (страница отсутствует)"/>
              </a:rPr>
              <a:t>Антон </a:t>
            </a:r>
            <a:r>
              <a:rPr lang="ru-RU" i="1" dirty="0" err="1" smtClean="0">
                <a:hlinkClick r:id="rId9" action="ppaction://hlinkfile" tooltip="Антон Пампушный (страница отсутствует)"/>
              </a:rPr>
              <a:t>Пампушный</a:t>
            </a:r>
            <a:r>
              <a:rPr lang="ru-RU" i="1" dirty="0" smtClean="0"/>
              <a:t>, режиссёр — Игорь Каленов, — Россия, </a:t>
            </a:r>
            <a:r>
              <a:rPr lang="ru-RU" i="1" dirty="0" smtClean="0">
                <a:hlinkClick r:id="rId10" action="ppaction://hlinkfile" tooltip="2008 год"/>
              </a:rPr>
              <a:t>2008 год</a:t>
            </a:r>
            <a:r>
              <a:rPr lang="ru-RU" i="1" dirty="0" smtClean="0"/>
              <a:t> </a:t>
            </a:r>
          </a:p>
          <a:p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14348" y="1571625"/>
            <a:ext cx="3500462" cy="45545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Художественная литература</a:t>
            </a:r>
          </a:p>
          <a:p>
            <a:endParaRPr lang="ru-RU" i="1" dirty="0" smtClean="0"/>
          </a:p>
          <a:p>
            <a:r>
              <a:rPr lang="ru-RU" i="1" dirty="0" err="1" smtClean="0"/>
              <a:t>Сегень</a:t>
            </a:r>
            <a:r>
              <a:rPr lang="ru-RU" i="1" dirty="0" smtClean="0"/>
              <a:t> А. Ю.</a:t>
            </a:r>
            <a:r>
              <a:rPr lang="ru-RU" dirty="0" smtClean="0"/>
              <a:t> </a:t>
            </a:r>
            <a:r>
              <a:rPr lang="ru-RU" u="sng" dirty="0" smtClean="0"/>
              <a:t>Александр Невский.</a:t>
            </a:r>
            <a:r>
              <a:rPr lang="ru-RU" dirty="0" smtClean="0"/>
              <a:t> Солнце Земли Русской. </a:t>
            </a:r>
          </a:p>
          <a:p>
            <a:endParaRPr lang="en-US" dirty="0" smtClean="0"/>
          </a:p>
          <a:p>
            <a:r>
              <a:rPr lang="ru-RU" i="1" dirty="0" smtClean="0"/>
              <a:t>Югов А. К</a:t>
            </a:r>
            <a:r>
              <a:rPr lang="ru-RU" i="1" u="sng" dirty="0" smtClean="0"/>
              <a:t>.</a:t>
            </a:r>
            <a:r>
              <a:rPr lang="ru-RU" u="sng" dirty="0" smtClean="0"/>
              <a:t> Ратоборцы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i="1" dirty="0" smtClean="0"/>
              <a:t>Юхнов С. М.</a:t>
            </a:r>
            <a:r>
              <a:rPr lang="ru-RU" dirty="0" smtClean="0"/>
              <a:t> </a:t>
            </a:r>
            <a:r>
              <a:rPr lang="ru-RU" u="sng" dirty="0" smtClean="0"/>
              <a:t>Лазутчик Александра Невского</a:t>
            </a:r>
          </a:p>
          <a:p>
            <a:endParaRPr lang="en-US" dirty="0" smtClean="0"/>
          </a:p>
          <a:p>
            <a:r>
              <a:rPr lang="ru-RU" i="1" dirty="0" smtClean="0">
                <a:hlinkClick r:id="rId11" action="ppaction://hlinkfile" tooltip="Ян, Василий Григорьевич"/>
              </a:rPr>
              <a:t>Ян В. Г</a:t>
            </a:r>
            <a:r>
              <a:rPr lang="ru-RU" i="1" u="sng" dirty="0" smtClean="0">
                <a:hlinkClick r:id="rId11" action="ppaction://hlinkfile" tooltip="Ян, Василий Григорьевич"/>
              </a:rPr>
              <a:t>.</a:t>
            </a:r>
            <a:r>
              <a:rPr lang="ru-RU" u="sng" dirty="0" smtClean="0"/>
              <a:t> Юность полководца // К «последнему морю».</a:t>
            </a:r>
            <a:r>
              <a:rPr lang="ru-RU" dirty="0" smtClean="0"/>
              <a:t> Юность полководца.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2000" b="1" i="1" dirty="0" smtClean="0"/>
              <a:t>Александр Невский». 1942</a:t>
            </a:r>
            <a:br>
              <a:rPr lang="ru-RU" sz="2000" b="1" i="1" dirty="0" smtClean="0"/>
            </a:br>
            <a:r>
              <a:rPr lang="ru-RU" sz="2000" b="1" i="1" dirty="0" smtClean="0">
                <a:hlinkClick r:id="rId2" action="ppaction://hlinkfile" tooltip="Николай Константинович Рерих"/>
              </a:rPr>
              <a:t>Николай Константинович Рерих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Государственный музей Востока (временно)</a:t>
            </a:r>
            <a:endParaRPr lang="ru-RU" sz="2000" b="1" i="1" dirty="0"/>
          </a:p>
        </p:txBody>
      </p:sp>
      <p:pic>
        <p:nvPicPr>
          <p:cNvPr id="15362" name="Picture 2" descr="http://upload.wikimedia.org/wikipedia/commons/1/1c/Alexander_Nevsky_19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1111" r="1111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skovgorod.ru/pics/second_admin/p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928934"/>
            <a:ext cx="1643074" cy="31432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2000240"/>
            <a:ext cx="3829048" cy="4125923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 smtClean="0"/>
              <a:t>Памятник Александру Невскому </a:t>
            </a:r>
            <a:r>
              <a:rPr lang="ru-RU" sz="1600" b="1" i="1" u="sng" dirty="0" smtClean="0"/>
              <a:t>на горе Соколиха построен 24 июня 1993 года. </a:t>
            </a:r>
            <a:r>
              <a:rPr lang="ru-RU" sz="1600" b="1" i="1" dirty="0" smtClean="0"/>
              <a:t>Авторы – скульптор И. Козловский и архитектор П. </a:t>
            </a:r>
            <a:r>
              <a:rPr lang="ru-RU" sz="1600" b="1" i="1" dirty="0" err="1" smtClean="0"/>
              <a:t>Бутенко</a:t>
            </a:r>
            <a:r>
              <a:rPr lang="ru-RU" sz="1600" b="1" i="1" dirty="0" smtClean="0"/>
              <a:t>. Монумент выполнен из бронзы и меди. Высота композиции 30,7 метра, вес- 163 тонны. </a:t>
            </a:r>
            <a:r>
              <a:rPr lang="ru-RU" sz="1600" b="1" i="1" u="sng" dirty="0" smtClean="0"/>
              <a:t>Памятник символизирует единение и доблесть русского народа в борьбе с северными врагами</a:t>
            </a:r>
            <a:r>
              <a:rPr lang="ru-RU" sz="1600" b="1" i="1" dirty="0" smtClean="0"/>
              <a:t>. </a:t>
            </a:r>
            <a:br>
              <a:rPr lang="ru-RU" sz="1600" b="1" i="1" dirty="0" smtClean="0"/>
            </a:br>
            <a:r>
              <a:rPr lang="ru-RU" sz="1600" b="1" i="1" dirty="0" smtClean="0"/>
              <a:t>Напомним, что 30 мая в 1220 году (789 лет назад) родился полководец, святой благоверный князь Александр Невский, который прославился победами над шведами (Невская битва 1240 года) и немецкими рыцарями Ливонского ордена </a:t>
            </a:r>
            <a:endParaRPr lang="ru-RU" sz="1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85728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 в Псковской области</a:t>
            </a:r>
            <a:endParaRPr lang="ru-RU" sz="5400" b="1" i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Памятник Александру Невскому на горе Соколиха 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4786346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7" y="785794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 2008 году прошел Всероссийский исторический конкурс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"Имя России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»,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Победителем  стал благоверный князь Александр Невский – древнерусский полководец,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одержавший исторические победы над шведскими и тевтонскими рыцарями  в первой половине XII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века. Он набрал наибольшее количество голосов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(более 520 тыс.)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и по результатам конкурса объявлен личностью нации.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357694"/>
            <a:ext cx="77724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Александр Невский</a:t>
            </a:r>
            <a:r>
              <a:rPr lang="en-US" sz="5400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</a:t>
            </a:r>
            <a:br>
              <a:rPr lang="en-US" sz="5400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гордость нации</a:t>
            </a: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5" y="214290"/>
            <a:ext cx="4494217" cy="421484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Когда родился Александр Ярославич?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Почему его стали называть Невским?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Какие битвы запомнили?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Почему его канонизировали?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Как народ чтит его памят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ь?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" descr="Александр Яросла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1"/>
            <a:ext cx="3143272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7705" y="500042"/>
            <a:ext cx="678859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chemeClr val="accent5">
                    <a:lumMod val="75000"/>
                  </a:schemeClr>
                </a:solidFill>
              </a:rPr>
              <a:t>Александр Ярославич Невский </a:t>
            </a:r>
            <a:br>
              <a:rPr lang="ru-RU" sz="5400" b="1" i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b="1" i="1" u="sng" dirty="0" smtClean="0">
                <a:solidFill>
                  <a:schemeClr val="accent5">
                    <a:lumMod val="75000"/>
                  </a:schemeClr>
                </a:solidFill>
              </a:rPr>
              <a:t>(1220 – 1263)</a:t>
            </a:r>
            <a:br>
              <a:rPr lang="ru-RU" sz="5400" b="1" i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b="1" i="1" u="sng" dirty="0" smtClean="0">
                <a:solidFill>
                  <a:schemeClr val="accent5">
                    <a:lumMod val="75000"/>
                  </a:schemeClr>
                </a:solidFill>
              </a:rPr>
              <a:t>национальный герой русского народа</a:t>
            </a:r>
            <a:endParaRPr lang="ru-RU" sz="5400" b="1" i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Александр Невский</a:t>
            </a:r>
            <a:b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Александр Ярославич (</a:t>
            </a:r>
            <a:r>
              <a:rPr lang="ru-RU" b="1" i="1" u="sng" dirty="0" err="1" smtClean="0">
                <a:solidFill>
                  <a:schemeClr val="accent5">
                    <a:lumMod val="50000"/>
                  </a:schemeClr>
                </a:solidFill>
              </a:rPr>
              <a:t>Феодорович</a:t>
            </a: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) Невский</a:t>
            </a:r>
            <a:endParaRPr lang="ru-RU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14282" y="1928802"/>
          <a:ext cx="4037655" cy="4443205"/>
        </p:xfrm>
        <a:graphic>
          <a:graphicData uri="http://schemas.openxmlformats.org/drawingml/2006/table">
            <a:tbl>
              <a:tblPr/>
              <a:tblGrid>
                <a:gridCol w="103905"/>
                <a:gridCol w="3780795"/>
                <a:gridCol w="152955"/>
              </a:tblGrid>
              <a:tr h="245190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60331" marR="60331" marT="23727" marB="23727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60331" marR="60331" marT="23727" marB="23727"/>
                </a:tc>
              </a:tr>
              <a:tr h="141871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60331" marR="60331" marT="23727" marB="23727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60331" marR="60331" marT="23727" marB="23727"/>
                </a:tc>
              </a:tr>
              <a:tr h="2442230"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Александр Невский</a:t>
                      </a:r>
                      <a:br>
                        <a:rPr lang="ru-RU" sz="900" b="1" dirty="0"/>
                      </a:br>
                      <a:r>
                        <a:rPr lang="ru-RU" sz="900" b="1" dirty="0"/>
                        <a:t>Александр Ярославич (</a:t>
                      </a:r>
                      <a:r>
                        <a:rPr lang="ru-RU" sz="900" b="1" dirty="0" err="1"/>
                        <a:t>Феодорович</a:t>
                      </a:r>
                      <a:r>
                        <a:rPr lang="ru-RU" sz="900" b="1" dirty="0"/>
                        <a:t>) Невский</a:t>
                      </a:r>
                      <a:endParaRPr lang="ru-RU" sz="900" dirty="0"/>
                    </a:p>
                    <a:p>
                      <a:pPr algn="ctr"/>
                      <a:r>
                        <a:rPr lang="ru-RU" sz="900" b="1" dirty="0"/>
                        <a:t>родился: 30 мая 1220 [</a:t>
                      </a:r>
                      <a:r>
                        <a:rPr lang="ru-RU" sz="900" b="1" i="1" dirty="0"/>
                        <a:t>Татищев В. Н.</a:t>
                      </a:r>
                      <a:r>
                        <a:rPr lang="ru-RU" sz="900" b="1" dirty="0"/>
                        <a:t>]</a:t>
                      </a:r>
                      <a:br>
                        <a:rPr lang="ru-RU" sz="900" b="1" dirty="0"/>
                      </a:br>
                      <a:r>
                        <a:rPr lang="ru-RU" sz="900" b="1" dirty="0"/>
                        <a:t>13 мая 1221 [</a:t>
                      </a:r>
                      <a:r>
                        <a:rPr lang="ru-RU" sz="900" b="1" i="1" dirty="0"/>
                        <a:t>БЭС</a:t>
                      </a:r>
                      <a:r>
                        <a:rPr lang="ru-RU" sz="900" b="1" dirty="0"/>
                        <a:t>]</a:t>
                      </a:r>
                      <a:br>
                        <a:rPr lang="ru-RU" sz="900" b="1" dirty="0"/>
                      </a:br>
                      <a:r>
                        <a:rPr lang="ru-RU" sz="900" b="1" dirty="0"/>
                        <a:t>умер: 14 ноября 1263</a:t>
                      </a:r>
                      <a:endParaRPr lang="ru-RU" sz="900" dirty="0"/>
                    </a:p>
                    <a:p>
                      <a:pPr algn="ctr"/>
                      <a:r>
                        <a:rPr lang="ru-RU" sz="900" dirty="0"/>
                        <a:t>Сын князя Ярослава Всеволодовича.</a:t>
                      </a:r>
                      <a:br>
                        <a:rPr lang="ru-RU" sz="900" dirty="0"/>
                      </a:br>
                      <a:r>
                        <a:rPr lang="ru-RU" sz="900" dirty="0"/>
                        <a:t>Князь новгородский в 1236-1251,</a:t>
                      </a:r>
                      <a:br>
                        <a:rPr lang="ru-RU" sz="900" dirty="0"/>
                      </a:br>
                      <a:r>
                        <a:rPr lang="ru-RU" sz="900" dirty="0"/>
                        <a:t>великий князь владимирский с 1252.</a:t>
                      </a:r>
                      <a:br>
                        <a:rPr lang="ru-RU" sz="900" dirty="0"/>
                      </a:br>
                      <a:r>
                        <a:rPr lang="ru-RU" sz="900" dirty="0"/>
                        <a:t>Победами над шведами (Невская битва 1240) и немецкими рыцарями Ливонского ордена (Ледовое побоище 1242) обезопасил западные границы Руси.</a:t>
                      </a:r>
                      <a:br>
                        <a:rPr lang="ru-RU" sz="900" dirty="0"/>
                      </a:br>
                      <a:r>
                        <a:rPr lang="ru-RU" sz="900" dirty="0"/>
                        <a:t>Канонизирован Русской православной церковью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2102"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60331" marR="60331" marT="23727" marB="23727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60331" marR="60331" marT="23727" marB="23727">
                    <a:lnT>
                      <a:noFill/>
                    </a:lnT>
                  </a:tcPr>
                </a:tc>
              </a:tr>
              <a:tr h="141871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60331" marR="60331" marT="23727" marB="23727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60331" marR="60331" marT="23727" marB="23727"/>
                </a:tc>
              </a:tr>
              <a:tr h="1134455">
                <a:tc>
                  <a:txBody>
                    <a:bodyPr/>
                    <a:lstStyle/>
                    <a:p>
                      <a:pPr algn="ctr"/>
                      <a:r>
                        <a:rPr lang="ru-RU" sz="9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/>
                        <a:t>«Соблюдение Русской земли от беды на востоке, знаменитые подвиги за веру и землю на западе доставили Александру славную память на Руси, сделали его самым видным историческим лицом в нашей древней истории от Мономаха до Донского»</a:t>
                      </a:r>
                      <a:br>
                        <a:rPr lang="ru-RU" sz="900" b="1"/>
                      </a:br>
                      <a:endParaRPr lang="ru-RU" sz="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60331" marR="60331" marT="23727" marB="23727">
                    <a:lnL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1857364"/>
            <a:ext cx="4038600" cy="52864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родился: 30 мая 1220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13 мая 1221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умер: 14 ноября 1263</a:t>
            </a:r>
          </a:p>
          <a:p>
            <a:r>
              <a:rPr lang="ru-RU" b="1" i="1" dirty="0" smtClean="0"/>
              <a:t>Сын князя Ярослава Всеволодовича.</a:t>
            </a:r>
            <a:br>
              <a:rPr lang="ru-RU" b="1" i="1" dirty="0" smtClean="0"/>
            </a:br>
            <a:r>
              <a:rPr lang="ru-RU" b="1" i="1" dirty="0" smtClean="0"/>
              <a:t>Князь новгородский </a:t>
            </a:r>
          </a:p>
          <a:p>
            <a:r>
              <a:rPr lang="ru-RU" b="1" i="1" dirty="0" smtClean="0"/>
              <a:t>в 1236-1251,</a:t>
            </a:r>
            <a:br>
              <a:rPr lang="ru-RU" b="1" i="1" dirty="0" smtClean="0"/>
            </a:br>
            <a:r>
              <a:rPr lang="ru-RU" b="1" i="1" dirty="0" smtClean="0"/>
              <a:t>великий князь владимирский с 1252.</a:t>
            </a:r>
            <a:br>
              <a:rPr lang="ru-RU" b="1" i="1" dirty="0" smtClean="0"/>
            </a:br>
            <a:r>
              <a:rPr lang="ru-RU" b="1" i="1" dirty="0" smtClean="0"/>
              <a:t>Победами над шведами (Невская битва 1240) и немецкими рыцарями Ливонского ордена (Ледовое побоище 1242) обезопасил западные границы Руси.</a:t>
            </a:r>
            <a:br>
              <a:rPr lang="ru-RU" b="1" i="1" dirty="0" smtClean="0"/>
            </a:br>
            <a:r>
              <a:rPr lang="ru-RU" b="1" i="1" dirty="0" smtClean="0"/>
              <a:t>Канонизирован Русской православной церковью</a:t>
            </a:r>
          </a:p>
          <a:p>
            <a:endParaRPr lang="ru-RU" dirty="0"/>
          </a:p>
        </p:txBody>
      </p:sp>
      <p:pic>
        <p:nvPicPr>
          <p:cNvPr id="1025" name="Picture 1" descr="Александр Не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92909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636"/>
            <a:ext cx="549277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u="sng" dirty="0" smtClean="0">
                <a:solidFill>
                  <a:schemeClr val="accent5">
                    <a:lumMod val="50000"/>
                  </a:schemeClr>
                </a:solidFill>
              </a:rPr>
              <a:t>Город </a:t>
            </a:r>
            <a:r>
              <a:rPr lang="ru-RU" sz="2200" i="1" u="sng" dirty="0" err="1" smtClean="0">
                <a:solidFill>
                  <a:schemeClr val="accent5">
                    <a:lumMod val="50000"/>
                  </a:schemeClr>
                </a:solidFill>
              </a:rPr>
              <a:t>Переяславль-Залесский</a:t>
            </a:r>
            <a:r>
              <a:rPr lang="ru-RU" sz="2200" i="1" u="sng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2200" i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i="1" u="sng" dirty="0" smtClean="0">
                <a:solidFill>
                  <a:schemeClr val="accent5">
                    <a:lumMod val="50000"/>
                  </a:schemeClr>
                </a:solidFill>
              </a:rPr>
              <a:t> Здесь в мае 1220 года родился князь Александр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Переяславль-Залесский историко-архитектурный и художественный музей-заповедник (общий вид).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333" r="2333"/>
          <a:stretch>
            <a:fillRect/>
          </a:stretch>
        </p:blipFill>
        <p:spPr bwMode="auto">
          <a:xfrm>
            <a:off x="1792288" y="612775"/>
            <a:ext cx="5486400" cy="38877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tgs.ru/files/Image/obraz.ab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4143404" cy="4429156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1500188" y="5143512"/>
            <a:ext cx="7643812" cy="804862"/>
          </a:xfrm>
        </p:spPr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Новгород  (1236-1251г.)                                                                    Владимир (с1252)</a:t>
            </a:r>
          </a:p>
          <a:p>
            <a:pPr algn="ctr"/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С 1236 года до 1263 года князь Новгородский и Владимирский</a:t>
            </a:r>
            <a:endParaRPr lang="ru-RU" sz="20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4" descr="http://www.rusarch.ru/zagraevsky1.files/image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57232"/>
            <a:ext cx="3500462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86322"/>
            <a:ext cx="54864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Псков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786322"/>
            <a:ext cx="4643470" cy="714380"/>
          </a:xfrm>
        </p:spPr>
        <p:txBody>
          <a:bodyPr>
            <a:normAutofit/>
          </a:bodyPr>
          <a:lstStyle/>
          <a:p>
            <a:pPr algn="ctr"/>
            <a:endParaRPr lang="ru-RU" sz="4000" i="1" dirty="0"/>
          </a:p>
        </p:txBody>
      </p:sp>
      <p:pic>
        <p:nvPicPr>
          <p:cNvPr id="48130" name="Picture 2" descr="http://informpskov.ru/pictures/42263_200804101231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00" r="1200"/>
          <a:stretch>
            <a:fillRect/>
          </a:stretch>
        </p:blipFill>
        <p:spPr bwMode="auto">
          <a:xfrm>
            <a:off x="928662" y="357166"/>
            <a:ext cx="7072363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raduga.lekks.ru/aleksandr_nevski/pic/3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500858" cy="47149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28"/>
            <a:ext cx="84296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u="sng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«Кто на Русь с мечом придет,</a:t>
            </a:r>
          </a:p>
          <a:p>
            <a:pPr algn="ctr"/>
            <a:r>
              <a:rPr lang="ru-RU" sz="3200" b="1" i="1" u="sng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от меча  погибнет»</a:t>
            </a:r>
            <a:endParaRPr lang="ru-RU" sz="3200" b="1" i="1" u="sng" cap="all" spc="0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48DD4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752</Words>
  <Application>Microsoft Office PowerPoint</Application>
  <PresentationFormat>Экран (4:3)</PresentationFormat>
  <Paragraphs>93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Александр Невский</vt:lpstr>
      <vt:lpstr>1 сентября- День знаний. </vt:lpstr>
      <vt:lpstr>Презентация PowerPoint</vt:lpstr>
      <vt:lpstr>Презентация PowerPoint</vt:lpstr>
      <vt:lpstr>Александр Невский Александр Ярославич (Феодорович) Невский</vt:lpstr>
      <vt:lpstr>Город Переяславль-Залесский.  Здесь в мае 1220 года родился князь Александр. </vt:lpstr>
      <vt:lpstr>Презентация PowerPoint</vt:lpstr>
      <vt:lpstr>Псков </vt:lpstr>
      <vt:lpstr>Презентация PowerPoint</vt:lpstr>
      <vt:lpstr>Презентация PowerPoint</vt:lpstr>
      <vt:lpstr>Русская конная дружина</vt:lpstr>
      <vt:lpstr>Презентация PowerPoint</vt:lpstr>
      <vt:lpstr>Битва при впадении реки Ижора в Неву 1240г</vt:lpstr>
      <vt:lpstr>Презентация PowerPoint</vt:lpstr>
      <vt:lpstr>Презентация PowerPoint</vt:lpstr>
      <vt:lpstr> Битва на Чудском озере 5 апреля 1242г.  Ледовое побоище</vt:lpstr>
      <vt:lpstr>Умер Александр 4 ноября 1263года  в Городце волжском  </vt:lpstr>
      <vt:lpstr>Презентация PowerPoint</vt:lpstr>
      <vt:lpstr>Презентация PowerPoint</vt:lpstr>
      <vt:lpstr>Презентация PowerPoint</vt:lpstr>
      <vt:lpstr>Канонизирован в 1547 году</vt:lpstr>
      <vt:lpstr>Презентация PowerPoint</vt:lpstr>
      <vt:lpstr>Презентация PowerPoint</vt:lpstr>
      <vt:lpstr>   </vt:lpstr>
      <vt:lpstr> Память об Александре Невском</vt:lpstr>
      <vt:lpstr>Санкт-Петербург Площадь Александра Невского, станция метро, памятник,  Александро- Невская Лавра </vt:lpstr>
      <vt:lpstr>Память о князе Александре  в искусстве</vt:lpstr>
      <vt:lpstr>Презентация PowerPoint</vt:lpstr>
      <vt:lpstr>Презентация PowerPoint</vt:lpstr>
      <vt:lpstr>Александр Невский – гордость нации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НЕВСКИЙ</dc:title>
  <dc:creator>Admin</dc:creator>
  <cp:lastModifiedBy>BEST</cp:lastModifiedBy>
  <cp:revision>217</cp:revision>
  <dcterms:created xsi:type="dcterms:W3CDTF">2009-08-25T11:11:06Z</dcterms:created>
  <dcterms:modified xsi:type="dcterms:W3CDTF">2014-09-09T14:05:59Z</dcterms:modified>
</cp:coreProperties>
</file>