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9" r:id="rId3"/>
    <p:sldId id="261" r:id="rId4"/>
    <p:sldId id="263" r:id="rId5"/>
    <p:sldId id="262" r:id="rId6"/>
    <p:sldId id="264" r:id="rId7"/>
    <p:sldId id="265" r:id="rId8"/>
    <p:sldId id="266" r:id="rId9"/>
    <p:sldId id="267" r:id="rId10"/>
    <p:sldId id="257" r:id="rId11"/>
    <p:sldId id="258" r:id="rId12"/>
    <p:sldId id="260" r:id="rId13"/>
    <p:sldId id="259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A2A95-9860-4055-9BA2-69D1AF32FD22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1CD13-F102-4EB0-89CD-74BA7342E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E0881-8135-407A-A53C-7013A09B42C5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5EDDA-C5C0-43CC-BF5F-62A29955F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E8EA7-5959-4B72-A871-BB88A041A1A8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1FD8B-1202-4403-AA69-18060C3AB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6AE54-03BD-4A54-AA85-0A11A3C26132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D7216-15E3-4225-89BD-D51F6C24F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BBB64-1332-4FD5-B28D-1194C9F4D5A6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F56CC-B952-4CA1-B439-344794B01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D4747-8CA1-4DAB-BC49-1611C16D3DE9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D237F-224B-42C0-BCF3-BD5DFB283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C4066-F471-47EE-8563-AA861B4C46F0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322E4-76AE-45BA-9243-B05A22474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2D1F3-D634-4162-AA7A-7224A34378B6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E0923-EB02-4812-BB14-DA74CF89A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691AE-5824-42C0-8106-C0413317EB96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1C7A7-6A7E-4786-AFBB-68160335F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E9201-B88B-414F-9DD2-AB5D2150F855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1362E-E728-4335-B4E0-F1DDB4081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997FD-E60A-4672-9E77-D7A8E18BF18A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B7311-3F22-400F-AD66-0D8021B86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8611FD-9302-4216-A5CD-7273127F8985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77EA62-445B-4B38-9CEE-BBA6DA06E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4" y="42167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81" r:id="rId3"/>
    <p:sldLayoutId id="2147483778" r:id="rId4"/>
    <p:sldLayoutId id="2147483777" r:id="rId5"/>
    <p:sldLayoutId id="2147483776" r:id="rId6"/>
    <p:sldLayoutId id="2147483775" r:id="rId7"/>
    <p:sldLayoutId id="2147483774" r:id="rId8"/>
    <p:sldLayoutId id="2147483782" r:id="rId9"/>
    <p:sldLayoutId id="2147483773" r:id="rId10"/>
    <p:sldLayoutId id="21474837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80;&#1089;&#1083;&#1077;&#1076;&#1086;&#1074;&#1072;&#1090;&#1077;&#1083;&#1100;&#1089;&#1082;&#1080;&#1077;%20&#1088;&#1072;&#1073;&#1086;&#1090;&#1099;\0013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676275" y="433388"/>
            <a:ext cx="7937500" cy="2011362"/>
          </a:xfrm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2492375"/>
            <a:ext cx="80645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001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23850" y="1412875"/>
            <a:ext cx="9350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17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-1122363" y="182563"/>
            <a:ext cx="8242301" cy="2139950"/>
          </a:xfrm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74613"/>
            <a:ext cx="230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>
              <a:ea typeface="Calibri" pitchFamily="34" charset="0"/>
              <a:cs typeface="Arial" charset="0"/>
            </a:endParaRPr>
          </a:p>
        </p:txBody>
      </p:sp>
      <p:sp>
        <p:nvSpPr>
          <p:cNvPr id="22532" name="Содержимое 10"/>
          <p:cNvSpPr>
            <a:spLocks noGrp="1"/>
          </p:cNvSpPr>
          <p:nvPr>
            <p:ph idx="1"/>
          </p:nvPr>
        </p:nvSpPr>
        <p:spPr>
          <a:xfrm>
            <a:off x="0" y="2924175"/>
            <a:ext cx="9144000" cy="4389438"/>
          </a:xfrm>
        </p:spPr>
        <p:txBody>
          <a:bodyPr/>
          <a:lstStyle/>
          <a:p>
            <a:r>
              <a:rPr lang="ru-RU" sz="2400" smtClean="0"/>
              <a:t>Прямо над глазным яблоком располагаются слезные железы.</a:t>
            </a:r>
          </a:p>
          <a:p>
            <a:r>
              <a:rPr lang="ru-RU" sz="2400" smtClean="0"/>
              <a:t>Они выделяют специальную слезную жидкость. </a:t>
            </a:r>
          </a:p>
          <a:p>
            <a:r>
              <a:rPr lang="ru-RU" sz="2400" smtClean="0"/>
              <a:t>Также в составе слезной жидкости есть соли, чем объясняется их соленый вкус.</a:t>
            </a:r>
          </a:p>
          <a:p>
            <a:r>
              <a:rPr lang="ru-RU" sz="2400" smtClean="0"/>
              <a:t>Интересно, что содержание таких веществ может быть различной. В большей степени она зависит от особенностей обмена веществ. Эндокринологи утверждают, что самые соленые слезы появляются, когда человек плачет от жалости к самому себе.</a:t>
            </a:r>
          </a:p>
          <a:p>
            <a:endParaRPr lang="ru-RU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8650" y="0"/>
            <a:ext cx="3040063" cy="2997200"/>
          </a:xfrm>
          <a:prstGeom prst="rect">
            <a:avLst/>
          </a:prstGeom>
          <a:solidFill>
            <a:srgbClr val="0BD0D9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04938" y="476250"/>
            <a:ext cx="8229601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Почему  кровь человека</a:t>
            </a:r>
            <a:b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солёная?</a:t>
            </a:r>
            <a:endParaRPr lang="ru-RU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2205038"/>
            <a:ext cx="8229600" cy="438943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Человек произошел от простейших организмов которые зародились в первобытном океане. А при появлении эти организмы захватывали часть окружающей их среды - океанической воды в которой была растворена соль. Получилась простейшая клетка в которой все составные части работали именно при такой солёности. Так что можно сказать, что в крови человек носит тот самый первобытный океан - колыбель жизни.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0"/>
            <a:ext cx="3590925" cy="2178050"/>
          </a:xfrm>
          <a:prstGeom prst="rect">
            <a:avLst/>
          </a:prstGeom>
          <a:solidFill>
            <a:srgbClr val="0BD0D9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413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/>
              <a:t>Минеральная вода </a:t>
            </a:r>
            <a:br>
              <a:rPr lang="ru-RU" sz="5400" dirty="0" smtClean="0"/>
            </a:br>
            <a:r>
              <a:rPr lang="ru-RU" sz="5400" dirty="0" smtClean="0"/>
              <a:t> -целебный напиток </a:t>
            </a:r>
            <a:br>
              <a:rPr lang="ru-RU" sz="5400" dirty="0" smtClean="0"/>
            </a:br>
            <a:endParaRPr lang="ru-RU" dirty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107950" y="2468563"/>
            <a:ext cx="8229600" cy="4389437"/>
          </a:xfrm>
        </p:spPr>
        <p:txBody>
          <a:bodyPr/>
          <a:lstStyle/>
          <a:p>
            <a:endParaRPr lang="ru-RU" sz="1400" smtClean="0">
              <a:solidFill>
                <a:schemeClr val="bg1"/>
              </a:solidFill>
            </a:endParaRPr>
          </a:p>
          <a:p>
            <a:r>
              <a:rPr lang="ru-RU" sz="2000" smtClean="0">
                <a:solidFill>
                  <a:schemeClr val="bg1"/>
                </a:solidFill>
              </a:rPr>
              <a:t> Минеральная вода всегда считалась целебным напитком. </a:t>
            </a:r>
          </a:p>
          <a:p>
            <a:r>
              <a:rPr lang="ru-RU" sz="2000" smtClean="0">
                <a:solidFill>
                  <a:schemeClr val="bg1"/>
                </a:solidFill>
              </a:rPr>
              <a:t>Минеральная вода подразделяется на лечебную, лечебно-столовую и столовую. Лечебная минеральная вода насыщена минералами - до 10 и выше граммов на 1 литр. Чем больше в воде солей, тем сильнее ее действие на организм. Лечебную воду применяют для профилактики или лечения различных видов болезней. Эту воду не рекомендуется пить без рекомендации врача.                                                     </a:t>
            </a:r>
          </a:p>
          <a:p>
            <a:r>
              <a:rPr lang="ru-RU" sz="2000" smtClean="0">
                <a:solidFill>
                  <a:schemeClr val="bg1"/>
                </a:solidFill>
              </a:rPr>
              <a:t>Воды с минерализацией свыше 1-го и до 10 граммов на литр относятся к лечебно-столовым минеральным водам. </a:t>
            </a:r>
          </a:p>
          <a:p>
            <a:r>
              <a:rPr lang="ru-RU" sz="2000" smtClean="0">
                <a:solidFill>
                  <a:schemeClr val="bg1"/>
                </a:solidFill>
              </a:rPr>
              <a:t>Минерализация столовой воды составляет не более 1 грамма минеральных веществ на 1 литр. Такую воду можно пить как обычную питьевую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6550" y="0"/>
            <a:ext cx="3727450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50825" y="549275"/>
            <a:ext cx="8229600" cy="1143000"/>
          </a:xfrm>
        </p:spPr>
        <p:txBody>
          <a:bodyPr/>
          <a:lstStyle/>
          <a:p>
            <a:r>
              <a:rPr lang="ru-RU" sz="4000" smtClean="0">
                <a:solidFill>
                  <a:schemeClr val="bg1"/>
                </a:solidFill>
              </a:rPr>
              <a:t>Минеральная вода - хорошее косметическое средство.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0" y="3213100"/>
            <a:ext cx="8229600" cy="4389438"/>
          </a:xfrm>
        </p:spPr>
        <p:txBody>
          <a:bodyPr/>
          <a:lstStyle/>
          <a:p>
            <a:r>
              <a:rPr lang="ru-RU" sz="2400" smtClean="0"/>
              <a:t>Она с успехом может использоваться для увлажнения и питания кожи. Полезные химические элементы успокаивают и смягчают кожу, устраняют ощущение сухости и стянутости. </a:t>
            </a:r>
          </a:p>
          <a:p>
            <a:r>
              <a:rPr lang="ru-RU" sz="2400" smtClean="0"/>
              <a:t>Полезно протирание лица кубиком льда из минеральной воды, а также контрастное умывание: чередование холодной и теплой воды.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115888"/>
            <a:ext cx="2327275" cy="31416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73025"/>
            <a:ext cx="8113713" cy="1000125"/>
          </a:xfr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750" y="1052513"/>
            <a:ext cx="7854950" cy="5400675"/>
          </a:xfrm>
        </p:spPr>
        <p:txBody>
          <a:bodyPr>
            <a:normAutofit/>
          </a:bodyPr>
          <a:lstStyle/>
          <a:p>
            <a:pPr marR="0" algn="l">
              <a:lnSpc>
                <a:spcPct val="80000"/>
              </a:lnSpc>
            </a:pPr>
            <a:r>
              <a:rPr lang="ru-RU" sz="2400" smtClean="0"/>
              <a:t>Цель: определить в каком из трёх стаканов, находится минеральная вода, кипячёная вода и морская вода. </a:t>
            </a:r>
          </a:p>
          <a:p>
            <a:pPr marR="0" algn="l">
              <a:lnSpc>
                <a:spcPct val="80000"/>
              </a:lnSpc>
            </a:pPr>
            <a:r>
              <a:rPr lang="ru-RU" sz="2400" smtClean="0"/>
              <a:t>Оборудование и вещества: исследуемые растворы веществ, спиртовка, предметные стёкла, держатели, спички, стеклянная палочка.</a:t>
            </a:r>
          </a:p>
          <a:p>
            <a:pPr marR="0" algn="ctr">
              <a:lnSpc>
                <a:spcPct val="80000"/>
              </a:lnSpc>
            </a:pPr>
            <a:r>
              <a:rPr lang="ru-RU" sz="2400" smtClean="0"/>
              <a:t>Ход работы.</a:t>
            </a:r>
          </a:p>
          <a:p>
            <a:pPr marR="0" algn="l">
              <a:lnSpc>
                <a:spcPct val="80000"/>
              </a:lnSpc>
              <a:buFont typeface="Wingdings 2" pitchFamily="18" charset="2"/>
              <a:buAutoNum type="arabicParenR"/>
            </a:pPr>
            <a:r>
              <a:rPr lang="ru-RU" sz="2400" smtClean="0"/>
              <a:t> Произвольно пронумеруем стаканы с исследуемыми растворами веществ. Они все прозрачны и однородны.</a:t>
            </a:r>
          </a:p>
          <a:p>
            <a:pPr marR="0" algn="l">
              <a:lnSpc>
                <a:spcPct val="80000"/>
              </a:lnSpc>
              <a:buFont typeface="Wingdings 2" pitchFamily="18" charset="2"/>
              <a:buAutoNum type="arabicParenR"/>
            </a:pPr>
            <a:r>
              <a:rPr lang="ru-RU" sz="2400" smtClean="0"/>
              <a:t>Нанесём стеклянной палочкой поочерёдно по капле каждого раствора на предметные стёкла.</a:t>
            </a:r>
          </a:p>
          <a:p>
            <a:pPr marR="0" algn="l">
              <a:lnSpc>
                <a:spcPct val="80000"/>
              </a:lnSpc>
              <a:buFont typeface="Wingdings 2" pitchFamily="18" charset="2"/>
              <a:buAutoNum type="arabicParenR"/>
            </a:pPr>
            <a:r>
              <a:rPr lang="ru-RU" sz="2400" smtClean="0"/>
              <a:t>Выпарим их над пламенем спиртовки (вода испарится).</a:t>
            </a:r>
          </a:p>
          <a:p>
            <a:pPr marR="0" algn="l">
              <a:lnSpc>
                <a:spcPct val="80000"/>
              </a:lnSpc>
            </a:pPr>
            <a:r>
              <a:rPr lang="ru-RU" sz="2400" smtClean="0"/>
              <a:t>Вывод: по сумме остатков солей на стёклах определим, где какой раствор находится.</a:t>
            </a:r>
          </a:p>
          <a:p>
            <a:pPr marR="0" algn="ctr">
              <a:lnSpc>
                <a:spcPct val="80000"/>
              </a:lnSpc>
            </a:pPr>
            <a:endParaRPr lang="ru-RU" sz="2400" smtClean="0"/>
          </a:p>
          <a:p>
            <a:pPr marR="0" algn="l">
              <a:lnSpc>
                <a:spcPct val="80000"/>
              </a:lnSpc>
              <a:buFont typeface="Wingdings 2" pitchFamily="18" charset="2"/>
              <a:buAutoNum type="arabicParenR"/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395288" y="333375"/>
            <a:ext cx="8229600" cy="438785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&lt;&lt;</a:t>
            </a:r>
            <a:r>
              <a:rPr lang="ru-RU" smtClean="0">
                <a:solidFill>
                  <a:schemeClr val="bg1"/>
                </a:solidFill>
              </a:rPr>
              <a:t>…Тебя невозможно описать - тобой наслаждаешься. Ты не просто необходима для жизни, ты и есть сама жизнь. Ты божество, ты совершенство, ты самое большое богатство на свете</a:t>
            </a:r>
            <a:r>
              <a:rPr lang="en-US" smtClean="0">
                <a:solidFill>
                  <a:schemeClr val="bg1"/>
                </a:solidFill>
              </a:rPr>
              <a:t>&gt;&gt;</a:t>
            </a:r>
            <a:r>
              <a:rPr lang="ru-RU" smtClean="0">
                <a:solidFill>
                  <a:schemeClr val="bg1"/>
                </a:solidFill>
              </a:rPr>
              <a:t>                </a:t>
            </a:r>
            <a:r>
              <a:rPr lang="ru-RU" i="1" smtClean="0">
                <a:solidFill>
                  <a:schemeClr val="bg1"/>
                </a:solidFill>
              </a:rPr>
              <a:t>Антуан де Сент – Экзюпери.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565400"/>
            <a:ext cx="8424862" cy="4186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8229600" cy="1143000"/>
          </a:xfrm>
        </p:spPr>
        <p:txBody>
          <a:bodyPr/>
          <a:lstStyle/>
          <a:p>
            <a:pPr algn="ctr"/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0" y="2468563"/>
            <a:ext cx="8229600" cy="43894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179388" y="868363"/>
            <a:ext cx="83883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О том что, вода в море всегда солёная знают все, а как объяснить этот факт? Когда идет дождь, он растворяет частицы солей, содержащихся в почве и каменистых породах. Ручейки дождевой воды попадают в реки. Течение реки переносит соли в моря. </a:t>
            </a:r>
            <a:endParaRPr lang="ru-RU" sz="2400" b="1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Вода под действием солнца испаряется и выпадает на землю в виде осадков, но соль остается в море. За миллионы лет там ее накопилось достаточно. </a:t>
            </a:r>
            <a:endParaRPr lang="ru-RU" sz="2400" b="1">
              <a:cs typeface="Arial" charset="0"/>
            </a:endParaRPr>
          </a:p>
        </p:txBody>
      </p:sp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684213" y="115888"/>
            <a:ext cx="8269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8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Как же соли попадают в море?</a:t>
            </a:r>
            <a:endParaRPr lang="ru-RU" sz="4800">
              <a:solidFill>
                <a:schemeClr val="tx2"/>
              </a:solidFill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08175" y="981075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 как всё</a:t>
            </a:r>
            <a:b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начиналось когда</a:t>
            </a:r>
            <a:b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то?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2468563"/>
            <a:ext cx="8229600" cy="4389437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Учеными предполагается, что и изначально вода в мировом океане была соленая. В период образования земной коры и океана из вещества мантии в результате вулканической деятельности вместе с парами воды выделялись различные соединения. Они разрушали недавно образовавшиеся кристаллические породы земной коры, превращая их в соли. Выделение солей из пород суши со временем  продолжалось. А, значит, и океанская вода постепенно накапливала соли. И где-то 500 миллионов лет назад океанская вода стабилизировалась по солевому составу и содержанию в ней газов.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Все теории о происхождении океана и нашей планеты только и остаются теориями, ведь никто из нас с вами не жил в те давние времена!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0"/>
            <a:ext cx="4608512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995738" y="2276475"/>
            <a:ext cx="8229600" cy="1143000"/>
          </a:xfrm>
        </p:spPr>
        <p:txBody>
          <a:bodyPr/>
          <a:lstStyle/>
          <a:p>
            <a:r>
              <a:rPr lang="ru-RU" sz="5400" smtClean="0"/>
              <a:t>От чего же </a:t>
            </a:r>
            <a:br>
              <a:rPr lang="ru-RU" sz="5400" smtClean="0"/>
            </a:br>
            <a:r>
              <a:rPr lang="ru-RU" sz="5400" smtClean="0"/>
              <a:t> зависит </a:t>
            </a:r>
            <a:br>
              <a:rPr lang="ru-RU" sz="5400" smtClean="0"/>
            </a:br>
            <a:r>
              <a:rPr lang="ru-RU" sz="5400" smtClean="0"/>
              <a:t> солёность </a:t>
            </a:r>
            <a:br>
              <a:rPr lang="ru-RU" sz="5400" smtClean="0"/>
            </a:br>
            <a:r>
              <a:rPr lang="ru-RU" sz="5400" smtClean="0"/>
              <a:t> морской воды?</a:t>
            </a:r>
            <a:endParaRPr lang="ru-RU" sz="5400" smtClean="0">
              <a:solidFill>
                <a:schemeClr val="bg1"/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250825" y="3933825"/>
            <a:ext cx="8229600" cy="4387850"/>
          </a:xfrm>
        </p:spPr>
        <p:txBody>
          <a:bodyPr/>
          <a:lstStyle/>
          <a:p>
            <a:r>
              <a:rPr lang="ru-RU" sz="2400" smtClean="0"/>
              <a:t>Солёная вода покрывает большую часть поверхности нашей планеты. И все моря и океаны на ней связаны в единую сеть, как гигантский живой организм. Чем больше величина испарения, тем выше содержание солей в морской воде. Поэтому, чем ближе расположено море к экватору, тем выше его солёность.</a:t>
            </a:r>
          </a:p>
          <a:p>
            <a:endParaRPr lang="ru-RU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3519487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Какое море самое солёное?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350"/>
            <a:ext cx="8229600" cy="4389438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 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Одним из самых солёных морей считается Красное. Оно узким клином вдаётся между Азией и Африкой и расположено в тектонической впадине глубиной до 3000 м. Поскольку осадки над морем крайне редки - примерно 100 мм в год, а испарение с поверхности зеркала около 2000 мм, такой дисбаланс приводит к повышенному солеобразованию.  Содержание солей в Красном море составляет 41 г на литр (для сравнения, океанские воды  содержат 34 г / л, Средиземное  море – 25, Чёрное - 18, Балтийское – 5).  И поскольку в Красное море не впадает ни одна река, а недостаток морской воды компенсируется поступлением воды из </a:t>
            </a:r>
            <a:r>
              <a:rPr lang="ru-RU" dirty="0" err="1" smtClean="0"/>
              <a:t>Аденского</a:t>
            </a:r>
            <a:r>
              <a:rPr lang="ru-RU" dirty="0" smtClean="0"/>
              <a:t> залива,  содержание солей потихоньку растёт. Температура воды летом около +27, зимой - не ниже +20. Отсутствие внешних стоков в Красное море обеспечивает необыкновенную чистоту и прозрачность воды, что благоприятно сказывается на растительном и животном мире, которые отличаются редким разнообразием и красотой.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508500"/>
            <a:ext cx="7777162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9850" y="188913"/>
            <a:ext cx="4100513" cy="2735262"/>
          </a:xfrm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88913"/>
            <a:ext cx="479107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284538"/>
            <a:ext cx="42195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29000"/>
            <a:ext cx="438308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50825" y="1268413"/>
            <a:ext cx="8229600" cy="1143000"/>
          </a:xfrm>
        </p:spPr>
        <p:txBody>
          <a:bodyPr/>
          <a:lstStyle/>
          <a:p>
            <a:r>
              <a:rPr lang="ru-RU" sz="4400" smtClean="0">
                <a:solidFill>
                  <a:schemeClr val="bg1"/>
                </a:solidFill>
              </a:rPr>
              <a:t>Мёртвое море-</a:t>
            </a:r>
            <a:br>
              <a:rPr lang="ru-RU" sz="4400" smtClean="0">
                <a:solidFill>
                  <a:schemeClr val="bg1"/>
                </a:solidFill>
              </a:rPr>
            </a:br>
            <a:r>
              <a:rPr lang="ru-RU" sz="4400" smtClean="0">
                <a:solidFill>
                  <a:schemeClr val="bg1"/>
                </a:solidFill>
              </a:rPr>
              <a:t>самое солёное</a:t>
            </a:r>
            <a:br>
              <a:rPr lang="ru-RU" sz="4400" smtClean="0">
                <a:solidFill>
                  <a:schemeClr val="bg1"/>
                </a:solidFill>
              </a:rPr>
            </a:br>
            <a:r>
              <a:rPr lang="ru-RU" sz="4400" smtClean="0">
                <a:solidFill>
                  <a:schemeClr val="bg1"/>
                </a:solidFill>
              </a:rPr>
              <a:t>озеро мира.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2565400"/>
            <a:ext cx="8229600" cy="4387850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Знаете ли вы, что мёртвое море не имеет стока и является озером. Находится оно в западной Азии на границе Израиля и Иордании. Единственная впадающая в Мёртвое море река Иордан несёт в его воды ил. Мёртвым его назвали древние римляне, так как считали, что в нём не может быть никакой живности. Оно в 8 раз солонее, чем Атлантический океан. Содержание соли составляет 275 г</a:t>
            </a:r>
            <a:r>
              <a:rPr lang="en-US" dirty="0" smtClean="0"/>
              <a:t>/</a:t>
            </a:r>
            <a:r>
              <a:rPr lang="ru-RU" dirty="0" smtClean="0"/>
              <a:t>л! Поэтому, если в Мёртвое море попадает рыба, то она сразу погибает. И утонуть в нём практически невозможно.</a:t>
            </a:r>
            <a:endParaRPr lang="ru-RU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15888"/>
            <a:ext cx="3900487" cy="2925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34143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Почему мёртвое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море может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исчезнуть?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27538" y="188913"/>
            <a:ext cx="4284662" cy="2519362"/>
          </a:xfrm>
        </p:spPr>
      </p:pic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23850" y="2698750"/>
            <a:ext cx="896461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По мнению учёных, Мёртвое море может пересохнуть и исчезнуть с лица планеты в течение 700-800 лет. За счёт интенсивного испарения за последние 100 лет береговая линия ушла вниз почти на 40 метров. Также происходит понижение общего уровня грунтовых вод в прилегающих областях и образованию в земной коре скрытых пустот, которые с недавних пор стали просто обваливаться, образуя в округе уродливые ямы-провалы. Учёные разрабатывают проекты строительства канала, который соединит Красное и Мёртвое моря и не даст исчезнуть с лица Земли столь уникальному природному объекту.</a:t>
            </a:r>
            <a:endParaRPr lang="ru-RU" sz="2400"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678</TotalTime>
  <Words>899</Words>
  <Application>Microsoft Office PowerPoint</Application>
  <PresentationFormat>Экран (4:3)</PresentationFormat>
  <Paragraphs>41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Constantia</vt:lpstr>
      <vt:lpstr>Arial</vt:lpstr>
      <vt:lpstr>Calibri</vt:lpstr>
      <vt:lpstr>Wingdings 2</vt:lpstr>
      <vt:lpstr>Times New Roman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А как всё начиналось когда  то?</vt:lpstr>
      <vt:lpstr>От чего же   зависит   солёность   морской воды?</vt:lpstr>
      <vt:lpstr>Какое море самое солёное? </vt:lpstr>
      <vt:lpstr>Слайд 7</vt:lpstr>
      <vt:lpstr>Мёртвое море- самое солёное озеро мира.</vt:lpstr>
      <vt:lpstr>Почему мёртвое море может исчезнуть?</vt:lpstr>
      <vt:lpstr>Слайд 10</vt:lpstr>
      <vt:lpstr>Почему  кровь человека солёная?</vt:lpstr>
      <vt:lpstr>Минеральная вода   -целебный напиток  </vt:lpstr>
      <vt:lpstr>Минеральная вода - хорошее косметическое средство.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- растворитель</dc:title>
  <dc:creator>Марина</dc:creator>
  <cp:lastModifiedBy>XTreme</cp:lastModifiedBy>
  <cp:revision>78</cp:revision>
  <dcterms:created xsi:type="dcterms:W3CDTF">2013-05-06T14:52:18Z</dcterms:created>
  <dcterms:modified xsi:type="dcterms:W3CDTF">2015-02-20T18:45:43Z</dcterms:modified>
</cp:coreProperties>
</file>