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0A2D6-4AFF-442F-A613-5953B881BEBC}" type="datetimeFigureOut">
              <a:rPr lang="ru-RU"/>
              <a:pPr>
                <a:defRPr/>
              </a:pPr>
              <a:t>24.09.2014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E07F7-F227-45D4-AEFA-B3393D85990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74F47-34D9-4BD3-BC69-3A2E293B92B9}" type="datetimeFigureOut">
              <a:rPr lang="ru-RU"/>
              <a:pPr>
                <a:defRPr/>
              </a:pPr>
              <a:t>24.09.2014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B2993-2D24-4186-B809-FA1C991997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F6EC8-FC0E-4B31-8FB7-805BBD2E78A2}" type="datetimeFigureOut">
              <a:rPr lang="ru-RU"/>
              <a:pPr>
                <a:defRPr/>
              </a:pPr>
              <a:t>24.09.2014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A8974-962E-4B54-92F7-0013D2AA758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EB1FE4-03CE-45B5-B57F-F4A31F48F5C6}" type="datetimeFigureOut">
              <a:rPr lang="ru-RU"/>
              <a:pPr>
                <a:defRPr/>
              </a:pPr>
              <a:t>24.09.2014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2A59A-D95D-4648-B602-9C61876415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7B9DA3-8893-461C-9C43-1301DC56E6F2}" type="datetimeFigureOut">
              <a:rPr lang="ru-RU"/>
              <a:pPr>
                <a:defRPr/>
              </a:pPr>
              <a:t>24.09.2014</a:t>
            </a:fld>
            <a:endParaRPr lang="ru-RU" dirty="0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EC5ED-BAFE-42D7-BED8-C1A1E24FE4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19071-B7E3-4544-A571-848F0E83FE90}" type="datetimeFigureOut">
              <a:rPr lang="ru-RU"/>
              <a:pPr>
                <a:defRPr/>
              </a:pPr>
              <a:t>24.09.2014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0C3391-53CE-42E8-BC48-5EA0D43D64F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B0629-BFB3-449D-8F1F-41F7C46AB6B6}" type="datetimeFigureOut">
              <a:rPr lang="ru-RU"/>
              <a:pPr>
                <a:defRPr/>
              </a:pPr>
              <a:t>24.09.2014</a:t>
            </a:fld>
            <a:endParaRPr lang="ru-RU" dirty="0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D32AF-71D1-4567-9327-520BF560942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C7309-7F75-4BAD-AEA7-C707F6AFBA68}" type="datetimeFigureOut">
              <a:rPr lang="ru-RU"/>
              <a:pPr>
                <a:defRPr/>
              </a:pPr>
              <a:t>24.09.2014</a:t>
            </a:fld>
            <a:endParaRPr lang="ru-RU" dirty="0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5A6D9-8ED3-42CE-989D-FC444493F13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06601-086A-4808-9C1A-2BC3445101B0}" type="datetimeFigureOut">
              <a:rPr lang="ru-RU"/>
              <a:pPr>
                <a:defRPr/>
              </a:pPr>
              <a:t>24.09.2014</a:t>
            </a:fld>
            <a:endParaRPr lang="ru-RU" dirty="0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13893-C5AC-46DC-9974-2A9AAAFB984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80678-5311-4C36-A518-53B57A28944D}" type="datetimeFigureOut">
              <a:rPr lang="ru-RU"/>
              <a:pPr>
                <a:defRPr/>
              </a:pPr>
              <a:t>24.09.2014</a:t>
            </a:fld>
            <a:endParaRPr lang="ru-RU" dirty="0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B1A6A-E371-46AB-ABD9-8A103C4D21C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3DDD3-F0D8-4811-A12C-8CCAF3736691}" type="datetimeFigureOut">
              <a:rPr lang="ru-RU"/>
              <a:pPr>
                <a:defRPr/>
              </a:pPr>
              <a:t>24.09.2014</a:t>
            </a:fld>
            <a:endParaRPr lang="ru-RU" dirty="0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AD936-6A1C-4D22-9B27-9DEEF5C6C4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E6DD04-4C0A-498A-B440-250A52BB34CE}" type="datetimeFigureOut">
              <a:rPr lang="ru-RU"/>
              <a:pPr>
                <a:defRPr/>
              </a:pPr>
              <a:t>24.09.2014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D6ACE6-2105-47FE-8C57-C576573B8B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6" r:id="rId2"/>
    <p:sldLayoutId id="2147483945" r:id="rId3"/>
    <p:sldLayoutId id="2147483944" r:id="rId4"/>
    <p:sldLayoutId id="2147483943" r:id="rId5"/>
    <p:sldLayoutId id="2147483942" r:id="rId6"/>
    <p:sldLayoutId id="2147483941" r:id="rId7"/>
    <p:sldLayoutId id="2147483940" r:id="rId8"/>
    <p:sldLayoutId id="2147483948" r:id="rId9"/>
    <p:sldLayoutId id="2147483939" r:id="rId10"/>
    <p:sldLayoutId id="214748393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714379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Муниципальное общеобразовательное учреждение –</a:t>
            </a:r>
            <a:b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ru-RU" sz="1400" dirty="0" smtClean="0">
                <a:solidFill>
                  <a:schemeClr val="accent3">
                    <a:lumMod val="50000"/>
                  </a:schemeClr>
                </a:solidFill>
              </a:rPr>
              <a:t>средняя общеобразовательная школа №16</a:t>
            </a:r>
            <a:endParaRPr lang="ru-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71750"/>
            <a:ext cx="6400800" cy="1643063"/>
          </a:xfrm>
        </p:spPr>
        <p:txBody>
          <a:bodyPr>
            <a:noAutofit/>
          </a:bodyPr>
          <a:lstStyle/>
          <a:p>
            <a:pPr marR="0" algn="ctr"/>
            <a:r>
              <a:rPr lang="ru-RU" sz="2800" dirty="0" smtClean="0">
                <a:solidFill>
                  <a:srgbClr val="004E6D"/>
                </a:solidFill>
              </a:rPr>
              <a:t>Использование зрительного образа в работе над словарными словами</a:t>
            </a:r>
          </a:p>
          <a:p>
            <a:pPr marR="0"/>
            <a:endParaRPr lang="ru-RU" sz="1600" dirty="0" smtClean="0">
              <a:solidFill>
                <a:srgbClr val="004E6D"/>
              </a:solidFill>
            </a:endParaRPr>
          </a:p>
          <a:p>
            <a:pPr marR="0"/>
            <a:endParaRPr lang="ru-RU" sz="1600" dirty="0" smtClean="0">
              <a:solidFill>
                <a:srgbClr val="004E6D"/>
              </a:solidFill>
            </a:endParaRPr>
          </a:p>
          <a:p>
            <a:pPr marR="0"/>
            <a:endParaRPr lang="ru-RU" sz="1600" dirty="0" smtClean="0">
              <a:solidFill>
                <a:srgbClr val="004E6D"/>
              </a:solidFill>
            </a:endParaRPr>
          </a:p>
          <a:p>
            <a:pPr marR="0"/>
            <a:endParaRPr lang="ru-RU" sz="1600" dirty="0" smtClean="0">
              <a:solidFill>
                <a:srgbClr val="004E6D"/>
              </a:solidFill>
            </a:endParaRPr>
          </a:p>
          <a:p>
            <a:pPr marR="0"/>
            <a:r>
              <a:rPr lang="ru-RU" sz="1600" dirty="0" smtClean="0">
                <a:solidFill>
                  <a:srgbClr val="004E6D"/>
                </a:solidFill>
              </a:rPr>
              <a:t>Подготовила:</a:t>
            </a:r>
          </a:p>
          <a:p>
            <a:pPr marR="0"/>
            <a:r>
              <a:rPr lang="ru-RU" sz="1600" dirty="0" smtClean="0">
                <a:solidFill>
                  <a:srgbClr val="004E6D"/>
                </a:solidFill>
              </a:rPr>
              <a:t>Хороших В.В.,</a:t>
            </a:r>
          </a:p>
          <a:p>
            <a:pPr marR="0"/>
            <a:r>
              <a:rPr lang="ru-RU" sz="1600" dirty="0" smtClean="0">
                <a:solidFill>
                  <a:srgbClr val="004E6D"/>
                </a:solidFill>
              </a:rPr>
              <a:t>учитель начальных классов</a:t>
            </a:r>
          </a:p>
          <a:p>
            <a:pPr marR="0"/>
            <a:r>
              <a:rPr lang="ru-RU" sz="1600" dirty="0" smtClean="0">
                <a:solidFill>
                  <a:srgbClr val="004E6D"/>
                </a:solidFill>
              </a:rPr>
              <a:t>МБОУ СОШ №28</a:t>
            </a:r>
            <a:endParaRPr lang="ru-RU" sz="1600" dirty="0" smtClean="0">
              <a:solidFill>
                <a:srgbClr val="004E6D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785926"/>
            <a:ext cx="7498080" cy="235745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/>
              <a:t>«</a:t>
            </a:r>
            <a:r>
              <a:rPr lang="ru-RU" sz="2000" i="1" dirty="0" smtClean="0"/>
              <a:t>Словарная работа – это не эпизод в работе учителя, а систематическая, хорошо организованная, педагогически целесообразно построенная работа, связанная со всеми разделами курса русского языка</a:t>
            </a:r>
            <a:r>
              <a:rPr lang="ru-RU" sz="2000" dirty="0" smtClean="0"/>
              <a:t>»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                                             </a:t>
            </a:r>
            <a:r>
              <a:rPr lang="ru-RU" sz="1600" dirty="0" smtClean="0"/>
              <a:t>А.В.Текучев, (Методика русского языка в средней школе)</a:t>
            </a:r>
            <a:endParaRPr lang="ru-RU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0352" y="214290"/>
            <a:ext cx="7772400" cy="107157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smtClean="0">
                <a:solidFill>
                  <a:schemeClr val="accent3"/>
                </a:solidFill>
              </a:rPr>
              <a:t>Основные этапы в работе со словарным словом</a:t>
            </a:r>
            <a:endParaRPr lang="ru-RU" sz="3200">
              <a:solidFill>
                <a:schemeClr val="accent3"/>
              </a:solidFill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30225" y="1857375"/>
            <a:ext cx="7772400" cy="3643313"/>
          </a:xfrm>
        </p:spPr>
        <p:txBody>
          <a:bodyPr>
            <a:normAutofit/>
          </a:bodyPr>
          <a:lstStyle/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1.Предъявление нового слова: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/>
              <a:buBlip>
                <a:blip r:embed="rId2"/>
              </a:buBlip>
              <a:defRPr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чтение загадки, отгадывание учащимися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/>
              <a:buBlip>
                <a:blip r:embed="rId2"/>
              </a:buBlip>
              <a:defRPr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рассматривание картинок (предметной)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/>
              <a:buBlip>
                <a:blip r:embed="rId2"/>
              </a:buBlip>
              <a:defRPr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описание признаков предмета или предъявление слова- синонима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2. Работа над слуховым образом слова.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3. Запись слова с «окошком»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4. Работа над зрительным образом слова</a:t>
            </a:r>
          </a:p>
          <a:p>
            <a:pPr marL="457200" indent="-45720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Работа над зрительным образом слова</a:t>
            </a:r>
            <a:endParaRPr lang="ru-RU" sz="4000" dirty="0"/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57200" y="2214563"/>
            <a:ext cx="8229600" cy="4110037"/>
          </a:xfrm>
        </p:spPr>
        <p:txBody>
          <a:bodyPr/>
          <a:lstStyle/>
          <a:p>
            <a:r>
              <a:rPr lang="ru-RU" smtClean="0"/>
              <a:t>постановка цели</a:t>
            </a:r>
          </a:p>
          <a:p>
            <a:r>
              <a:rPr lang="ru-RU" smtClean="0"/>
              <a:t>предъявление нового слова, чтение, уточнение его значения, частичный звукобуквенный анализ с целью выделения орфограммы</a:t>
            </a:r>
          </a:p>
          <a:p>
            <a:r>
              <a:rPr lang="ru-RU" smtClean="0"/>
              <a:t>орфографическое проговаривание, запись слова, выделение орфограммы в записанном слове</a:t>
            </a:r>
          </a:p>
          <a:p>
            <a:r>
              <a:rPr lang="ru-RU" smtClean="0"/>
              <a:t>сообщение учителем или учащимися этимологической справки / ассоциативный образ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6677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Работа над зрительным образом слова</a:t>
            </a:r>
            <a:endParaRPr lang="ru-RU" sz="4000" dirty="0"/>
          </a:p>
        </p:txBody>
      </p:sp>
      <p:sp>
        <p:nvSpPr>
          <p:cNvPr id="17410" name="Текст 2"/>
          <p:cNvSpPr>
            <a:spLocks noGrp="1"/>
          </p:cNvSpPr>
          <p:nvPr>
            <p:ph type="body" idx="1"/>
          </p:nvPr>
        </p:nvSpPr>
        <p:spPr>
          <a:xfrm>
            <a:off x="457200" y="1357313"/>
            <a:ext cx="4040188" cy="1000125"/>
          </a:xfrm>
        </p:spPr>
        <p:txBody>
          <a:bodyPr/>
          <a:lstStyle/>
          <a:p>
            <a:pPr algn="ctr"/>
            <a:r>
              <a:rPr lang="ru-RU" sz="2000" smtClean="0"/>
              <a:t>Этимологическая справка</a:t>
            </a:r>
          </a:p>
        </p:txBody>
      </p:sp>
      <p:sp>
        <p:nvSpPr>
          <p:cNvPr id="17411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428750"/>
            <a:ext cx="4041775" cy="857250"/>
          </a:xfrm>
        </p:spPr>
        <p:txBody>
          <a:bodyPr/>
          <a:lstStyle/>
          <a:p>
            <a:pPr algn="ctr"/>
            <a:r>
              <a:rPr lang="ru-RU" smtClean="0"/>
              <a:t>Ассоциативный образ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286000"/>
            <a:ext cx="4040188" cy="4075113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700" dirty="0" smtClean="0"/>
              <a:t>постановка цели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700" dirty="0" smtClean="0"/>
              <a:t>предъявление нового слова, </a:t>
            </a:r>
            <a:r>
              <a:rPr lang="ru-RU" sz="1600" dirty="0" smtClean="0"/>
              <a:t>чтение</a:t>
            </a:r>
            <a:r>
              <a:rPr lang="ru-RU" sz="1700" dirty="0" smtClean="0"/>
              <a:t>, уточнение его значения, частичный звукобуквенный анализ с целью выделения орфограммы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700" dirty="0" smtClean="0"/>
              <a:t>орфографическое проговаривание, запись слова, выделение орфограммы в записанном слове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700" dirty="0" smtClean="0"/>
              <a:t>сообщение учителем или учащимися этимологической справки,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700" dirty="0" smtClean="0">
                <a:solidFill>
                  <a:srgbClr val="FF0000"/>
                </a:solidFill>
              </a:rPr>
              <a:t>например: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600" i="1" dirty="0" smtClean="0">
                <a:solidFill>
                  <a:schemeClr val="accent5">
                    <a:lumMod val="50000"/>
                  </a:schemeClr>
                </a:solidFill>
              </a:rPr>
              <a:t>«Деревня»  </a:t>
            </a:r>
            <a:r>
              <a:rPr lang="ru-RU" sz="1600" i="1" dirty="0" smtClean="0"/>
              <a:t>от слова «дерево»; место, очищенное от деревьев; крестьянское селение</a:t>
            </a:r>
            <a:endParaRPr lang="ru-RU" sz="1600" i="1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57438"/>
            <a:ext cx="4041775" cy="400367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400" dirty="0" smtClean="0"/>
              <a:t>Записать словарное слово и поставить ударение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400" dirty="0" smtClean="0"/>
              <a:t>Выделить слог, который вызывает трудности при написании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400" dirty="0" smtClean="0"/>
              <a:t>Выписать отдельно слог, вызывающий сомнения, выделив цветом сомнительную орфограмму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400" dirty="0" smtClean="0"/>
              <a:t>Найти ассоциативный образ, связанный со словарным словом, и записать его напротив словарного слова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1400" dirty="0" smtClean="0"/>
              <a:t>Изобразить словарное слово, объединенное с ассоциативным образом (рисунок), и/ или пересечение слов через сомнительную орфограмму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400" dirty="0" smtClean="0">
                <a:solidFill>
                  <a:srgbClr val="FF0000"/>
                </a:solidFill>
              </a:rPr>
              <a:t>Например:</a:t>
            </a:r>
            <a:r>
              <a:rPr lang="ru-RU" sz="1400" dirty="0" smtClean="0"/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1400" i="1" dirty="0" err="1" smtClean="0"/>
              <a:t>гАзета</a:t>
            </a:r>
            <a:r>
              <a:rPr lang="ru-RU" sz="1400" i="1" dirty="0" smtClean="0"/>
              <a:t> – </a:t>
            </a:r>
            <a:r>
              <a:rPr lang="ru-RU" sz="1400" i="1" dirty="0" err="1" smtClean="0"/>
              <a:t>бумАга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зАвод</a:t>
            </a:r>
            <a:r>
              <a:rPr lang="ru-RU" sz="1400" i="1" dirty="0" smtClean="0"/>
              <a:t> – </a:t>
            </a:r>
            <a:r>
              <a:rPr lang="ru-RU" sz="1400" i="1" dirty="0" err="1" smtClean="0"/>
              <a:t>трубА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кАрман</a:t>
            </a:r>
            <a:r>
              <a:rPr lang="ru-RU" sz="1400" i="1" dirty="0" smtClean="0"/>
              <a:t> – </a:t>
            </a:r>
            <a:r>
              <a:rPr lang="ru-RU" sz="1400" i="1" dirty="0" err="1" smtClean="0"/>
              <a:t>дырА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кОрабль</a:t>
            </a:r>
            <a:r>
              <a:rPr lang="ru-RU" sz="1400" i="1" dirty="0" smtClean="0"/>
              <a:t> – </a:t>
            </a:r>
            <a:r>
              <a:rPr lang="ru-RU" sz="1400" i="1" dirty="0" err="1" smtClean="0"/>
              <a:t>вОлны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мАшина</a:t>
            </a:r>
            <a:r>
              <a:rPr lang="ru-RU" sz="1400" i="1" dirty="0" smtClean="0"/>
              <a:t> – </a:t>
            </a:r>
            <a:r>
              <a:rPr lang="ru-RU" sz="1400" i="1" dirty="0" err="1" smtClean="0"/>
              <a:t>шИна</a:t>
            </a:r>
            <a:r>
              <a:rPr lang="ru-RU" sz="1400" i="1" dirty="0" smtClean="0"/>
              <a:t>, </a:t>
            </a:r>
            <a:r>
              <a:rPr lang="ru-RU" sz="1400" i="1" dirty="0" err="1" smtClean="0"/>
              <a:t>сОбака</a:t>
            </a:r>
            <a:r>
              <a:rPr lang="ru-RU" sz="1400" i="1" dirty="0" smtClean="0"/>
              <a:t> - </a:t>
            </a:r>
            <a:r>
              <a:rPr lang="ru-RU" sz="1400" i="1" dirty="0" err="1" smtClean="0"/>
              <a:t>хвОст</a:t>
            </a:r>
            <a:endParaRPr lang="ru-RU" sz="14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>
            <a:normAutofit/>
          </a:bodyPr>
          <a:lstStyle/>
          <a:p>
            <a:pPr algn="ctr"/>
            <a:r>
              <a:rPr lang="ru-RU" sz="4000" smtClean="0">
                <a:solidFill>
                  <a:srgbClr val="0B5395"/>
                </a:solidFill>
              </a:rPr>
              <a:t>Работ</a:t>
            </a:r>
            <a:r>
              <a:rPr lang="ru-RU" sz="4000" smtClean="0">
                <a:solidFill>
                  <a:srgbClr val="0B5395"/>
                </a:solidFill>
                <a:latin typeface="Arial" charset="0"/>
              </a:rPr>
              <a:t>а</a:t>
            </a:r>
            <a:r>
              <a:rPr lang="ru-RU" sz="4000" smtClean="0">
                <a:solidFill>
                  <a:srgbClr val="0B5395"/>
                </a:solidFill>
              </a:rPr>
              <a:t> со словарным словом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smtClean="0"/>
              <a:t>Четкое планирование слов, подлежащих изучению(охват всех слов, ритмичность их повторения)</a:t>
            </a:r>
          </a:p>
          <a:p>
            <a:r>
              <a:rPr lang="ru-RU" sz="2000" smtClean="0"/>
              <a:t>Сочетания словарно – орфографической работы с изучением основных программных тем</a:t>
            </a:r>
          </a:p>
          <a:p>
            <a:r>
              <a:rPr lang="ru-RU" sz="2000" smtClean="0"/>
              <a:t>Необходимы тренировочные упражнения, опирающиеся на зрительные, двигательные, слухоартикуляционные восприятия</a:t>
            </a:r>
          </a:p>
          <a:p>
            <a:r>
              <a:rPr lang="ru-RU" sz="2000" smtClean="0"/>
              <a:t>Систематичность и разносторонний характер работы с орфографическим словарём</a:t>
            </a:r>
          </a:p>
          <a:p>
            <a:r>
              <a:rPr lang="ru-RU" sz="2000" smtClean="0"/>
              <a:t>Постоянный контроль за усвоением правописания трудных слов</a:t>
            </a:r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351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Муниципальное общеобразовательное учреждение – средняя общеобразовательная школа №16</vt:lpstr>
      <vt:lpstr>«Словарная работа – это не эпизод в работе учителя, а систематическая, хорошо организованная, педагогически целесообразно построенная работа, связанная со всеми разделами курса русского языка»                                               А.В.Текучев, (Методика русского языка в средней школе)</vt:lpstr>
      <vt:lpstr>Основные этапы в работе со словарным словом</vt:lpstr>
      <vt:lpstr>Работа над зрительным образом слова</vt:lpstr>
      <vt:lpstr>Работа над зрительным образом слова</vt:lpstr>
      <vt:lpstr>Работа со словарным словом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общеобразовательное учреждение – средняя общеобразовательная школа №16</dc:title>
  <dc:creator>Валера</dc:creator>
  <cp:lastModifiedBy>1</cp:lastModifiedBy>
  <cp:revision>24</cp:revision>
  <dcterms:created xsi:type="dcterms:W3CDTF">2009-11-10T17:41:16Z</dcterms:created>
  <dcterms:modified xsi:type="dcterms:W3CDTF">2014-09-23T20:27:58Z</dcterms:modified>
</cp:coreProperties>
</file>