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5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31.10.2012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153804"/>
          </a:xfrm>
        </p:spPr>
        <p:txBody>
          <a:bodyPr>
            <a:noAutofit/>
          </a:bodyPr>
          <a:lstStyle/>
          <a:p>
            <a:pPr algn="just"/>
            <a:r>
              <a:rPr lang="ru-RU" sz="2400" i="1" dirty="0" smtClean="0"/>
              <a:t>Профориентация - это научно обоснованная система социально-экономических, психолого-педагогических, медико-биологических и производственно-технических мер по оказанию молодёжи личностно-ориентированной помощи в выявлении и развитии способностей и склонностей, профессиональных и познавательных интересов в выборе </a:t>
            </a:r>
            <a:r>
              <a:rPr lang="ru-RU" sz="2800" i="1" dirty="0" smtClean="0"/>
              <a:t>профессии</a:t>
            </a:r>
            <a:r>
              <a:rPr lang="ru-RU" sz="2400" i="1" dirty="0" smtClean="0"/>
              <a:t>, а также формирование потребности и готовности к труду в условиях рынка, </a:t>
            </a:r>
            <a:r>
              <a:rPr lang="ru-RU" sz="2400" i="1" dirty="0" err="1" smtClean="0"/>
              <a:t>многоукладности</a:t>
            </a:r>
            <a:r>
              <a:rPr lang="ru-RU" sz="2400" i="1" dirty="0" smtClean="0"/>
              <a:t> форм собственности и предпринимательства. Она реализуется через учебно-воспитательный процесс, внеурочную и внешкольную работу с учащимися.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0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70"/>
            <a:ext cx="8329642" cy="5395930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sz="3200" b="1" dirty="0" smtClean="0">
                <a:solidFill>
                  <a:schemeClr val="accent5">
                    <a:lumMod val="50000"/>
                  </a:schemeClr>
                </a:solidFill>
              </a:rPr>
              <a:t>Структура деятельности педагога-психолога по проведению </a:t>
            </a:r>
            <a:r>
              <a:rPr lang="ru-RU" sz="3200" b="1" dirty="0" err="1" smtClean="0">
                <a:solidFill>
                  <a:schemeClr val="accent5">
                    <a:lumMod val="50000"/>
                  </a:schemeClr>
                </a:solidFill>
              </a:rPr>
              <a:t>профориентационной</a:t>
            </a:r>
            <a:r>
              <a:rPr lang="ru-RU" sz="3200" b="1" dirty="0" smtClean="0">
                <a:solidFill>
                  <a:schemeClr val="accent5">
                    <a:lumMod val="50000"/>
                  </a:schemeClr>
                </a:solidFill>
              </a:rPr>
              <a:t> работы в школе.</a:t>
            </a:r>
            <a:endParaRPr lang="ru-RU" sz="3200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lvl="0"/>
            <a:r>
              <a:rPr lang="ru-RU" sz="3200" dirty="0" smtClean="0">
                <a:solidFill>
                  <a:schemeClr val="accent5">
                    <a:lumMod val="50000"/>
                  </a:schemeClr>
                </a:solidFill>
              </a:rPr>
              <a:t>изучение профессиональных интересов и склонностей учащихся</a:t>
            </a:r>
          </a:p>
          <a:p>
            <a:pPr lvl="0"/>
            <a:r>
              <a:rPr lang="ru-RU" sz="3200" dirty="0" smtClean="0">
                <a:solidFill>
                  <a:schemeClr val="accent5">
                    <a:lumMod val="50000"/>
                  </a:schemeClr>
                </a:solidFill>
              </a:rPr>
              <a:t>осуществляет мониторинг готовности учащегося к профильному и профессиональному самоопределению через анкетирование учащихся и их родителей;</a:t>
            </a:r>
          </a:p>
          <a:p>
            <a:pPr lvl="0"/>
            <a:r>
              <a:rPr lang="ru-RU" sz="3200" dirty="0" smtClean="0">
                <a:solidFill>
                  <a:schemeClr val="accent5">
                    <a:lumMod val="50000"/>
                  </a:schemeClr>
                </a:solidFill>
              </a:rPr>
              <a:t>проведение </a:t>
            </a:r>
            <a:r>
              <a:rPr lang="ru-RU" sz="3200" dirty="0" err="1" smtClean="0">
                <a:solidFill>
                  <a:schemeClr val="accent5">
                    <a:lumMod val="50000"/>
                  </a:schemeClr>
                </a:solidFill>
              </a:rPr>
              <a:t>тренинговых</a:t>
            </a:r>
            <a:r>
              <a:rPr lang="ru-RU" sz="3200" dirty="0" smtClean="0">
                <a:solidFill>
                  <a:schemeClr val="accent5">
                    <a:lumMod val="50000"/>
                  </a:schemeClr>
                </a:solidFill>
              </a:rPr>
              <a:t> занятий по профориентации учащихся;</a:t>
            </a:r>
          </a:p>
          <a:p>
            <a:pPr lvl="0"/>
            <a:r>
              <a:rPr lang="ru-RU" sz="3200" dirty="0" smtClean="0">
                <a:solidFill>
                  <a:schemeClr val="accent5">
                    <a:lumMod val="50000"/>
                  </a:schemeClr>
                </a:solidFill>
              </a:rPr>
              <a:t>проводит беседы, психологическое просвещение для родителей и педагогов на тему выбора;</a:t>
            </a:r>
          </a:p>
          <a:p>
            <a:pPr lvl="0"/>
            <a:r>
              <a:rPr lang="ru-RU" sz="3200" dirty="0" smtClean="0">
                <a:solidFill>
                  <a:schemeClr val="accent5">
                    <a:lumMod val="50000"/>
                  </a:schemeClr>
                </a:solidFill>
              </a:rPr>
              <a:t>осуществляет психологические консультации с учётом возрастных особенностей учащихся;</a:t>
            </a:r>
          </a:p>
          <a:p>
            <a:pPr lvl="0"/>
            <a:r>
              <a:rPr lang="ru-RU" sz="3200" dirty="0" smtClean="0">
                <a:solidFill>
                  <a:schemeClr val="accent5">
                    <a:lumMod val="50000"/>
                  </a:schemeClr>
                </a:solidFill>
              </a:rPr>
              <a:t>способствуют формированию у школьников адекватной самооценки;</a:t>
            </a:r>
          </a:p>
          <a:p>
            <a:pPr lvl="0"/>
            <a:r>
              <a:rPr lang="ru-RU" sz="3200" dirty="0" smtClean="0">
                <a:solidFill>
                  <a:schemeClr val="accent5">
                    <a:lumMod val="50000"/>
                  </a:schemeClr>
                </a:solidFill>
              </a:rPr>
              <a:t>приглашает родителей учащихся для выступлений перед учениками о своей профессии, привлекает их для работы руководителями кружков;</a:t>
            </a:r>
          </a:p>
          <a:p>
            <a:pPr lvl="0"/>
            <a:r>
              <a:rPr lang="ru-RU" sz="3200" dirty="0" smtClean="0">
                <a:solidFill>
                  <a:schemeClr val="accent5">
                    <a:lumMod val="50000"/>
                  </a:schemeClr>
                </a:solidFill>
              </a:rPr>
              <a:t>оказывает помощь классному руководителю в анализе и оценке интересов и склонностей учащихся;</a:t>
            </a:r>
          </a:p>
          <a:p>
            <a:pPr lvl="0"/>
            <a:r>
              <a:rPr lang="ru-RU" sz="3200" dirty="0" smtClean="0">
                <a:solidFill>
                  <a:schemeClr val="accent5">
                    <a:lumMod val="50000"/>
                  </a:schemeClr>
                </a:solidFill>
              </a:rPr>
              <a:t>создает базу данных по </a:t>
            </a:r>
            <a:r>
              <a:rPr lang="ru-RU" sz="3200" dirty="0" err="1" smtClean="0">
                <a:solidFill>
                  <a:schemeClr val="accent5">
                    <a:lumMod val="50000"/>
                  </a:schemeClr>
                </a:solidFill>
              </a:rPr>
              <a:t>профдиагностике</a:t>
            </a:r>
            <a:r>
              <a:rPr lang="ru-RU" sz="3200" dirty="0" smtClean="0">
                <a:solidFill>
                  <a:schemeClr val="accent5">
                    <a:lumMod val="50000"/>
                  </a:schemeClr>
                </a:solidFill>
              </a:rPr>
              <a:t>. </a:t>
            </a:r>
          </a:p>
          <a:p>
            <a:pPr>
              <a:buNone/>
            </a:pPr>
            <a:endParaRPr lang="ru-RU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000108"/>
            <a:ext cx="8229600" cy="135732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b="1" i="1" u="sng" dirty="0" smtClean="0"/>
              <a:t>«Неделя психологии в школе»</a:t>
            </a: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b="1" i="1" u="sng" dirty="0" smtClean="0"/>
              <a:t>«Я в мире профессий».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Цель проведения: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</a:p>
          <a:p>
            <a:pPr lvl="0"/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Повышение психологической компетентности учащихся и учителей школы;</a:t>
            </a:r>
          </a:p>
          <a:p>
            <a:pPr lvl="0"/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Формирование представлений о важности психологической науки как одной из составляющих </a:t>
            </a:r>
            <a:r>
              <a:rPr lang="ru-RU" dirty="0" err="1" smtClean="0">
                <a:solidFill>
                  <a:schemeClr val="accent5">
                    <a:lumMod val="50000"/>
                  </a:schemeClr>
                </a:solidFill>
              </a:rPr>
              <a:t>человекознания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;</a:t>
            </a:r>
          </a:p>
          <a:p>
            <a:pPr lvl="0"/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Содействие развитию личности учащихся;</a:t>
            </a:r>
          </a:p>
          <a:p>
            <a:pPr lvl="0"/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Повышение уровня доверия между всеми участниками образовательного процесса.</a:t>
            </a:r>
          </a:p>
          <a:p>
            <a:pPr lvl="0"/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расширить и закрепить знания детей о содержании труда людей разных профессий. Подвести их к пониманию важности любого труда; способствовать воспитанию у учащихся уважения к людям труда и любви к труду.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67524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/>
              <a:t>Примерный  план  проведения Недели психологии</a:t>
            </a:r>
            <a:br>
              <a:rPr lang="ru-RU" sz="2400" b="1" dirty="0" smtClean="0"/>
            </a:br>
            <a:endParaRPr lang="ru-RU" sz="2400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642910" y="1305052"/>
          <a:ext cx="8229600" cy="54923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4446"/>
                <a:gridCol w="5786478"/>
                <a:gridCol w="1228676"/>
              </a:tblGrid>
              <a:tr h="34052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</a:rPr>
                        <a:t>День недели</a:t>
                      </a:r>
                      <a:endParaRPr lang="ru-RU" sz="1100" dirty="0"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</a:rPr>
                        <a:t>Название   мероприятия</a:t>
                      </a:r>
                      <a:endParaRPr lang="ru-RU" sz="1100"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</a:rPr>
                        <a:t>Класс</a:t>
                      </a:r>
                      <a:endParaRPr lang="ru-RU" sz="1100">
                        <a:latin typeface="Calibri"/>
                      </a:endParaRPr>
                    </a:p>
                  </a:txBody>
                  <a:tcPr marL="68580" marR="68580" marT="0" marB="0"/>
                </a:tc>
              </a:tr>
              <a:tr h="71258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</a:rPr>
                        <a:t>Понедельник</a:t>
                      </a:r>
                      <a:endParaRPr lang="ru-RU" sz="1100"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</a:rPr>
                        <a:t>Линейка. Открытие недели. </a:t>
                      </a:r>
                      <a:endParaRPr lang="ru-RU" sz="1100">
                        <a:latin typeface="Calibri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</a:rPr>
                        <a:t>Опрос « С  каким настроением ты пришёл сегодня в  школу?» или «Радуга настроения», или «Дерево настроения».</a:t>
                      </a:r>
                      <a:endParaRPr lang="ru-RU" sz="1100"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</a:rPr>
                        <a:t>1-11 класс</a:t>
                      </a:r>
                      <a:endParaRPr lang="ru-RU" sz="1100">
                        <a:latin typeface="Calibri"/>
                      </a:endParaRPr>
                    </a:p>
                  </a:txBody>
                  <a:tcPr marL="68580" marR="68580" marT="0" marB="0"/>
                </a:tc>
              </a:tr>
              <a:tr h="71258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</a:rPr>
                        <a:t>Вторник</a:t>
                      </a:r>
                      <a:endParaRPr lang="ru-RU" sz="1100"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знакомятся с сельскохозяйственными профессиями, приобретают первые практические навыки в выращивании комнатных растений.</a:t>
                      </a:r>
                      <a:endParaRPr lang="ru-RU" sz="1100">
                        <a:latin typeface="Calibri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</a:rPr>
                        <a:t>Профориентационная игра «В мире профессий»</a:t>
                      </a:r>
                      <a:endParaRPr lang="ru-RU" sz="1100"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</a:rPr>
                        <a:t>1-2 класс</a:t>
                      </a:r>
                      <a:endParaRPr lang="ru-RU" sz="1100">
                        <a:latin typeface="Calibri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</a:rPr>
                        <a:t>3-4 класс</a:t>
                      </a:r>
                      <a:endParaRPr lang="ru-RU" sz="1100">
                        <a:latin typeface="Calibri"/>
                      </a:endParaRPr>
                    </a:p>
                  </a:txBody>
                  <a:tcPr marL="68580" marR="68580" marT="0" marB="0"/>
                </a:tc>
              </a:tr>
              <a:tr h="85716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</a:rPr>
                        <a:t>Среда</a:t>
                      </a:r>
                      <a:endParaRPr lang="ru-RU" sz="1100"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ru-RU" sz="1400">
                          <a:latin typeface="Times New Roman"/>
                          <a:ea typeface="Calibri"/>
                        </a:rPr>
                        <a:t>Социологический опрос «Мои ценности»</a:t>
                      </a:r>
                      <a:endParaRPr lang="ru-RU" sz="1100">
                        <a:latin typeface="Calibri"/>
                      </a:endParaRPr>
                    </a:p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ru-RU" sz="1400">
                          <a:latin typeface="Times New Roman"/>
                          <a:ea typeface="Calibri"/>
                        </a:rPr>
                        <a:t>Игра «Путишествие по миру профессий»</a:t>
                      </a:r>
                      <a:endParaRPr lang="ru-RU" sz="1100">
                        <a:latin typeface="Calibri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</a:rPr>
                        <a:t>Конкурс рисунков «Мир профессий»</a:t>
                      </a:r>
                      <a:endParaRPr lang="ru-RU" sz="1100"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</a:rPr>
                        <a:t>7-11 класс</a:t>
                      </a:r>
                      <a:endParaRPr lang="ru-RU" sz="1100">
                        <a:latin typeface="Calibri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</a:rPr>
                        <a:t>5-7 класс</a:t>
                      </a:r>
                      <a:endParaRPr lang="ru-RU" sz="1100">
                        <a:latin typeface="Calibri"/>
                      </a:endParaRPr>
                    </a:p>
                  </a:txBody>
                  <a:tcPr marL="68580" marR="68580" marT="0" marB="0"/>
                </a:tc>
              </a:tr>
              <a:tr h="237527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</a:rPr>
                        <a:t>Четверг</a:t>
                      </a:r>
                      <a:endParaRPr lang="ru-RU" sz="1100"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Учащиеся изучают профессии, которые наиболее востребованы на рынке труда, знакомятся с профессиями, требующими повышенной моральной ответственности: сотрудник внутренних дел, спасатель, работник МЧС, здравоохранения, образования. Экскурсии. создании банка данных «Азбука профессий»</a:t>
                      </a:r>
                      <a:endParaRPr lang="ru-RU" sz="1100">
                        <a:latin typeface="Calibri"/>
                      </a:endParaRPr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400">
                          <a:latin typeface="Times New Roman"/>
                          <a:ea typeface="Calibri"/>
                        </a:rPr>
                        <a:t>Защита проектов</a:t>
                      </a:r>
                      <a:endParaRPr lang="ru-RU" sz="1100">
                        <a:latin typeface="Calibri"/>
                      </a:endParaRPr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400">
                          <a:latin typeface="Times New Roman"/>
                          <a:ea typeface="Calibri"/>
                        </a:rPr>
                        <a:t>      “Мой выбор профессиональной деятельности и реализация профессионального плана”</a:t>
                      </a:r>
                      <a:endParaRPr lang="ru-RU" sz="1100">
                        <a:latin typeface="Calibri"/>
                      </a:endParaRPr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400">
                          <a:latin typeface="Times New Roman"/>
                          <a:ea typeface="Calibri"/>
                        </a:rPr>
                        <a:t>      “Ступени мастерства”</a:t>
                      </a:r>
                      <a:endParaRPr lang="ru-RU" sz="1100">
                        <a:latin typeface="Calibri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</a:rPr>
                        <a:t>      “Мои жизненные планы, перспективы и возможности”</a:t>
                      </a:r>
                      <a:endParaRPr lang="ru-RU" sz="1100"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Calibri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</a:rPr>
                        <a:t>8-9 класс</a:t>
                      </a:r>
                      <a:endParaRPr lang="ru-RU" sz="1100" dirty="0">
                        <a:latin typeface="Calibri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 smtClean="0">
                        <a:latin typeface="Times New Roman"/>
                        <a:ea typeface="Calibri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 smtClean="0">
                        <a:latin typeface="Times New Roman"/>
                        <a:ea typeface="Calibri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 smtClean="0">
                        <a:latin typeface="Times New Roman"/>
                        <a:ea typeface="Calibri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 smtClean="0">
                        <a:latin typeface="Times New Roman"/>
                        <a:ea typeface="Calibri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Calibri"/>
                        </a:rPr>
                        <a:t>10-11 </a:t>
                      </a:r>
                      <a:r>
                        <a:rPr lang="ru-RU" sz="1400" dirty="0">
                          <a:latin typeface="Times New Roman"/>
                          <a:ea typeface="Calibri"/>
                        </a:rPr>
                        <a:t>класс</a:t>
                      </a:r>
                      <a:endParaRPr lang="ru-RU" sz="1100" dirty="0">
                        <a:latin typeface="Calibri"/>
                      </a:endParaRPr>
                    </a:p>
                  </a:txBody>
                  <a:tcPr marL="68580" marR="68580" marT="0" marB="0"/>
                </a:tc>
              </a:tr>
              <a:tr h="34052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</a:rPr>
                        <a:t>Пятница</a:t>
                      </a:r>
                      <a:endParaRPr lang="ru-RU" sz="1100"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</a:rPr>
                        <a:t>Подведение итогов «Недели психологии»</a:t>
                      </a:r>
                      <a:endParaRPr lang="ru-RU" sz="1100"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</a:rPr>
                        <a:t>1-11 класс</a:t>
                      </a:r>
                      <a:endParaRPr lang="ru-RU" sz="1100" dirty="0">
                        <a:latin typeface="Calibri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296680"/>
          </a:xfrm>
        </p:spPr>
        <p:txBody>
          <a:bodyPr>
            <a:noAutofit/>
          </a:bodyPr>
          <a:lstStyle/>
          <a:p>
            <a:r>
              <a:rPr lang="ru-RU" sz="2800" b="1" dirty="0" smtClean="0"/>
              <a:t>Цели: 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оказания </a:t>
            </a:r>
            <a:r>
              <a:rPr lang="ru-RU" sz="2800" dirty="0" err="1" smtClean="0"/>
              <a:t>профориентационной</a:t>
            </a:r>
            <a:r>
              <a:rPr lang="ru-RU" sz="2800" dirty="0" smtClean="0"/>
              <a:t> поддержки учащимся в процессе выбора профиля обучения и сферы будущей профессиональной деятельности.</a:t>
            </a:r>
            <a:br>
              <a:rPr lang="ru-RU" sz="2800" dirty="0" smtClean="0"/>
            </a:br>
            <a:r>
              <a:rPr lang="ru-RU" sz="2800" dirty="0" smtClean="0"/>
              <a:t>выработка у школьников сознательного отношения к труду, профессиональное самоопределение в условиях свободы выбора сферы деятельности в соответствии со своими возможностями, </a:t>
            </a:r>
            <a:r>
              <a:rPr lang="ru-RU" sz="2400" dirty="0" smtClean="0"/>
              <a:t>способностями</a:t>
            </a:r>
            <a:r>
              <a:rPr lang="ru-RU" sz="2800" dirty="0" smtClean="0"/>
              <a:t> и с учетом требований рынка труда.</a:t>
            </a:r>
            <a:br>
              <a:rPr lang="ru-RU" sz="2800" dirty="0" smtClean="0"/>
            </a:br>
            <a:endParaRPr lang="ru-RU" sz="2800" dirty="0"/>
          </a:p>
        </p:txBody>
      </p:sp>
      <p:pic>
        <p:nvPicPr>
          <p:cNvPr id="4" name="Picture 2" descr="C:\Documents and Settings\психолог\Рабочий стол\картинки по психологии\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29488" y="1000108"/>
            <a:ext cx="1714512" cy="1285884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857232"/>
            <a:ext cx="8229600" cy="5786478"/>
          </a:xfrm>
        </p:spPr>
        <p:txBody>
          <a:bodyPr>
            <a:normAutofit fontScale="90000"/>
          </a:bodyPr>
          <a:lstStyle/>
          <a:p>
            <a:r>
              <a:rPr lang="ru-RU" sz="2700" b="1" dirty="0" smtClean="0"/>
              <a:t>Задачи: </a:t>
            </a: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>получение непротиворечивых данных о предпочтениях, склонностях и возможностях учащихся для разделения их по профилям обучения;</a:t>
            </a:r>
            <a:br>
              <a:rPr lang="ru-RU" sz="2700" dirty="0" smtClean="0"/>
            </a:br>
            <a:r>
              <a:rPr lang="ru-RU" sz="2700" dirty="0" smtClean="0"/>
              <a:t>обеспечение широкого диапазона вариативности профильного обучения за счет комплексных и нетрадиционных форм и методов, применяемых на уроках элективных курсов и в воспитательной работе;</a:t>
            </a:r>
            <a:br>
              <a:rPr lang="ru-RU" sz="2700" dirty="0" smtClean="0"/>
            </a:br>
            <a:r>
              <a:rPr lang="ru-RU" sz="2700" dirty="0" smtClean="0"/>
              <a:t>дополнительная поддержка некоторых групп школьников, у которых легко спрогнозировать сложности трудоустройства – учащихся коррекционных классов и школ и др.;</a:t>
            </a:r>
            <a:br>
              <a:rPr lang="ru-RU" sz="2700" dirty="0" smtClean="0"/>
            </a:br>
            <a:r>
              <a:rPr lang="ru-RU" sz="2700" dirty="0" smtClean="0"/>
              <a:t>выработка гибкой системы кооперации старшей ступени школы с учреждениями дополнительного и профессионального образования, а также с предприятиями города, региона. </a:t>
            </a:r>
            <a:br>
              <a:rPr lang="ru-RU" sz="2700" dirty="0" smtClean="0"/>
            </a:b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000" dirty="0" smtClean="0"/>
              <a:t>Аспекты профессиональной работы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428868"/>
            <a:ext cx="8229600" cy="3895732"/>
          </a:xfrm>
        </p:spPr>
        <p:txBody>
          <a:bodyPr/>
          <a:lstStyle/>
          <a:p>
            <a:pPr lvl="0"/>
            <a:r>
              <a:rPr lang="ru-RU" sz="2800" dirty="0" smtClean="0">
                <a:solidFill>
                  <a:schemeClr val="accent5">
                    <a:lumMod val="50000"/>
                  </a:schemeClr>
                </a:solidFill>
              </a:rPr>
              <a:t>социальный, </a:t>
            </a:r>
          </a:p>
          <a:p>
            <a:pPr lvl="0"/>
            <a:r>
              <a:rPr lang="ru-RU" sz="3200" dirty="0" smtClean="0">
                <a:solidFill>
                  <a:schemeClr val="accent5">
                    <a:lumMod val="50000"/>
                  </a:schemeClr>
                </a:solidFill>
              </a:rPr>
              <a:t>экономический</a:t>
            </a:r>
            <a:r>
              <a:rPr lang="ru-RU" sz="2800" dirty="0" smtClean="0">
                <a:solidFill>
                  <a:schemeClr val="accent5">
                    <a:lumMod val="50000"/>
                  </a:schemeClr>
                </a:solidFill>
              </a:rPr>
              <a:t>, </a:t>
            </a:r>
          </a:p>
          <a:p>
            <a:pPr lvl="0"/>
            <a:r>
              <a:rPr lang="ru-RU" sz="2800" dirty="0" smtClean="0">
                <a:solidFill>
                  <a:schemeClr val="accent5">
                    <a:lumMod val="50000"/>
                  </a:schemeClr>
                </a:solidFill>
              </a:rPr>
              <a:t>психолого-педагогический, </a:t>
            </a:r>
          </a:p>
          <a:p>
            <a:pPr lvl="0"/>
            <a:r>
              <a:rPr lang="ru-RU" sz="2800" dirty="0" smtClean="0">
                <a:solidFill>
                  <a:schemeClr val="accent5">
                    <a:lumMod val="50000"/>
                  </a:schemeClr>
                </a:solidFill>
              </a:rPr>
              <a:t>медико-физиологический.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4" name="Picture 2" descr="C:\Documents and Settings\психолог\Рабочий стол\картинки по психологии\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81763" y="4572008"/>
            <a:ext cx="2762237" cy="2071678"/>
          </a:xfrm>
          <a:prstGeom prst="rect">
            <a:avLst/>
          </a:prstGeom>
          <a:noFill/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4868052"/>
          </a:xfrm>
        </p:spPr>
        <p:txBody>
          <a:bodyPr>
            <a:normAutofit/>
          </a:bodyPr>
          <a:lstStyle/>
          <a:p>
            <a:r>
              <a:rPr lang="ru-RU" sz="2400" i="1" dirty="0" smtClean="0"/>
              <a:t>Психологический аспект</a:t>
            </a:r>
            <a:br>
              <a:rPr lang="ru-RU" sz="2400" i="1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состоит в изучении структуры личности, формировании профессиональной направленности (способность к осознанному выбору).</a:t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i="1" dirty="0" smtClean="0"/>
              <a:t>Педагогический аспект</a:t>
            </a:r>
            <a:br>
              <a:rPr lang="ru-RU" sz="2400" i="1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связан с формированием общественно значимых мотивов выбора профессии и профессиональных интересов.</a:t>
            </a:r>
            <a:br>
              <a:rPr lang="ru-RU" sz="2400" dirty="0" smtClean="0"/>
            </a:br>
            <a:endParaRPr lang="ru-RU" sz="2400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67524"/>
          </a:xfrm>
        </p:spPr>
        <p:txBody>
          <a:bodyPr>
            <a:noAutofit/>
          </a:bodyPr>
          <a:lstStyle/>
          <a:p>
            <a:r>
              <a:rPr lang="ru-RU" sz="3200" dirty="0" smtClean="0"/>
              <a:t>Этапы </a:t>
            </a:r>
            <a:r>
              <a:rPr lang="ru-RU" sz="3200" dirty="0" err="1" smtClean="0"/>
              <a:t>профориентационной</a:t>
            </a:r>
            <a:r>
              <a:rPr lang="ru-RU" sz="3200" dirty="0" smtClean="0"/>
              <a:t> работы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1-4 классы: </a:t>
            </a:r>
            <a:endParaRPr lang="ru-RU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lvl="0"/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формирование у младших школьников ценностного отношения к труду, </a:t>
            </a:r>
          </a:p>
          <a:p>
            <a:pPr lvl="0"/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понимание его роли в жизни человека и в обществе; </a:t>
            </a:r>
          </a:p>
          <a:p>
            <a:pPr lvl="0"/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развитие интереса к учебно-познавательной деятельности, основанной на посильной практической включенности в различные ее виды, в том числе социальную, трудовую, игровую, исследовательскую.</a:t>
            </a:r>
          </a:p>
          <a:p>
            <a:endParaRPr lang="ru-RU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4824426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5-7 классы:</a:t>
            </a:r>
            <a:endParaRPr lang="ru-RU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lvl="0"/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развитие у школьников личностного смысла в приобретении познавательного опыта и интереса к профессиональной деятельности;</a:t>
            </a:r>
          </a:p>
          <a:p>
            <a:pPr lvl="0"/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представления о собственных интересах и возможностях (формирование образа “Я”);</a:t>
            </a:r>
          </a:p>
          <a:p>
            <a:pPr lvl="0"/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приобретение первоначального опыта в различных сферах социально-профессиональной практики:</a:t>
            </a:r>
          </a:p>
          <a:p>
            <a:pPr lvl="0"/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технике, искусстве, медицине, сельском хозяйстве, экономике и культуре. 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43050"/>
            <a:ext cx="8229600" cy="4681550"/>
          </a:xfrm>
        </p:spPr>
        <p:txBody>
          <a:bodyPr/>
          <a:lstStyle/>
          <a:p>
            <a:pPr>
              <a:buNone/>
            </a:pP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8-9 классы: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</a:p>
          <a:p>
            <a:pPr lvl="0"/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уточнение образовательного запроса в ходе факультативных занятий и других курсов по выбору; </a:t>
            </a:r>
          </a:p>
          <a:p>
            <a:pPr lvl="0"/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групповое и индивидуальное консультирование с целью выявления и формирования адекватного принятия решения о выборе профиля обучения; </a:t>
            </a:r>
          </a:p>
          <a:p>
            <a:pPr lvl="0"/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формирование образовательного запроса, соответствующего интересам и способностям, ценностным ориентациям. </a:t>
            </a:r>
          </a:p>
          <a:p>
            <a:endParaRPr lang="ru-RU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895864"/>
          </a:xfrm>
        </p:spPr>
        <p:txBody>
          <a:bodyPr/>
          <a:lstStyle/>
          <a:p>
            <a:pPr>
              <a:buNone/>
            </a:pP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10-11 классы: </a:t>
            </a:r>
            <a:endParaRPr lang="ru-RU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lvl="0"/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Обучение действиям по самоподготовке и саморазвитию;</a:t>
            </a:r>
          </a:p>
          <a:p>
            <a:pPr lvl="0"/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 формирование профессиональных качеств в избранном виде труда;</a:t>
            </a:r>
          </a:p>
          <a:p>
            <a:pPr lvl="0"/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коррекция профессиональных планов; </a:t>
            </a:r>
          </a:p>
          <a:p>
            <a:pPr lvl="0"/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оценка готовности к избранной деятельности.</a:t>
            </a:r>
          </a:p>
          <a:p>
            <a:endParaRPr lang="ru-RU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4" name="Picture 2" descr="C:\Documents and Settings\психолог\Рабочий стол\картинки по психологии\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4786322"/>
            <a:ext cx="2428892" cy="1821669"/>
          </a:xfrm>
          <a:prstGeom prst="rect">
            <a:avLst/>
          </a:prstGeom>
          <a:noFill/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29</TotalTime>
  <Words>615</Words>
  <Application>Microsoft Office PowerPoint</Application>
  <PresentationFormat>Экран (4:3)</PresentationFormat>
  <Paragraphs>81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Поток</vt:lpstr>
      <vt:lpstr>Профориентация - это научно обоснованная система социально-экономических, психолого-педагогических, медико-биологических и производственно-технических мер по оказанию молодёжи личностно-ориентированной помощи в выявлении и развитии способностей и склонностей, профессиональных и познавательных интересов в выборе профессии, а также формирование потребности и готовности к труду в условиях рынка, многоукладности форм собственности и предпринимательства. Она реализуется через учебно-воспитательный процесс, внеурочную и внешкольную работу с учащимися. </vt:lpstr>
      <vt:lpstr>Цели:  оказания профориентационной поддержки учащимся в процессе выбора профиля обучения и сферы будущей профессиональной деятельности. выработка у школьников сознательного отношения к труду, профессиональное самоопределение в условиях свободы выбора сферы деятельности в соответствии со своими возможностями, способностями и с учетом требований рынка труда. </vt:lpstr>
      <vt:lpstr>Задачи:  получение непротиворечивых данных о предпочтениях, склонностях и возможностях учащихся для разделения их по профилям обучения; обеспечение широкого диапазона вариативности профильного обучения за счет комплексных и нетрадиционных форм и методов, применяемых на уроках элективных курсов и в воспитательной работе; дополнительная поддержка некоторых групп школьников, у которых легко спрогнозировать сложности трудоустройства – учащихся коррекционных классов и школ и др.; выработка гибкой системы кооперации старшей ступени школы с учреждениями дополнительного и профессионального образования, а также с предприятиями города, региона.  </vt:lpstr>
      <vt:lpstr>Аспекты профессиональной работы</vt:lpstr>
      <vt:lpstr>Психологический аспект  состоит в изучении структуры личности, формировании профессиональной направленности (способность к осознанному выбору).  Педагогический аспект  связан с формированием общественно значимых мотивов выбора профессии и профессиональных интересов. </vt:lpstr>
      <vt:lpstr>Этапы профориентационной работы</vt:lpstr>
      <vt:lpstr>Презентация PowerPoint</vt:lpstr>
      <vt:lpstr>Презентация PowerPoint</vt:lpstr>
      <vt:lpstr>Презентация PowerPoint</vt:lpstr>
      <vt:lpstr>Презентация PowerPoint</vt:lpstr>
      <vt:lpstr>«Неделя психологии в школе» «Я в мире профессий». </vt:lpstr>
      <vt:lpstr>Примерный  план  проведения Недели психологии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Профориентационная работа в рамках мероприятия  «Неделя психологии в школе». </dc:title>
  <cp:lastModifiedBy>Кабинет_Литературы</cp:lastModifiedBy>
  <cp:revision>4</cp:revision>
  <dcterms:modified xsi:type="dcterms:W3CDTF">2012-10-31T10:15:07Z</dcterms:modified>
</cp:coreProperties>
</file>