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cat>
            <c:strRef>
              <c:f>Лист1!$A$2:$A$8</c:f>
              <c:strCache>
                <c:ptCount val="7"/>
                <c:pt idx="0">
                  <c:v>смерть близкого человека</c:v>
                </c:pt>
                <c:pt idx="1">
                  <c:v>развод</c:v>
                </c:pt>
                <c:pt idx="2">
                  <c:v>болезнь или травма</c:v>
                </c:pt>
                <c:pt idx="3">
                  <c:v>изм-е сост. здор. члена сем.</c:v>
                </c:pt>
                <c:pt idx="4">
                  <c:v>нач. или оконч. Учёбы в шк.</c:v>
                </c:pt>
                <c:pt idx="5">
                  <c:v>смена школы</c:v>
                </c:pt>
                <c:pt idx="6">
                  <c:v>отпуск или каникулы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Лист1!$A$2:$A$8</c:f>
              <c:strCache>
                <c:ptCount val="7"/>
                <c:pt idx="0">
                  <c:v>смерть близкого человека</c:v>
                </c:pt>
                <c:pt idx="1">
                  <c:v>развод</c:v>
                </c:pt>
                <c:pt idx="2">
                  <c:v>болезнь или травма</c:v>
                </c:pt>
                <c:pt idx="3">
                  <c:v>изм-е сост. здор. члена сем.</c:v>
                </c:pt>
                <c:pt idx="4">
                  <c:v>нач. или оконч. Учёбы в шк.</c:v>
                </c:pt>
                <c:pt idx="5">
                  <c:v>смена школы</c:v>
                </c:pt>
                <c:pt idx="6">
                  <c:v>отпуск или каникулы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баллы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смерть близкого человека</c:v>
                </c:pt>
                <c:pt idx="1">
                  <c:v>развод</c:v>
                </c:pt>
                <c:pt idx="2">
                  <c:v>болезнь или травма</c:v>
                </c:pt>
                <c:pt idx="3">
                  <c:v>изм-е сост. здор. члена сем.</c:v>
                </c:pt>
                <c:pt idx="4">
                  <c:v>нач. или оконч. Учёбы в шк.</c:v>
                </c:pt>
                <c:pt idx="5">
                  <c:v>смена школы</c:v>
                </c:pt>
                <c:pt idx="6">
                  <c:v>отпуск или каникулы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100</c:v>
                </c:pt>
                <c:pt idx="1">
                  <c:v>73</c:v>
                </c:pt>
                <c:pt idx="2">
                  <c:v>53</c:v>
                </c:pt>
                <c:pt idx="3">
                  <c:v>44</c:v>
                </c:pt>
                <c:pt idx="4">
                  <c:v>26</c:v>
                </c:pt>
                <c:pt idx="5">
                  <c:v>20</c:v>
                </c:pt>
                <c:pt idx="6">
                  <c:v>13</c:v>
                </c:pt>
              </c:numCache>
            </c:numRef>
          </c:val>
        </c:ser>
        <c:axId val="67541248"/>
        <c:axId val="67641344"/>
      </c:barChart>
      <c:catAx>
        <c:axId val="67541248"/>
        <c:scaling>
          <c:orientation val="minMax"/>
        </c:scaling>
        <c:axPos val="b"/>
        <c:tickLblPos val="nextTo"/>
        <c:crossAx val="67641344"/>
        <c:crosses val="autoZero"/>
        <c:auto val="1"/>
        <c:lblAlgn val="ctr"/>
        <c:lblOffset val="100"/>
      </c:catAx>
      <c:valAx>
        <c:axId val="67641344"/>
        <c:scaling>
          <c:orientation val="minMax"/>
        </c:scaling>
        <c:axPos val="l"/>
        <c:majorGridlines/>
        <c:numFmt formatCode="General" sourceLinked="1"/>
        <c:tickLblPos val="nextTo"/>
        <c:crossAx val="675412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B198EDA-BA34-4A96-9913-A67F8D8AB0FF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01460BB-5856-45CF-81C9-E77B42945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8EDA-BA34-4A96-9913-A67F8D8AB0FF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60BB-5856-45CF-81C9-E77B42945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8EDA-BA34-4A96-9913-A67F8D8AB0FF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60BB-5856-45CF-81C9-E77B42945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8EDA-BA34-4A96-9913-A67F8D8AB0FF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60BB-5856-45CF-81C9-E77B42945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8EDA-BA34-4A96-9913-A67F8D8AB0FF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60BB-5856-45CF-81C9-E77B42945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8EDA-BA34-4A96-9913-A67F8D8AB0FF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60BB-5856-45CF-81C9-E77B42945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198EDA-BA34-4A96-9913-A67F8D8AB0FF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1460BB-5856-45CF-81C9-E77B42945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B198EDA-BA34-4A96-9913-A67F8D8AB0FF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01460BB-5856-45CF-81C9-E77B42945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8EDA-BA34-4A96-9913-A67F8D8AB0FF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60BB-5856-45CF-81C9-E77B42945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8EDA-BA34-4A96-9913-A67F8D8AB0FF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60BB-5856-45CF-81C9-E77B42945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8EDA-BA34-4A96-9913-A67F8D8AB0FF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60BB-5856-45CF-81C9-E77B42945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B198EDA-BA34-4A96-9913-A67F8D8AB0FF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01460BB-5856-45CF-81C9-E77B42945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dirty="0" err="1" smtClean="0"/>
              <a:t>Cтресс-менеджмент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         или Приемы профилактики </a:t>
            </a:r>
            <a:br>
              <a:rPr lang="ru-RU" dirty="0" smtClean="0"/>
            </a:br>
            <a:r>
              <a:rPr lang="ru-RU" dirty="0" smtClean="0"/>
              <a:t>         и преодоления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Подготовила: </a:t>
            </a:r>
            <a:r>
              <a:rPr lang="ru-RU" sz="2700" dirty="0" err="1" smtClean="0"/>
              <a:t>Марышева</a:t>
            </a:r>
            <a:r>
              <a:rPr lang="ru-RU" sz="2700" dirty="0" smtClean="0"/>
              <a:t> Елена Васильевна, учитель начальных классов, МБОУ Красноармейская СОШ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</a:t>
            </a:r>
            <a:r>
              <a:rPr lang="ru-RU" sz="2700" dirty="0" smtClean="0"/>
              <a:t> 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4000504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Первый шаг сделан, </a:t>
            </a:r>
            <a:br>
              <a:rPr lang="ru-RU" dirty="0" smtClean="0"/>
            </a:br>
            <a:r>
              <a:rPr lang="ru-RU" dirty="0" smtClean="0"/>
              <a:t>           второй — за вами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Нужно ли вам учиться бороться со стрессом?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Что нужно взять на вооружение?</a:t>
            </a:r>
          </a:p>
          <a:p>
            <a:pPr>
              <a:buNone/>
            </a:pPr>
            <a:r>
              <a:rPr lang="ru-RU" dirty="0" smtClean="0"/>
              <a:t>-уступать в мелочах, стоять на главном</a:t>
            </a:r>
          </a:p>
          <a:p>
            <a:pPr>
              <a:buNone/>
            </a:pPr>
            <a:r>
              <a:rPr lang="ru-RU" dirty="0" smtClean="0"/>
              <a:t>-сон («Об этом я буду думать завтра)</a:t>
            </a:r>
          </a:p>
          <a:p>
            <a:pPr>
              <a:buNone/>
            </a:pPr>
            <a:r>
              <a:rPr lang="ru-RU" dirty="0" smtClean="0"/>
              <a:t>- «место покоя»</a:t>
            </a:r>
          </a:p>
          <a:p>
            <a:pPr>
              <a:buNone/>
            </a:pPr>
            <a:r>
              <a:rPr lang="ru-RU" dirty="0" smtClean="0"/>
              <a:t>-мобилизоваться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14752"/>
            <a:ext cx="400052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00174"/>
            <a:ext cx="7772400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Упражнение </a:t>
            </a:r>
            <a:r>
              <a:rPr lang="ru-RU" dirty="0" smtClean="0"/>
              <a:t>с глубоким дыханием.</a:t>
            </a:r>
          </a:p>
          <a:p>
            <a:pPr marL="514350" indent="-514350">
              <a:buAutoNum type="arabicPeriod"/>
            </a:pPr>
            <a:r>
              <a:rPr lang="ru-RU" dirty="0" smtClean="0"/>
              <a:t>Физические нагрузки (спорт, работа на участке, прогулки)</a:t>
            </a:r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928934"/>
            <a:ext cx="5904865" cy="369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.Прослушивание музыки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 smtClean="0"/>
              <a:t>.Расслабление мышц рук.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5.</a:t>
            </a:r>
            <a:r>
              <a:rPr lang="ru-RU" dirty="0" smtClean="0"/>
              <a:t>Расслабление мышц лица.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6</a:t>
            </a:r>
            <a:r>
              <a:rPr lang="ru-RU" dirty="0" smtClean="0"/>
              <a:t>.Упражнение на изменение нереалистичных убеждений (рациональные и иррациональные мысли)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494029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«Самое большое, на что способны другие, - это поддержать и направить тебя, когда ты блуждаешь в потёмках. Но путь к свету ты должен пройти сам, полагаясь лишь на свои силы и способности.»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    В.А.Родионов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28"/>
            <a:ext cx="48999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Желаю удачи и будьте здоровы!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стресс?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Стресс —   это состояние психического напряжения, которое возникает у человека в процессе его деятельности, в основном, в экстремально-сложных условиях   </a:t>
            </a:r>
          </a:p>
          <a:p>
            <a:r>
              <a:rPr lang="ru-RU" dirty="0" smtClean="0"/>
              <a:t> «Негативные чувства и представления, которые возникают  у людей, когда им кажется, что они не в состоянии справиться  с требованиями ситуации»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790065" cy="142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Факторы стресса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1группа – нам неподвластны </a:t>
            </a:r>
          </a:p>
          <a:p>
            <a:r>
              <a:rPr lang="ru-RU" dirty="0" smtClean="0"/>
              <a:t>2группа – мы можем оказать влияние</a:t>
            </a: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                           Положительные мысли создают                                        благоприятные ситуации в нашей жизни , а негативные  - болезни и страдания.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66"/>
            <a:ext cx="457203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Три стадии стресса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Стадия тревоги.</a:t>
            </a:r>
          </a:p>
          <a:p>
            <a:pPr marL="514350" indent="-514350">
              <a:buAutoNum type="arabicPeriod"/>
            </a:pPr>
            <a:r>
              <a:rPr lang="ru-RU" dirty="0" smtClean="0"/>
              <a:t> Стадия  сопротивления. </a:t>
            </a:r>
          </a:p>
          <a:p>
            <a:pPr marL="514350" indent="-514350">
              <a:buAutoNum type="arabicPeriod"/>
            </a:pPr>
            <a:r>
              <a:rPr lang="ru-RU" dirty="0" smtClean="0"/>
              <a:t>Стадия истощения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928934"/>
            <a:ext cx="4750428" cy="407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Реакция на стресс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2071678"/>
          <a:ext cx="77724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Переживаемые эмоции и чувства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Радость, восторг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Общение с детьми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обида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Общение с администрацией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гнев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Общение с родителями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Тактика поведения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Первая — когда враг игнорируется или делается попытка сосуществовать с ним.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 Вторая тактика — это бой. 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Третья тактика — это бегство от врага без  попыток сосуществовать или уничтожить его.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14752"/>
            <a:ext cx="5072098" cy="33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Шкала перемен, оказывающих стрессовое воздействие на человека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Профессиональный стресс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Повседневная работа учителя постоянно </a:t>
            </a:r>
          </a:p>
          <a:p>
            <a:pPr>
              <a:buNone/>
            </a:pPr>
            <a:r>
              <a:rPr lang="ru-RU" dirty="0" smtClean="0"/>
              <a:t>    погружает его в эмоционально напряженные ситуации: ученики не могут усвоить учебный материал, не проявляют должного усердия, нарушают дисциплину. Время от времени возникают конфликты с родителями. Коллеги не всегда проявляют понимание в отношении нагрузки. Администрация чрезмерно загружает дополнительными обязанностями или излишне </a:t>
            </a:r>
          </a:p>
          <a:p>
            <a:pPr>
              <a:buNone/>
            </a:pPr>
            <a:r>
              <a:rPr lang="ru-RU" dirty="0" smtClean="0"/>
              <a:t>    контролирует, требуя разнообразных отчетов.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факторы</a:t>
            </a:r>
            <a:br>
              <a:rPr lang="ru-RU" dirty="0" smtClean="0"/>
            </a:br>
            <a:r>
              <a:rPr lang="ru-RU" dirty="0" smtClean="0"/>
              <a:t> стресса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                 перегрузки;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                 конфликтные ситуации, возникающие с различными категориями участников образовательного процесса (коллеги, администрация, ученики, родители учеников);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                 систематические нововведения, вынуждающие менять привычные формы работы;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                 неудовлетворенность социальным статусом.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52"/>
            <a:ext cx="2743200" cy="269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148</TotalTime>
  <Words>386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          Cтресс-менеджмент,           или Приемы профилактики           и преодоления  Подготовила: Марышева Елена Васильевна, учитель начальных классов, МБОУ Красноармейская СОШ         </vt:lpstr>
      <vt:lpstr>Что такое стресс?  </vt:lpstr>
      <vt:lpstr> Факторы стресса  </vt:lpstr>
      <vt:lpstr>                         Три стадии стресса  </vt:lpstr>
      <vt:lpstr> Реакция на стресс </vt:lpstr>
      <vt:lpstr>Тактика поведения</vt:lpstr>
      <vt:lpstr>Шкала перемен, оказывающих стрессовое воздействие на человека</vt:lpstr>
      <vt:lpstr>Профессиональный стресс</vt:lpstr>
      <vt:lpstr>Основные факторы  стресса учителя</vt:lpstr>
      <vt:lpstr>          Первый шаг сделан,             второй — за вами </vt:lpstr>
      <vt:lpstr>Упражнения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Cтресс-менеджмент,           или Приемы профилактики           и преодоления           стресса</dc:title>
  <dc:creator>ibm</dc:creator>
  <cp:lastModifiedBy>ibm</cp:lastModifiedBy>
  <cp:revision>16</cp:revision>
  <dcterms:created xsi:type="dcterms:W3CDTF">2013-05-19T09:07:23Z</dcterms:created>
  <dcterms:modified xsi:type="dcterms:W3CDTF">2014-01-07T19:46:20Z</dcterms:modified>
</cp:coreProperties>
</file>