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57" r:id="rId3"/>
    <p:sldId id="272" r:id="rId4"/>
    <p:sldId id="273" r:id="rId5"/>
    <p:sldId id="266" r:id="rId6"/>
    <p:sldId id="267" r:id="rId7"/>
    <p:sldId id="268" r:id="rId8"/>
    <p:sldId id="270" r:id="rId9"/>
    <p:sldId id="271" r:id="rId10"/>
    <p:sldId id="274" r:id="rId11"/>
    <p:sldId id="280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D87A1-6037-4031-A966-E0B76DD90FBC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F0E37-C263-456D-A196-11465C2EE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Образование как социальное явление полностью зависит от требований общества в тот или иной исторический период.</a:t>
            </a:r>
          </a:p>
          <a:p>
            <a:r>
              <a:rPr lang="ru-RU" dirty="0" smtClean="0"/>
              <a:t>В истории человека  было  две культурно-исторических эпохи, по требованию которых менялась система образования: аграрная и индустриальная. Сейчас мир переходит в третью, информационную, или постиндустриальную культуру, которая предъявляет другие требования к выпускнику школы.    По существу, любая трудовая деятельность современного человека сводится к умению всесторонне работать с информацией. Это, в свою очередь, требует от человека гибкости и подвижности мышления, умения быстро и ответственно принимать оптимальное решение из многих альтернатив, а также высоких коммуникативных навыков, диалогичности, толерантности по отношению к иной парадигме мышления и т.д. </a:t>
            </a:r>
          </a:p>
          <a:p>
            <a:pPr eaLnBrk="1" hangingPunct="1">
              <a:spcBef>
                <a:spcPts val="450"/>
              </a:spcBef>
            </a:pPr>
            <a:endParaRPr lang="ru-RU" dirty="0" smtClean="0"/>
          </a:p>
          <a:p>
            <a:pPr eaLnBrk="1" hangingPunct="1">
              <a:spcBef>
                <a:spcPts val="450"/>
              </a:spcBef>
            </a:pPr>
            <a:r>
              <a:rPr lang="ru-RU" dirty="0" smtClean="0">
                <a:cs typeface="Arial" charset="0"/>
              </a:rPr>
              <a:t> </a:t>
            </a:r>
            <a:endParaRPr lang="en-GB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9"/>
          <p:cNvSpPr txBox="1">
            <a:spLocks noGrp="1" noChangeArrowheads="1"/>
          </p:cNvSpPr>
          <p:nvPr/>
        </p:nvSpPr>
        <p:spPr bwMode="auto">
          <a:xfrm>
            <a:off x="3886200" y="8683625"/>
            <a:ext cx="29654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5" tIns="46787" rIns="89975" bIns="46787" anchor="b"/>
          <a:lstStyle/>
          <a:p>
            <a:pPr algn="r" defTabSz="447675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0075" algn="l"/>
                <a:tab pos="3590925" algn="l"/>
                <a:tab pos="4043363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2588" algn="l"/>
                <a:tab pos="7183438" algn="l"/>
                <a:tab pos="7631113" algn="l"/>
                <a:tab pos="8081963" algn="l"/>
                <a:tab pos="8529638" algn="l"/>
                <a:tab pos="8980488" algn="l"/>
              </a:tabLst>
            </a:pPr>
            <a:fld id="{3EAD9340-A1A1-4CB0-AB86-4413BD7288B7}" type="slidenum">
              <a:rPr lang="en-GB" sz="11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447675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5350" algn="l"/>
                  <a:tab pos="1346200" algn="l"/>
                  <a:tab pos="1793875" algn="l"/>
                  <a:tab pos="2244725" algn="l"/>
                  <a:tab pos="2692400" algn="l"/>
                  <a:tab pos="3140075" algn="l"/>
                  <a:tab pos="3590925" algn="l"/>
                  <a:tab pos="4043363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2588" algn="l"/>
                  <a:tab pos="7183438" algn="l"/>
                  <a:tab pos="7631113" algn="l"/>
                  <a:tab pos="8081963" algn="l"/>
                  <a:tab pos="8529638" algn="l"/>
                  <a:tab pos="8980488" algn="l"/>
                </a:tabLst>
              </a:pPr>
              <a:t>10</a:t>
            </a:fld>
            <a:endParaRPr lang="en-GB" sz="11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787" name="Rectangle 9"/>
          <p:cNvSpPr txBox="1">
            <a:spLocks noGrp="1" noChangeArrowheads="1"/>
          </p:cNvSpPr>
          <p:nvPr/>
        </p:nvSpPr>
        <p:spPr bwMode="auto">
          <a:xfrm>
            <a:off x="3886200" y="8683625"/>
            <a:ext cx="29654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5" tIns="46787" rIns="89975" bIns="46787" anchor="b"/>
          <a:lstStyle/>
          <a:p>
            <a:pPr algn="r" defTabSz="447675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0075" algn="l"/>
                <a:tab pos="3590925" algn="l"/>
                <a:tab pos="4043363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2588" algn="l"/>
                <a:tab pos="7183438" algn="l"/>
                <a:tab pos="7631113" algn="l"/>
                <a:tab pos="8081963" algn="l"/>
                <a:tab pos="8529638" algn="l"/>
                <a:tab pos="8980488" algn="l"/>
              </a:tabLst>
            </a:pPr>
            <a:fld id="{922D3FCD-AD4D-41DC-AFF7-2C759F313E59}" type="slidenum">
              <a:rPr lang="en-GB" sz="11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447675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5350" algn="l"/>
                  <a:tab pos="1346200" algn="l"/>
                  <a:tab pos="1793875" algn="l"/>
                  <a:tab pos="2244725" algn="l"/>
                  <a:tab pos="2692400" algn="l"/>
                  <a:tab pos="3140075" algn="l"/>
                  <a:tab pos="3590925" algn="l"/>
                  <a:tab pos="4043363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2588" algn="l"/>
                  <a:tab pos="7183438" algn="l"/>
                  <a:tab pos="7631113" algn="l"/>
                  <a:tab pos="8081963" algn="l"/>
                  <a:tab pos="8529638" algn="l"/>
                  <a:tab pos="8980488" algn="l"/>
                </a:tabLst>
              </a:pPr>
              <a:t>10</a:t>
            </a:fld>
            <a:endParaRPr lang="en-GB" sz="11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788" name="Text Box 1"/>
          <p:cNvSpPr txBox="1">
            <a:spLocks noChangeArrowheads="1"/>
          </p:cNvSpPr>
          <p:nvPr/>
        </p:nvSpPr>
        <p:spPr bwMode="auto">
          <a:xfrm>
            <a:off x="388620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5" tIns="46787" rIns="89975" bIns="46787" anchor="b"/>
          <a:lstStyle/>
          <a:p>
            <a:pPr algn="r" defTabSz="447675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0075" algn="l"/>
                <a:tab pos="3590925" algn="l"/>
                <a:tab pos="4043363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2588" algn="l"/>
                <a:tab pos="7183438" algn="l"/>
                <a:tab pos="7631113" algn="l"/>
                <a:tab pos="8081963" algn="l"/>
                <a:tab pos="8529638" algn="l"/>
                <a:tab pos="8980488" algn="l"/>
              </a:tabLst>
            </a:pPr>
            <a:fld id="{DEA5CDDD-9C76-41EE-BC12-68721E4C0EC2}" type="slidenum">
              <a:rPr lang="en-GB" sz="11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447675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5350" algn="l"/>
                  <a:tab pos="1346200" algn="l"/>
                  <a:tab pos="1793875" algn="l"/>
                  <a:tab pos="2244725" algn="l"/>
                  <a:tab pos="2692400" algn="l"/>
                  <a:tab pos="3140075" algn="l"/>
                  <a:tab pos="3590925" algn="l"/>
                  <a:tab pos="4043363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2588" algn="l"/>
                  <a:tab pos="7183438" algn="l"/>
                  <a:tab pos="7631113" algn="l"/>
                  <a:tab pos="8081963" algn="l"/>
                  <a:tab pos="8529638" algn="l"/>
                  <a:tab pos="8980488" algn="l"/>
                </a:tabLst>
              </a:pPr>
              <a:t>10</a:t>
            </a:fld>
            <a:endParaRPr lang="en-GB" sz="11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41413" y="682625"/>
            <a:ext cx="45751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3" tIns="45706" rIns="91413" bIns="45706" anchor="ctr"/>
          <a:lstStyle/>
          <a:p>
            <a:pPr defTabSz="447675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Lucida Sans Unicode" pitchFamily="34" charset="0"/>
            </a:endParaRPr>
          </a:p>
        </p:txBody>
      </p:sp>
      <p:sp>
        <p:nvSpPr>
          <p:cNvPr id="118790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9562"/>
          </a:xfrm>
          <a:noFill/>
          <a:ln/>
        </p:spPr>
        <p:txBody>
          <a:bodyPr lIns="89975" tIns="46787" rIns="89975" bIns="46787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>
                <a:cs typeface="Arial" charset="0"/>
              </a:rPr>
              <a:t> </a:t>
            </a:r>
            <a:r>
              <a:rPr lang="ru-RU" i="1" smtClean="0">
                <a:solidFill>
                  <a:srgbClr val="FF0000"/>
                </a:solidFill>
                <a:cs typeface="Arial" charset="0"/>
              </a:rPr>
              <a:t>В 2011 г. был разработан ряд новых учебников: «Изобразительное искусство», «Основы духовно-нравственного воспитания», «Английский язык», «Информатика». Все они получили положительные экспертные оценки  </a:t>
            </a:r>
            <a:r>
              <a:rPr lang="ru-RU" smtClean="0"/>
              <a:t>Российской академии наук (№ 10106-5215-253 от 12.10.2011) и Российской академии образования (№ 01-5-7д-165 от 24.10.2011) как «Система учебников «Система развивающего обучения Л.В. Занкова»».</a:t>
            </a:r>
            <a:endParaRPr lang="en-GB" smtClean="0">
              <a:solidFill>
                <a:srgbClr val="FF0000"/>
              </a:solidFill>
            </a:endParaRPr>
          </a:p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Все 11 предметных линий образуют систему учебников, которая в 2012/13 учебном году войдет в практику школы.</a:t>
            </a: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dirty="0" smtClean="0"/>
              <a:t>Стержнем курса является логика исторического развития Земли, природы, человека и человеческого общества, знаний человека об окружающем мире в их единстве и взаимопроникновении. По мере продвижения от класса к классу обучающиеся обогащаются новыми знаниями, новыми способами деятельности и методами познания, добытыми человеком на каждом этапе его исторического развития. Реализовать такое содержание может интегрированный курс, основу содержания которого составляют «Естествознание» (Человек и природа) и «Обществознание» (Человек и общество), как это и предполагают ФГОС нового поколения. Привязывание явлений и событий к базовым философским понятиям: ко времени (исторический блок) и пространству (географический блок) служит упорядочиванию того широкого и разнообразного содержания, которое характеризует интегрированный курс.</a:t>
            </a:r>
          </a:p>
          <a:p>
            <a:pPr>
              <a:defRPr/>
            </a:pPr>
            <a:r>
              <a:rPr lang="ru-RU" dirty="0" smtClean="0"/>
              <a:t>Понять, почему в результате исторического развития мир стал таким, каков он есть сейчас, невозможно не только без </a:t>
            </a:r>
            <a:r>
              <a:rPr lang="ru-RU" dirty="0" err="1" smtClean="0"/>
              <a:t>естественно-научных</a:t>
            </a:r>
            <a:r>
              <a:rPr lang="ru-RU" dirty="0" smtClean="0"/>
              <a:t> и исторических знаний, но и без получения опыта непосредственного общения с природой, с людьми как представителями общества. Так создаются условия для социализации ребенка, приобщение его к ценностям гражданского общества, становление активной и ответственной гражданской позиции, для воспитания экологической культуры, заботливого отношения к природе. Взаимозависимость теоретического и эмпирического при изучении окружающего мира реализуется в ходе раскрытия в содержании следующих линий: 1) история открытия и познания природы Земли; 2) развитие человека и человеческого общества; 3) сведения о людях, вошедших в историческую память народа. Широкая содержательная область, которая представлена в учебниках «Окружающий мир», дает возможность каждому ребенку найти сферу своих интересов, создавая условия для формирования универсальных учебных действий. Так, погружение в широкую природную и общественную среду активизирует эмоционально-чувственную сферу детей, пробуждает у них интерес к своей Земле и родному краю, к людям Земли и их прошлому, к своей семье,</a:t>
            </a:r>
          </a:p>
          <a:p>
            <a:pPr>
              <a:defRPr/>
            </a:pPr>
            <a:r>
              <a:rPr lang="ru-RU" dirty="0" smtClean="0"/>
              <a:t>чувство сопричастности тому, что происходит в нашем общем доме.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Все учебно-методические комплекты для учебной и внеурочной деятельности обеспечены программами.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solidFill>
                  <a:srgbClr val="006666"/>
                </a:solidFill>
              </a:rPr>
              <a:t>Электронное приложение к учебнику «Математика» представляет собой программу для установки  на компьютер.</a:t>
            </a:r>
          </a:p>
          <a:p>
            <a:r>
              <a:rPr lang="ru-RU" dirty="0" smtClean="0">
                <a:solidFill>
                  <a:srgbClr val="006666"/>
                </a:solidFill>
              </a:rPr>
              <a:t>Программа предназначена для работы ребенка в домашних условиях, учитель может использовать отдельные задания </a:t>
            </a:r>
          </a:p>
          <a:p>
            <a:r>
              <a:rPr lang="ru-RU" dirty="0" smtClean="0">
                <a:solidFill>
                  <a:srgbClr val="006666"/>
                </a:solidFill>
              </a:rPr>
              <a:t>для работы на интерактивной доске. Содержание программы – задачи тестового типа тренировочного и проверочного характера. Программа ориентирована на первоклассников. В данный момент разрабатываются электронные приложения к учебникам 2-4 классов. В программу встроен таймер времени, что способствует </a:t>
            </a:r>
            <a:r>
              <a:rPr lang="ru-RU" dirty="0" err="1" smtClean="0">
                <a:solidFill>
                  <a:srgbClr val="006666"/>
                </a:solidFill>
              </a:rPr>
              <a:t>здоровьесбережению</a:t>
            </a:r>
            <a:r>
              <a:rPr lang="ru-RU" dirty="0" smtClean="0">
                <a:solidFill>
                  <a:srgbClr val="006666"/>
                </a:solidFill>
              </a:rPr>
              <a:t> младшего школьника.</a:t>
            </a:r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dirty="0" smtClean="0"/>
              <a:t>В Федеральном государственном образовательном стандарте начального общего образования 2009 года внеурочная деятельность школьников рассматривается как деятельность, обладающая огромным потенциалом для создания воспитывающей и развивающей среды в образовательном учреждении, формирования различных сфер личности ребенка, удовлетворения его познавательных потребностей и развития творческих способностей. Значимость этой деятельности подтверждена и временем, отводимым на нее, - до 1350 часов на весь период начального обучения. </a:t>
            </a:r>
          </a:p>
          <a:p>
            <a:pPr>
              <a:defRPr/>
            </a:pPr>
            <a:r>
              <a:rPr lang="ru-RU" dirty="0" smtClean="0"/>
              <a:t>Леонид Владимирович считал, что «обучение и воспитание органически связаны между собой…», поэтому так важно сохранить познавательную составляющую внеурочной деятельности, расширить границы общения и взаимодействия, предоставить детям широкий выбор направлений деятельности и саму возможность этого выбора как части самовоспитания. Разрабатывая содержание внеурочной деятельности, необходимо понимать, что самое важное - это расширение возможности выбора ребенком «веера социальных ситуаций развития» (Л.С. </a:t>
            </a:r>
            <a:r>
              <a:rPr lang="ru-RU" dirty="0" err="1" smtClean="0"/>
              <a:t>Выготский</a:t>
            </a:r>
            <a:r>
              <a:rPr lang="ru-RU" dirty="0" smtClean="0"/>
              <a:t>). </a:t>
            </a:r>
          </a:p>
          <a:p>
            <a:pPr>
              <a:defRPr/>
            </a:pPr>
            <a:r>
              <a:rPr lang="ru-RU" dirty="0" smtClean="0"/>
              <a:t>Предлагаемые примерные программы внеурочной деятельности ориентированы на обозначенные новым стандартом начального общего образования направления воспитательной работы в школе: спортивно-оздоровительное, духовно-нравственное, социальное, обще-интеллектуальное, общекультурное. Все программы имеют учебно-методическое обеспечение, которое состоит из учебных пособий для детей и методических рекомендаций для педагогов.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Учебно-методический комплект «</a:t>
            </a:r>
            <a:r>
              <a:rPr lang="ru-RU" b="1" dirty="0" smtClean="0"/>
              <a:t>Учимся учиться и действовать</a:t>
            </a:r>
            <a:r>
              <a:rPr lang="ru-RU" dirty="0" smtClean="0"/>
              <a:t>» представляет собой программу педагогического мониторинга развития универсальных учебных действий учащихся 1 – 4 классов. В программе реализуется комплексный психолого-педагогический подход к отслеживанию и оценке процесса развития ребенка  с первых недель его обучения в начальной школе и до конца 4 класса.  </a:t>
            </a:r>
          </a:p>
          <a:p>
            <a:pPr>
              <a:defRPr/>
            </a:pPr>
            <a:r>
              <a:rPr lang="ru-RU" dirty="0" smtClean="0"/>
              <a:t>Диагностические мероприятия позволяют учителю выявить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важнейших УУД на каждом этапе обучения и определить педагогическую стратегию по достижению каждым ребенком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образовательных результатов в соответствии с ФГОС НОО</a:t>
            </a:r>
          </a:p>
          <a:p>
            <a:pPr>
              <a:defRPr/>
            </a:pPr>
            <a:r>
              <a:rPr lang="ru-RU" dirty="0" smtClean="0"/>
              <a:t>Комплект открывает уникальные возможности для индивидуализации процесса обучения и достижения каждым ребенком высокого образовательного результата на основании системного, комплексного изучения его продвижения по образовательной траектории.</a:t>
            </a:r>
          </a:p>
          <a:p>
            <a:pPr>
              <a:defRPr/>
            </a:pPr>
            <a:r>
              <a:rPr lang="ru-RU" dirty="0" smtClean="0"/>
              <a:t>Началом системной диагностической работы учителя является программа «Школьный старт», далее осуществляется ежегодное отслеживание процесса формирования УУД на основе единой «линейки» показателей.</a:t>
            </a:r>
          </a:p>
          <a:p>
            <a:pPr>
              <a:defRPr/>
            </a:pPr>
            <a:r>
              <a:rPr lang="ru-RU" dirty="0" smtClean="0"/>
              <a:t>Комплект для 1 класса включает две тетради для учащихся с диагностическими заданиями </a:t>
            </a:r>
            <a:r>
              <a:rPr lang="ru-RU" b="1" dirty="0" smtClean="0"/>
              <a:t>(«Школьный старт» и</a:t>
            </a:r>
            <a:r>
              <a:rPr lang="ru-RU" dirty="0" smtClean="0"/>
              <a:t>  </a:t>
            </a:r>
            <a:r>
              <a:rPr lang="ru-RU" b="1" dirty="0" smtClean="0"/>
              <a:t>«Учимся учиться и действовать»</a:t>
            </a:r>
            <a:r>
              <a:rPr lang="ru-RU" dirty="0" smtClean="0"/>
              <a:t>) и методическое пособие для учителя </a:t>
            </a:r>
            <a:r>
              <a:rPr lang="ru-RU" b="1" dirty="0" smtClean="0"/>
              <a:t>к каждой тетради</a:t>
            </a:r>
            <a:r>
              <a:rPr lang="ru-RU" dirty="0" smtClean="0"/>
              <a:t>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Как же нужно строить обучение, чтобы оно не просто «давало знания», но и развивало? На этот вопрос ответил учитель Л.В. </a:t>
            </a:r>
            <a:r>
              <a:rPr lang="ru-RU" dirty="0" err="1" smtClean="0"/>
              <a:t>Занкова</a:t>
            </a:r>
            <a:r>
              <a:rPr lang="ru-RU" dirty="0" smtClean="0"/>
              <a:t> Л.С. </a:t>
            </a:r>
            <a:r>
              <a:rPr lang="ru-RU" dirty="0" err="1" smtClean="0"/>
              <a:t>Выготский</a:t>
            </a:r>
            <a:r>
              <a:rPr lang="ru-RU" dirty="0" smtClean="0"/>
              <a:t>, который ввел в науку понятия «уровень актуального развития» и «зона ближайшего развития». Первый термин характеризует тот уровень развития, который имеется у ребенка на данный момент времени, второй – тот, который, может быть достигнут при наличии помощи взрослого или ровесников. Уровень актуального развития Л.С. </a:t>
            </a:r>
            <a:r>
              <a:rPr lang="ru-RU" dirty="0" err="1" smtClean="0"/>
              <a:t>Выготский</a:t>
            </a:r>
            <a:r>
              <a:rPr lang="ru-RU" dirty="0" smtClean="0"/>
              <a:t> сравнивал с созревшими плодами, а уровень ближайшего развития – с почками, с цветами. Далее Л.С. </a:t>
            </a:r>
            <a:r>
              <a:rPr lang="ru-RU" dirty="0" err="1" smtClean="0"/>
              <a:t>Выготский</a:t>
            </a:r>
            <a:r>
              <a:rPr lang="ru-RU" dirty="0" smtClean="0"/>
              <a:t> сформулировал положение о том, что обучение ведет за собой развитие. А это, в свою очередь, позволило Л.В. </a:t>
            </a:r>
            <a:r>
              <a:rPr lang="ru-RU" dirty="0" err="1" smtClean="0"/>
              <a:t>Занкову</a:t>
            </a:r>
            <a:r>
              <a:rPr lang="ru-RU" dirty="0" smtClean="0"/>
              <a:t> более 50 лет назад выстроить систему развивающего обучения, целью которой является </a:t>
            </a:r>
            <a:r>
              <a:rPr lang="ru-RU" i="1" dirty="0" smtClean="0"/>
              <a:t>оптимальное общее развитие</a:t>
            </a:r>
            <a:r>
              <a:rPr lang="ru-RU" dirty="0" smtClean="0"/>
              <a:t> ребенка. </a:t>
            </a:r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 Произошедшие изменения в обществе и связанные с этим перемены в образовании не стали чем-то неожиданным, своего рода «стихийным бедствием», заставшим педагогику врасплох. Напротив, изменения, происходящие в обществе (даже не выраженные в явном виде), предчувствовались и предсказывались многими учеными прошлого века. Вообще, середина 20 века характеризуется всплеском педагогической мысли, возникновением многих новаторских педагогических идей и технологий. </a:t>
            </a:r>
            <a:endParaRPr lang="ru-RU" sz="800" dirty="0" smtClean="0"/>
          </a:p>
          <a:p>
            <a:r>
              <a:rPr lang="ru-RU" dirty="0" smtClean="0"/>
              <a:t>На наш взгляд, наиболее полно такие идеи были воплощены в трудах ученых, создавших новые </a:t>
            </a:r>
            <a:r>
              <a:rPr lang="ru-RU" i="1" dirty="0" smtClean="0"/>
              <a:t>системы обучения</a:t>
            </a:r>
            <a:r>
              <a:rPr lang="ru-RU" dirty="0" smtClean="0"/>
              <a:t>, среди которых мы отметим выдающегося исследователя Леонида Владимировича </a:t>
            </a:r>
            <a:r>
              <a:rPr lang="ru-RU" dirty="0" err="1" smtClean="0"/>
              <a:t>Занкова</a:t>
            </a:r>
            <a:r>
              <a:rPr lang="ru-RU" dirty="0" smtClean="0"/>
              <a:t> (1901-1977). Педагогическая система, созданная Л.В. </a:t>
            </a:r>
            <a:r>
              <a:rPr lang="ru-RU" dirty="0" err="1" smtClean="0"/>
              <a:t>Занковым</a:t>
            </a:r>
            <a:r>
              <a:rPr lang="ru-RU" dirty="0" smtClean="0"/>
              <a:t> в середине прошлого века, воспринималась его современниками как революционная (и многими учеными отвергалась). </a:t>
            </a:r>
          </a:p>
          <a:p>
            <a:r>
              <a:rPr lang="ru-RU" dirty="0" smtClean="0"/>
              <a:t>Однако уже в 1996 г. Коллегией Министерства образования  было принято решение об утверждении трех государственных систем образования: традиционной и двух развивающих.</a:t>
            </a:r>
            <a:endParaRPr lang="ru-RU" sz="8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4688"/>
            <a:ext cx="4592637" cy="3444875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3225" cy="4111625"/>
          </a:xfrm>
          <a:noFill/>
          <a:ln/>
        </p:spPr>
        <p:txBody>
          <a:bodyPr/>
          <a:lstStyle/>
          <a:p>
            <a:r>
              <a:rPr lang="ru-RU" smtClean="0"/>
              <a:t> Сравнивая основные положения системы Л.В. Занкова с положениями и требованиями нового образовательного стандартов, можно заключить, что они во многих чертах совпадают.</a:t>
            </a:r>
          </a:p>
          <a:p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Сегодня государственная образовательная политика во главу угла ставит развитие личности обучаемых: </a:t>
            </a:r>
            <a:r>
              <a:rPr lang="ru-RU" b="1" smtClean="0"/>
              <a:t>«Развитие личности – смысл и цель современного образования»</a:t>
            </a:r>
            <a:r>
              <a:rPr lang="ru-RU" smtClean="0"/>
              <a:t>, что абсолютно совпадает с целью обучения, сформулированной Л.В. Занковым: </a:t>
            </a:r>
            <a:r>
              <a:rPr lang="ru-RU" b="1" smtClean="0"/>
              <a:t>достижение оптимального общего развития каждого ребенка при сохранении его психического и физического здоровья</a:t>
            </a:r>
            <a:r>
              <a:rPr lang="ru-RU" smtClean="0"/>
              <a:t>.</a:t>
            </a:r>
          </a:p>
          <a:p>
            <a:r>
              <a:rPr lang="ru-RU" smtClean="0"/>
              <a:t>Концепция ФГОС. – Москва, «Просвещение», - 2010.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Как же нужно строить обучение, чтобы оно не просто «давало знания», но и развивало? На этот вопрос ответил учитель Л.В. Занкова Л.С. Выготский, который ввел в науку понятия «уровень актуального развития» и «зона ближайшего развития». Первый термин характеризует тот уровень развития, который имеется у ребенка на данный момент времени, второй – тот, который, может быть достигнут при наличии помощи взрослого или ровесников. Уровень актуального развития Л.С. Выготский сравнивал с созревшими плодами, а уровень ближайшего развития – с почками, с цветами. Далее Л.С. Выготский сформулировал положение о том, что обучение ведет за собой развитие. А это, в свою очередь, позволило Л.В. Занкову более 50 лет назад выстроить систему развивающего обучения, целью которой является </a:t>
            </a:r>
            <a:r>
              <a:rPr lang="ru-RU" i="1" smtClean="0"/>
              <a:t>оптимальное общее развитие</a:t>
            </a:r>
            <a:r>
              <a:rPr lang="ru-RU" smtClean="0"/>
              <a:t> ребенка. 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3A48E1-0DD8-483F-97E8-68E8D2781C7F}" type="slidenum">
              <a:rPr lang="ru-RU" sz="1200">
                <a:latin typeface="Arial" charset="0"/>
                <a:cs typeface="Arial" charset="0"/>
              </a:rPr>
              <a:pPr algn="r"/>
              <a:t>7</a:t>
            </a:fld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/>
          </p:cNvSpPr>
          <p:nvPr>
            <p:ph type="body" idx="1"/>
          </p:nvPr>
        </p:nvSpPr>
        <p:spPr/>
        <p:txBody>
          <a:bodyPr lIns="92080" tIns="46040" rIns="92080" bIns="46040"/>
          <a:lstStyle/>
          <a:p>
            <a:pPr>
              <a:defRPr/>
            </a:pPr>
            <a:r>
              <a:rPr lang="ru-RU" dirty="0" smtClean="0"/>
              <a:t> В «Планируемых результатах начального общего образования», читаем: «Структура планируемых результатов, построенных в соответствии с Концепцией на основе системно-деятельного подхода, должна отвечать основным положениям учения Л.С. </a:t>
            </a:r>
            <a:r>
              <a:rPr lang="ru-RU" dirty="0" err="1" smtClean="0"/>
              <a:t>Выготского</a:t>
            </a:r>
            <a:r>
              <a:rPr lang="ru-RU" dirty="0" smtClean="0"/>
              <a:t> о необходимости определения динамической картины развития на основе выделения уровня актуального развития и ближайшей перспективы развития – зоны ближайшего развития». Как видим, в основе планируемых результатов лежат те же положения Л.С. </a:t>
            </a:r>
            <a:r>
              <a:rPr lang="ru-RU" dirty="0" err="1" smtClean="0"/>
              <a:t>Выготского</a:t>
            </a:r>
            <a:r>
              <a:rPr lang="ru-RU" dirty="0" smtClean="0"/>
              <a:t> о развитии ребенка, что и в системе Л.В. Занкова.</a:t>
            </a:r>
          </a:p>
          <a:p>
            <a:pPr>
              <a:defRPr/>
            </a:pPr>
            <a:r>
              <a:rPr lang="ru-RU" dirty="0" smtClean="0"/>
              <a:t>Планируемые результаты начального общего образования. М.: Просвещение, 2010 (с.7).</a:t>
            </a:r>
            <a:endParaRPr lang="ru-RU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5456B9-BD95-4FD6-94D1-4CB962633729}" type="slidenum">
              <a:rPr lang="ru-RU" sz="1200">
                <a:latin typeface="Arial" charset="0"/>
              </a:rPr>
              <a:pPr algn="r"/>
              <a:t>8</a:t>
            </a:fld>
            <a:endParaRPr lang="ru-RU" sz="1200">
              <a:latin typeface="Arial" charset="0"/>
            </a:endParaRPr>
          </a:p>
        </p:txBody>
      </p:sp>
      <p:sp>
        <p:nvSpPr>
          <p:cNvPr id="108547" name="Rectangle 9"/>
          <p:cNvSpPr txBox="1">
            <a:spLocks noGrp="1" noChangeArrowheads="1"/>
          </p:cNvSpPr>
          <p:nvPr/>
        </p:nvSpPr>
        <p:spPr bwMode="auto">
          <a:xfrm>
            <a:off x="3886200" y="8683625"/>
            <a:ext cx="29654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5" tIns="46787" rIns="89975" bIns="46787" anchor="b"/>
          <a:lstStyle/>
          <a:p>
            <a:pPr algn="r" defTabSz="447675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0075" algn="l"/>
                <a:tab pos="3590925" algn="l"/>
                <a:tab pos="4043363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2588" algn="l"/>
                <a:tab pos="7183438" algn="l"/>
                <a:tab pos="7631113" algn="l"/>
                <a:tab pos="8081963" algn="l"/>
                <a:tab pos="8529638" algn="l"/>
                <a:tab pos="8980488" algn="l"/>
              </a:tabLst>
            </a:pPr>
            <a:fld id="{B1BCBF45-DA1C-4580-B138-97A9DAEDA20E}" type="slidenum">
              <a:rPr lang="en-GB" sz="1100">
                <a:solidFill>
                  <a:srgbClr val="000000"/>
                </a:solidFill>
                <a:latin typeface="Arial" charset="0"/>
              </a:rPr>
              <a:pPr algn="r" defTabSz="447675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5350" algn="l"/>
                  <a:tab pos="1346200" algn="l"/>
                  <a:tab pos="1793875" algn="l"/>
                  <a:tab pos="2244725" algn="l"/>
                  <a:tab pos="2692400" algn="l"/>
                  <a:tab pos="3140075" algn="l"/>
                  <a:tab pos="3590925" algn="l"/>
                  <a:tab pos="4043363" algn="l"/>
                  <a:tab pos="4491038" algn="l"/>
                  <a:tab pos="4938713" algn="l"/>
                  <a:tab pos="5389563" algn="l"/>
                  <a:tab pos="5837238" algn="l"/>
                  <a:tab pos="6288088" algn="l"/>
                  <a:tab pos="6732588" algn="l"/>
                  <a:tab pos="7183438" algn="l"/>
                  <a:tab pos="7631113" algn="l"/>
                  <a:tab pos="8081963" algn="l"/>
                  <a:tab pos="8529638" algn="l"/>
                  <a:tab pos="8980488" algn="l"/>
                </a:tabLst>
              </a:pPr>
              <a:t>8</a:t>
            </a:fld>
            <a:endParaRPr lang="en-GB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41413" y="682625"/>
            <a:ext cx="45751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3" tIns="45706" rIns="91413" bIns="45706" anchor="ctr"/>
          <a:lstStyle/>
          <a:p>
            <a:pPr defTabSz="447675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Lucida Sans Unicode" pitchFamily="34" charset="0"/>
            </a:endParaRPr>
          </a:p>
        </p:txBody>
      </p:sp>
      <p:sp>
        <p:nvSpPr>
          <p:cNvPr id="108549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9562"/>
          </a:xfrm>
          <a:noFill/>
          <a:ln/>
        </p:spPr>
        <p:txBody>
          <a:bodyPr lIns="89975" tIns="46787" rIns="89975" bIns="46787"/>
          <a:lstStyle/>
          <a:p>
            <a:r>
              <a:rPr lang="ru-RU" sz="900" dirty="0" smtClean="0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ru-RU" sz="1000" dirty="0" smtClean="0"/>
              <a:t> </a:t>
            </a:r>
            <a:r>
              <a:rPr lang="ru-RU" dirty="0" smtClean="0"/>
              <a:t>Изменение </a:t>
            </a:r>
            <a:r>
              <a:rPr lang="ru-RU" dirty="0" err="1" smtClean="0"/>
              <a:t>целеполагания</a:t>
            </a:r>
            <a:r>
              <a:rPr lang="ru-RU" dirty="0" smtClean="0"/>
              <a:t> в образовании влечет за собой изменение всех его компонентов. Так же, как произошло в 17 веке при переходе от аграрной эпохи к индустриальной, а в образовании - от индивидуального обучения к массовому, что и породило Великую дидактику Я.А. Коменского с репродуктивным методом обучения и уроком как основной организационной формой.  </a:t>
            </a:r>
          </a:p>
          <a:p>
            <a:r>
              <a:rPr lang="ru-RU" dirty="0" smtClean="0"/>
              <a:t>Вот почему и сейчас в эпоху перехода от индустриальной к информационной культуре  требуется не совершенствование Великой дидактики, а решительный переход на </a:t>
            </a:r>
            <a:r>
              <a:rPr lang="ru-RU" b="1" dirty="0" smtClean="0"/>
              <a:t>другие дидактические принципы</a:t>
            </a:r>
            <a:r>
              <a:rPr lang="ru-RU" dirty="0" smtClean="0"/>
              <a:t> обучения, которые ведут авторов, учителя и ученика к новой образовательной цели.    Создание такой дидактики – наш самый главный вклад в современное и будущее образование.  Сейчас в условиях информационной эпохи она обретает свою новую жизнь. </a:t>
            </a:r>
            <a:endParaRPr lang="ru-RU" sz="1000" dirty="0" smtClean="0"/>
          </a:p>
          <a:p>
            <a:r>
              <a:rPr lang="ru-RU" dirty="0" smtClean="0"/>
              <a:t>В следующей схеме показан путь, который, который приводит в нашей системе к достижению планируемых результатов. </a:t>
            </a:r>
            <a:endParaRPr lang="ru-RU" sz="1000" dirty="0" smtClean="0"/>
          </a:p>
          <a:p>
            <a:pPr eaLnBrk="1" hangingPunct="1">
              <a:lnSpc>
                <a:spcPct val="90000"/>
              </a:lnSpc>
              <a:spcBef>
                <a:spcPts val="375"/>
              </a:spcBef>
            </a:pPr>
            <a:endParaRPr lang="en-GB" sz="10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Между целью и планируемым результатом должна быть целостная педагогическая система, которая и обеспечивает достижение планируемых результатов через особый отбор и структурирование содержания образования. Так, отбор и структурирование содержания на основе дидактического принципа ведущей роли теоретических знаний  создают условия для исследования учениками взаимозависимости явлений, их внутренней существенной связи. Ребенок работает не с отдельными фактами и явлениями, а на перекрестке знаний, что и создает высокий уровень трудности обучения. </a:t>
            </a:r>
          </a:p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3234-CFA2-442B-9C56-8C720896C5FA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0F48-503F-4939-9064-8E8B606B5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3234-CFA2-442B-9C56-8C720896C5FA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0F48-503F-4939-9064-8E8B606B5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3234-CFA2-442B-9C56-8C720896C5FA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0F48-503F-4939-9064-8E8B606B5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8B83-0AB4-4E8C-864A-5BDFC2038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3234-CFA2-442B-9C56-8C720896C5FA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0F48-503F-4939-9064-8E8B606B5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3234-CFA2-442B-9C56-8C720896C5FA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0F48-503F-4939-9064-8E8B606B5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3234-CFA2-442B-9C56-8C720896C5FA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0F48-503F-4939-9064-8E8B606B5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3234-CFA2-442B-9C56-8C720896C5FA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0F48-503F-4939-9064-8E8B606B5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3234-CFA2-442B-9C56-8C720896C5FA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0F48-503F-4939-9064-8E8B606B5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3234-CFA2-442B-9C56-8C720896C5FA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0F48-503F-4939-9064-8E8B606B5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3234-CFA2-442B-9C56-8C720896C5FA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0F48-503F-4939-9064-8E8B606B5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3234-CFA2-442B-9C56-8C720896C5FA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0F48-503F-4939-9064-8E8B606B5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C3234-CFA2-442B-9C56-8C720896C5FA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0F48-503F-4939-9064-8E8B606B5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zankov.ru/images/photos/488.jpg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ankov.ru/images/photos/530.jpg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nkov.ru/images/photos/530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2195513" cy="68580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0" y="5103813"/>
            <a:ext cx="9715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0099"/>
                </a:solidFill>
                <a:cs typeface="Times New Roman" pitchFamily="18" charset="0"/>
              </a:rPr>
              <a:t>Реализация требований ФГОС НОО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0099"/>
                </a:solidFill>
                <a:cs typeface="Times New Roman" pitchFamily="18" charset="0"/>
              </a:rPr>
              <a:t> средствами развивающей системы </a:t>
            </a:r>
            <a:r>
              <a:rPr lang="ru-RU" sz="3600" b="1" dirty="0" err="1" smtClean="0">
                <a:solidFill>
                  <a:srgbClr val="000099"/>
                </a:solidFill>
                <a:cs typeface="Times New Roman" pitchFamily="18" charset="0"/>
              </a:rPr>
              <a:t>Л.В.Занкова</a:t>
            </a:r>
            <a:endParaRPr lang="ru-RU" sz="36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971550" y="0"/>
            <a:ext cx="6913563" cy="908050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chemeClr val="accent3">
                  <a:lumMod val="40000"/>
                  <a:lumOff val="6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endParaRPr lang="ru-RU" b="1" dirty="0">
              <a:solidFill>
                <a:srgbClr val="000099"/>
              </a:solidFill>
              <a:latin typeface="Arial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2400" b="1" dirty="0">
                <a:solidFill>
                  <a:srgbClr val="000099"/>
                </a:solidFill>
                <a:cs typeface="Times New Roman" pitchFamily="18" charset="0"/>
              </a:rPr>
              <a:t>Система учебников</a:t>
            </a:r>
          </a:p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ru-RU" sz="2400" b="1" dirty="0">
                <a:solidFill>
                  <a:srgbClr val="000099"/>
                </a:solidFill>
                <a:cs typeface="Times New Roman" pitchFamily="18" charset="0"/>
              </a:rPr>
              <a:t>«Система развивающего обучения Л.В. </a:t>
            </a:r>
            <a:r>
              <a:rPr lang="ru-RU" sz="2400" b="1" dirty="0" err="1">
                <a:solidFill>
                  <a:srgbClr val="000099"/>
                </a:solidFill>
                <a:cs typeface="Times New Roman" pitchFamily="18" charset="0"/>
              </a:rPr>
              <a:t>Занкова</a:t>
            </a:r>
            <a:r>
              <a:rPr lang="ru-RU" sz="2400" b="1" dirty="0">
                <a:solidFill>
                  <a:srgbClr val="000099"/>
                </a:solidFill>
                <a:cs typeface="Times New Roman" pitchFamily="18" charset="0"/>
              </a:rPr>
              <a:t>» </a:t>
            </a:r>
          </a:p>
          <a:p>
            <a:pPr algn="ctr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1295400" y="0"/>
            <a:ext cx="784860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27988" y="115888"/>
            <a:ext cx="966787" cy="755650"/>
            <a:chOff x="113" y="55"/>
            <a:chExt cx="906" cy="837"/>
          </a:xfrm>
        </p:grpSpPr>
        <p:pic>
          <p:nvPicPr>
            <p:cNvPr id="28692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55"/>
              <a:ext cx="907" cy="8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8560" name="Text Box 16"/>
            <p:cNvSpPr txBox="1">
              <a:spLocks noChangeArrowheads="1"/>
            </p:cNvSpPr>
            <p:nvPr/>
          </p:nvSpPr>
          <p:spPr bwMode="auto">
            <a:xfrm>
              <a:off x="113" y="55"/>
              <a:ext cx="907" cy="8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07950" y="908050"/>
            <a:ext cx="89281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  <a:cs typeface="Times New Roman" pitchFamily="18" charset="0"/>
              </a:rPr>
              <a:t>разработана  с учетом требований ФГОС  НОО   и психолого-педагогических    основаниях    системы    Л.В. Занкова;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  <a:cs typeface="Times New Roman" pitchFamily="18" charset="0"/>
              </a:rPr>
              <a:t>имеет положительные экспертные оценки  Российской академии наук (№ 10106-5215-253 от 12.10.2011) и Российской академии образования (№ 01-5-7д-165 от 24.10.2011); </a:t>
            </a:r>
          </a:p>
          <a:p>
            <a:pPr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  <a:cs typeface="Times New Roman" pitchFamily="18" charset="0"/>
              </a:rPr>
              <a:t> включена в Федеральный перечень учебников, рекомендованных к использованию в образовательном процессе в   общеобразовательных учреждениях;</a:t>
            </a:r>
          </a:p>
          <a:p>
            <a:pPr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  <a:cs typeface="Times New Roman" pitchFamily="18" charset="0"/>
              </a:rPr>
              <a:t>обеспечена методическими пособиями для учителя.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09600" y="3962400"/>
            <a:ext cx="7224713" cy="2590800"/>
            <a:chOff x="144" y="2496"/>
            <a:chExt cx="4551" cy="1632"/>
          </a:xfrm>
        </p:grpSpPr>
        <p:pic>
          <p:nvPicPr>
            <p:cNvPr id="28682" name="Picture 9" descr="English_par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2496"/>
              <a:ext cx="602" cy="81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28683" name="Picture 10" descr="Tehn_3kl_TV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6" y="2496"/>
              <a:ext cx="627" cy="86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28684" name="Picture 11" descr="NEW_Obl_RusJaz_1kl_sistem!!!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0" y="2496"/>
              <a:ext cx="660" cy="86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28685" name="Picture 12" descr="NEW_Obl_AZB_siste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12" y="2496"/>
              <a:ext cx="653" cy="930"/>
            </a:xfrm>
            <a:prstGeom prst="rect">
              <a:avLst/>
            </a:prstGeom>
            <a:noFill/>
            <a:ln w="9525">
              <a:solidFill>
                <a:srgbClr val="006666"/>
              </a:solidFill>
              <a:miter lim="800000"/>
              <a:headEnd/>
              <a:tailEnd/>
            </a:ln>
          </p:spPr>
        </p:pic>
        <p:pic>
          <p:nvPicPr>
            <p:cNvPr id="28686" name="Picture 13" descr="sbornik programm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" y="2496"/>
              <a:ext cx="677" cy="887"/>
            </a:xfrm>
            <a:prstGeom prst="rect">
              <a:avLst/>
            </a:prstGeom>
            <a:noFill/>
            <a:ln w="9525">
              <a:solidFill>
                <a:srgbClr val="006666"/>
              </a:solidFill>
              <a:miter lim="800000"/>
              <a:headEnd/>
              <a:tailEnd/>
            </a:ln>
          </p:spPr>
        </p:pic>
        <p:pic>
          <p:nvPicPr>
            <p:cNvPr id="28687" name="Picture 14" descr="NEW_Обл_Мат_1кл_1часть_siste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48" y="3216"/>
              <a:ext cx="694" cy="905"/>
            </a:xfrm>
            <a:prstGeom prst="rect">
              <a:avLst/>
            </a:prstGeom>
            <a:noFill/>
            <a:ln w="9525">
              <a:solidFill>
                <a:srgbClr val="006666"/>
              </a:solidFill>
              <a:miter lim="800000"/>
              <a:headEnd/>
              <a:tailEnd/>
            </a:ln>
          </p:spPr>
        </p:pic>
        <p:pic>
          <p:nvPicPr>
            <p:cNvPr id="28688" name="Picture 15" descr="NEW_OM_1kl_1_SYSTEM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28" y="3216"/>
              <a:ext cx="646" cy="9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28689" name="Picture 16" descr="Mini_Obl_fiz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80" y="2496"/>
              <a:ext cx="615" cy="79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28690" name="Picture 17" descr="Muz_2kl_NEW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12" y="3216"/>
              <a:ext cx="628" cy="8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28691" name="Picture 19" descr="NEW_Obl_Lit_1kl_siste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2" y="3216"/>
              <a:ext cx="681" cy="892"/>
            </a:xfrm>
            <a:prstGeom prst="rect">
              <a:avLst/>
            </a:prstGeom>
            <a:noFill/>
            <a:ln w="9525">
              <a:solidFill>
                <a:srgbClr val="006666"/>
              </a:solidFill>
              <a:miter lim="800000"/>
              <a:headEnd/>
              <a:tailEnd/>
            </a:ln>
          </p:spPr>
        </p:pic>
      </p:grpSp>
      <p:pic>
        <p:nvPicPr>
          <p:cNvPr id="28679" name="Picture 20" descr="ДНК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61263" y="5105400"/>
            <a:ext cx="1104900" cy="144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8681" name="Picture 5" descr="http://www.zankov.ru/images/photos/52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00788" y="5084763"/>
            <a:ext cx="1008062" cy="14398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27650"/>
          </a:xfrm>
          <a:solidFill>
            <a:srgbClr val="CCE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Окружающий мир </a:t>
            </a:r>
          </a:p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Авторы  программы -  Н.Я. Дмитриева, А.Н. Казаков</a:t>
            </a:r>
          </a:p>
        </p:txBody>
      </p:sp>
      <p:sp>
        <p:nvSpPr>
          <p:cNvPr id="51204" name="Text Box 23"/>
          <p:cNvSpPr txBox="1">
            <a:spLocks noChangeArrowheads="1"/>
          </p:cNvSpPr>
          <p:nvPr/>
        </p:nvSpPr>
        <p:spPr bwMode="auto">
          <a:xfrm>
            <a:off x="611188" y="2133600"/>
            <a:ext cx="5040312" cy="1474788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b="1"/>
              <a:t>Цель – представление целостной картины мира с ее внутренними взаимосвязями между  различными областями знаний – о природе, человеке, обществе в их историческом развитии.</a:t>
            </a:r>
          </a:p>
        </p:txBody>
      </p:sp>
      <p:pic>
        <p:nvPicPr>
          <p:cNvPr id="51205" name="Picture 16" descr="OM_1kl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600325"/>
            <a:ext cx="1296988" cy="1657350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51206" name="Picture 17" descr="OM_1kl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133600"/>
            <a:ext cx="1296988" cy="1800225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51207" name="Picture 21" descr="OM2_1_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221163"/>
            <a:ext cx="1368425" cy="1728787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51208" name="Picture 24" descr="Mini_Obl_OM_3kl_1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860800"/>
            <a:ext cx="1368425" cy="1798638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51209" name="Picture 22" descr="OM2_2_N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4652963"/>
            <a:ext cx="1295400" cy="1728787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51210" name="Picture 25" descr="Mini_Obl_OM_3kl_2c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57663" y="4365625"/>
            <a:ext cx="1246187" cy="1584325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27988" y="115888"/>
            <a:ext cx="966787" cy="755650"/>
            <a:chOff x="113" y="55"/>
            <a:chExt cx="906" cy="837"/>
          </a:xfrm>
        </p:grpSpPr>
        <p:pic>
          <p:nvPicPr>
            <p:cNvPr id="51215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3" y="55"/>
              <a:ext cx="907" cy="8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113" y="55"/>
              <a:ext cx="907" cy="8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43011" name="Заголовок 3"/>
          <p:cNvSpPr>
            <a:spLocks/>
          </p:cNvSpPr>
          <p:nvPr/>
        </p:nvSpPr>
        <p:spPr bwMode="auto">
          <a:xfrm>
            <a:off x="1476375" y="274638"/>
            <a:ext cx="6408738" cy="561975"/>
          </a:xfrm>
          <a:prstGeom prst="rect">
            <a:avLst/>
          </a:prstGeom>
          <a:gradFill rotWithShape="0">
            <a:gsLst>
              <a:gs pos="0">
                <a:srgbClr val="DCEBE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/>
          </a:gra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ru-RU" sz="2000" b="1" dirty="0">
                <a:solidFill>
                  <a:srgbClr val="000099"/>
                </a:solidFill>
                <a:ea typeface="+mj-ea"/>
                <a:cs typeface="Times New Roman" pitchFamily="18" charset="0"/>
              </a:rPr>
              <a:t>Предметные линии в составе системы учебников</a:t>
            </a:r>
          </a:p>
        </p:txBody>
      </p:sp>
      <p:pic>
        <p:nvPicPr>
          <p:cNvPr id="51213" name="Picture 55" descr="http://www.zankov.ru/images/photos/57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4432300"/>
            <a:ext cx="1441450" cy="1871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14" name="Picture 55" descr="http://www.zankov.ru/images/photos/57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5463" y="4365625"/>
            <a:ext cx="1441450" cy="1871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561975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2000" b="1" smtClean="0">
                <a:solidFill>
                  <a:srgbClr val="000099"/>
                </a:solidFill>
              </a:rPr>
              <a:t>    </a:t>
            </a: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Предметные линии в составе системы учебников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  <a:solidFill>
            <a:srgbClr val="CCE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28" descr="Естествозна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628775"/>
            <a:ext cx="2235200" cy="3311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1" name="Picture 19" descr="http://www.zankov.ru/images/photos/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2492375"/>
            <a:ext cx="2376487" cy="32734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35" descr="Естествознание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2997200"/>
            <a:ext cx="2447925" cy="3287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27988" y="115888"/>
            <a:ext cx="966787" cy="755650"/>
            <a:chOff x="113" y="55"/>
            <a:chExt cx="906" cy="837"/>
          </a:xfrm>
        </p:grpSpPr>
        <p:pic>
          <p:nvPicPr>
            <p:cNvPr id="29705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" y="55"/>
              <a:ext cx="907" cy="8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13" y="55"/>
              <a:ext cx="907" cy="8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132138" y="1125538"/>
            <a:ext cx="5616575" cy="1016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rgbClr val="B7F3AF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>
                <a:solidFill>
                  <a:srgbClr val="000099"/>
                </a:solidFill>
                <a:latin typeface="Cambria" pitchFamily="18" charset="0"/>
              </a:rPr>
              <a:t>       </a:t>
            </a:r>
            <a:r>
              <a:rPr lang="ru-RU" sz="2000" b="1">
                <a:solidFill>
                  <a:srgbClr val="000099"/>
                </a:solidFill>
              </a:rPr>
              <a:t>Электронное приложение «Проверь себя» к учебнику математики представляет собой программу для установки  на компьютер.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76700"/>
            <a:ext cx="3484562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913" y="4149725"/>
            <a:ext cx="33813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2395538"/>
            <a:ext cx="3024187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956550" y="0"/>
            <a:ext cx="1008063" cy="1000125"/>
            <a:chOff x="113" y="55"/>
            <a:chExt cx="906" cy="837"/>
          </a:xfrm>
        </p:grpSpPr>
        <p:pic>
          <p:nvPicPr>
            <p:cNvPr id="49162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3" y="55"/>
              <a:ext cx="907" cy="8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9163" name="Text Box 29"/>
            <p:cNvSpPr txBox="1">
              <a:spLocks noChangeArrowheads="1"/>
            </p:cNvSpPr>
            <p:nvPr/>
          </p:nvSpPr>
          <p:spPr bwMode="auto">
            <a:xfrm>
              <a:off x="113" y="55"/>
              <a:ext cx="907" cy="8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43011" name="Заголовок 3"/>
          <p:cNvSpPr>
            <a:spLocks/>
          </p:cNvSpPr>
          <p:nvPr/>
        </p:nvSpPr>
        <p:spPr bwMode="auto">
          <a:xfrm>
            <a:off x="1042988" y="274638"/>
            <a:ext cx="6842125" cy="561975"/>
          </a:xfrm>
          <a:prstGeom prst="rect">
            <a:avLst/>
          </a:prstGeom>
          <a:gradFill rotWithShape="0">
            <a:gsLst>
              <a:gs pos="0">
                <a:srgbClr val="DCEBE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/>
          </a:gra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ru-RU" sz="2000" b="1" dirty="0">
                <a:solidFill>
                  <a:srgbClr val="000099"/>
                </a:solidFill>
                <a:ea typeface="+mj-ea"/>
                <a:cs typeface="Times New Roman" pitchFamily="18" charset="0"/>
              </a:rPr>
              <a:t>Предметные линии в составе системы учебников</a:t>
            </a:r>
          </a:p>
        </p:txBody>
      </p:sp>
      <p:pic>
        <p:nvPicPr>
          <p:cNvPr id="49161" name="Picture 56" descr="http://www.zankov.ru/images/photos/584.jpg"/>
          <p:cNvPicPr>
            <a:picLocks noChangeAspect="1" noChangeArrowheads="1"/>
          </p:cNvPicPr>
          <p:nvPr/>
        </p:nvPicPr>
        <p:blipFill>
          <a:blip r:embed="rId7" cstate="print"/>
          <a:srcRect t="15807" b="15627"/>
          <a:stretch>
            <a:fillRect/>
          </a:stretch>
        </p:blipFill>
        <p:spPr bwMode="auto">
          <a:xfrm>
            <a:off x="468313" y="1341438"/>
            <a:ext cx="23891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3"/>
          <p:cNvSpPr>
            <a:spLocks noGrp="1"/>
          </p:cNvSpPr>
          <p:nvPr>
            <p:ph type="title"/>
          </p:nvPr>
        </p:nvSpPr>
        <p:spPr>
          <a:xfrm>
            <a:off x="1116013" y="274638"/>
            <a:ext cx="6769100" cy="561975"/>
          </a:xfrm>
          <a:gradFill rotWithShape="1">
            <a:gsLst>
              <a:gs pos="0">
                <a:srgbClr val="FFFFCC">
                  <a:alpha val="99001"/>
                </a:srgbClr>
              </a:gs>
              <a:gs pos="100000">
                <a:srgbClr val="C5E6ED"/>
              </a:gs>
            </a:gsLst>
            <a:lin ang="2700000" scaled="1"/>
          </a:gradFill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0099"/>
                </a:solidFill>
              </a:rPr>
              <a:t> </a:t>
            </a: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Внеурочная работа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 3" pitchFamily="18" charset="2"/>
              <a:buNone/>
              <a:defRPr/>
            </a:pPr>
            <a:endParaRPr lang="ru-RU" sz="2800" b="1" smtClean="0">
              <a:solidFill>
                <a:srgbClr val="000099"/>
              </a:solidFill>
              <a:latin typeface="Cambria" pitchFamily="18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НАПРАВЛЕНИЯ:</a:t>
            </a:r>
          </a:p>
          <a:p>
            <a:pPr>
              <a:defRPr/>
            </a:pP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духовно-нравственное</a:t>
            </a:r>
          </a:p>
          <a:p>
            <a:pPr>
              <a:defRPr/>
            </a:pP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 научно-познавательное</a:t>
            </a:r>
          </a:p>
          <a:p>
            <a:pPr>
              <a:defRPr/>
            </a:pP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 художественно-эстетическое</a:t>
            </a:r>
          </a:p>
          <a:p>
            <a:pPr>
              <a:defRPr/>
            </a:pP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 спортивно-оздоровительное</a:t>
            </a:r>
          </a:p>
          <a:p>
            <a:pPr>
              <a:defRPr/>
            </a:pP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 социальное</a:t>
            </a:r>
          </a:p>
          <a:p>
            <a:pPr>
              <a:buFont typeface="Wingdings 3" pitchFamily="18" charset="2"/>
              <a:buNone/>
              <a:defRPr/>
            </a:pPr>
            <a:endParaRPr lang="ru-RU" sz="24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ОБЕСПЕЧЕНЫ ПРОГРАММАМИ</a:t>
            </a:r>
          </a:p>
          <a:p>
            <a:pPr>
              <a:buFont typeface="Wingdings 3" pitchFamily="18" charset="2"/>
              <a:buNone/>
              <a:defRPr/>
            </a:pP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</a:rPr>
              <a:t>И ПОСОБИЯМИ</a:t>
            </a:r>
          </a:p>
        </p:txBody>
      </p:sp>
      <p:pic>
        <p:nvPicPr>
          <p:cNvPr id="69636" name="Picture 35" descr="Естествозна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773238"/>
            <a:ext cx="3032125" cy="4189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956550" y="188913"/>
            <a:ext cx="936625" cy="863600"/>
            <a:chOff x="113" y="55"/>
            <a:chExt cx="906" cy="837"/>
          </a:xfrm>
        </p:grpSpPr>
        <p:pic>
          <p:nvPicPr>
            <p:cNvPr id="69639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" y="55"/>
              <a:ext cx="907" cy="8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13" y="55"/>
              <a:ext cx="908" cy="8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96975"/>
            <a:ext cx="2157412" cy="3168650"/>
          </a:xfrm>
          <a:prstGeom prst="rect">
            <a:avLst/>
          </a:prstGeom>
          <a:noFill/>
          <a:ln w="12700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292600"/>
            <a:ext cx="1697038" cy="2376488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0900" name="Picture 12" descr="Obl_Uch_Uch_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3716338"/>
            <a:ext cx="2032000" cy="292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090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235825" y="1196975"/>
            <a:ext cx="1654175" cy="2244725"/>
          </a:xfrm>
          <a:noFill/>
          <a:ln>
            <a:solidFill>
              <a:schemeClr val="tx2"/>
            </a:solidFill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956550" y="188913"/>
            <a:ext cx="936625" cy="863600"/>
            <a:chOff x="113" y="55"/>
            <a:chExt cx="906" cy="837"/>
          </a:xfrm>
        </p:grpSpPr>
        <p:pic>
          <p:nvPicPr>
            <p:cNvPr id="80906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3" y="55"/>
              <a:ext cx="907" cy="8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13" y="55"/>
              <a:ext cx="908" cy="8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Lucida Sans Unicode" pitchFamily="34" charset="0"/>
              </a:endParaRPr>
            </a:p>
          </p:txBody>
        </p:sp>
      </p:grpSp>
      <p:sp>
        <p:nvSpPr>
          <p:cNvPr id="80904" name="Заголовок 3"/>
          <p:cNvSpPr>
            <a:spLocks/>
          </p:cNvSpPr>
          <p:nvPr/>
        </p:nvSpPr>
        <p:spPr bwMode="auto">
          <a:xfrm>
            <a:off x="1116013" y="274638"/>
            <a:ext cx="6769100" cy="561975"/>
          </a:xfrm>
          <a:prstGeom prst="rect">
            <a:avLst/>
          </a:prstGeom>
          <a:gradFill rotWithShape="1">
            <a:gsLst>
              <a:gs pos="0">
                <a:srgbClr val="FFFFCC">
                  <a:alpha val="99001"/>
                </a:srgbClr>
              </a:gs>
              <a:gs pos="100000">
                <a:srgbClr val="C5E6ED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>
                <a:solidFill>
                  <a:srgbClr val="000099"/>
                </a:solidFill>
                <a:latin typeface="Cambria" pitchFamily="18" charset="0"/>
              </a:rPr>
              <a:t> </a:t>
            </a:r>
            <a:r>
              <a:rPr lang="ru-RU" sz="2400" b="1">
                <a:solidFill>
                  <a:srgbClr val="000099"/>
                </a:solidFill>
              </a:rPr>
              <a:t>Изучение результативности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2411413" y="1196975"/>
            <a:ext cx="482441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/>
              <a:t>Учебно-методические комплекты </a:t>
            </a:r>
            <a:r>
              <a:rPr lang="ru-RU" sz="2000" b="1"/>
              <a:t>«Школьный старт» </a:t>
            </a:r>
            <a:r>
              <a:rPr lang="ru-RU" sz="2000"/>
              <a:t>и «</a:t>
            </a:r>
            <a:r>
              <a:rPr lang="ru-RU" sz="2000" b="1"/>
              <a:t>Учимся учиться и действовать</a:t>
            </a:r>
            <a:r>
              <a:rPr lang="ru-RU" sz="2000"/>
              <a:t>» позволяют системно, профессионально изучать и корректировать результативность и качество образования в развитии универсальных учебных действий учащихся 1 – 4 кл. В комплектах реализуется комплексный психолого-педагогический подход к отслеживанию и оценке процесса </a:t>
            </a:r>
            <a:r>
              <a:rPr lang="ru-RU" sz="2000" b="1"/>
              <a:t>развития ребенка</a:t>
            </a:r>
            <a:r>
              <a:rPr lang="ru-RU" sz="2000"/>
              <a:t>  с первых недель его обучения в начальной школе и до конца 4 класса.  </a:t>
            </a:r>
          </a:p>
          <a:p>
            <a:pPr>
              <a:defRPr/>
            </a:pPr>
            <a:r>
              <a:rPr lang="ru-RU" sz="2000"/>
              <a:t> </a:t>
            </a:r>
            <a:r>
              <a:rPr lang="ru-RU" sz="2000" b="1"/>
              <a:t>Авторы -  Беглова Т.В., Битянова М.Р., Меркулова Т.В., Теплицкая А.Г.</a:t>
            </a:r>
            <a:endParaRPr lang="en-US" sz="2000" b="1"/>
          </a:p>
          <a:p>
            <a:pPr>
              <a:defRPr/>
            </a:pPr>
            <a:r>
              <a:rPr lang="en-US" sz="2000" b="1"/>
              <a:t>www</a:t>
            </a:r>
            <a:r>
              <a:rPr lang="ru-RU" sz="2000" b="1"/>
              <a:t>.</a:t>
            </a:r>
            <a:r>
              <a:rPr lang="en-US" sz="2000" b="1"/>
              <a:t>tochkapsy</a:t>
            </a:r>
            <a:r>
              <a:rPr lang="ru-RU" sz="2000" b="1"/>
              <a:t>.</a:t>
            </a:r>
            <a:r>
              <a:rPr lang="en-US" sz="2000" b="1"/>
              <a:t>ru </a:t>
            </a:r>
            <a:r>
              <a:rPr lang="en-US" sz="2000"/>
              <a:t> </a:t>
            </a:r>
            <a:endParaRPr lang="en-US" sz="2000" b="1"/>
          </a:p>
          <a:p>
            <a:pPr>
              <a:defRPr/>
            </a:pPr>
            <a:r>
              <a:rPr lang="en-US" sz="2000" b="1"/>
              <a:t>www</a:t>
            </a:r>
            <a:r>
              <a:rPr lang="ru-RU" sz="2000" b="1"/>
              <a:t>.</a:t>
            </a:r>
            <a:r>
              <a:rPr lang="en-US" sz="2000" b="1"/>
              <a:t>zankov</a:t>
            </a:r>
            <a:r>
              <a:rPr lang="ru-RU" sz="2000" b="1"/>
              <a:t>.</a:t>
            </a:r>
            <a:r>
              <a:rPr lang="en-US" sz="2000" b="1"/>
              <a:t>ru</a:t>
            </a:r>
            <a:endParaRPr lang="ru-RU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71472" y="357166"/>
            <a:ext cx="8135938" cy="6048375"/>
          </a:xfrm>
          <a:prstGeom prst="rect">
            <a:avLst/>
          </a:prstGeom>
          <a:gradFill rotWithShape="0">
            <a:gsLst>
              <a:gs pos="0">
                <a:srgbClr val="DCEBEF"/>
              </a:gs>
              <a:gs pos="70000">
                <a:srgbClr val="C4D6EB"/>
              </a:gs>
              <a:gs pos="100000">
                <a:srgbClr val="FFEBFA"/>
              </a:gs>
            </a:gsLst>
            <a:lin ang="1200000"/>
          </a:gra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14480" y="1214422"/>
            <a:ext cx="692948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800" b="1" i="1" dirty="0" smtClean="0">
                <a:solidFill>
                  <a:srgbClr val="000099"/>
                </a:solidFill>
                <a:latin typeface="Arial" charset="0"/>
              </a:rPr>
              <a:t>Системе                      развивающего обучения </a:t>
            </a:r>
          </a:p>
          <a:p>
            <a:pPr algn="r">
              <a:defRPr/>
            </a:pPr>
            <a:r>
              <a:rPr lang="ru-RU" sz="4800" b="1" i="1" dirty="0" err="1" smtClean="0">
                <a:solidFill>
                  <a:srgbClr val="000099"/>
                </a:solidFill>
                <a:latin typeface="Arial" charset="0"/>
              </a:rPr>
              <a:t>Л.В.Занкова</a:t>
            </a:r>
            <a:r>
              <a:rPr lang="ru-RU" sz="4800" b="1" i="1" dirty="0" smtClean="0">
                <a:solidFill>
                  <a:srgbClr val="000099"/>
                </a:solidFill>
                <a:latin typeface="Arial" charset="0"/>
              </a:rPr>
              <a:t> – </a:t>
            </a:r>
          </a:p>
          <a:p>
            <a:pPr algn="ctr">
              <a:defRPr/>
            </a:pPr>
            <a:r>
              <a:rPr lang="ru-RU" sz="6600" b="1" i="1" dirty="0" smtClean="0">
                <a:solidFill>
                  <a:srgbClr val="000099"/>
                </a:solidFill>
                <a:latin typeface="Arial" charset="0"/>
              </a:rPr>
              <a:t>                55 лет</a:t>
            </a:r>
            <a:endParaRPr lang="ru-RU" sz="6600" b="1" i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642918"/>
            <a:ext cx="2143140" cy="2286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уютный дом\Desktop\Новая папка (3)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3143272" cy="42148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71550" y="2060575"/>
            <a:ext cx="6911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000099"/>
                </a:solidFill>
                <a:cs typeface="Times New Roman" pitchFamily="18" charset="0"/>
              </a:rPr>
              <a:t>Три государственные  системы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58888" y="0"/>
            <a:ext cx="7273925" cy="1268413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chemeClr val="accent3">
                  <a:lumMod val="40000"/>
                  <a:lumOff val="6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cs typeface="Times New Roman" pitchFamily="18" charset="0"/>
              </a:rPr>
              <a:t>1996 год: решение коллегии</a:t>
            </a:r>
          </a:p>
          <a:p>
            <a:pPr algn="ctr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cs typeface="Times New Roman" pitchFamily="18" charset="0"/>
              </a:rPr>
              <a:t>Минобразования России</a:t>
            </a: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3995738" y="1341438"/>
            <a:ext cx="485775" cy="687387"/>
          </a:xfrm>
          <a:prstGeom prst="downArrow">
            <a:avLst>
              <a:gd name="adj1" fmla="val 50000"/>
              <a:gd name="adj2" fmla="val 35376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2051050" y="2781300"/>
            <a:ext cx="485775" cy="687388"/>
          </a:xfrm>
          <a:prstGeom prst="downArrow">
            <a:avLst>
              <a:gd name="adj1" fmla="val 50000"/>
              <a:gd name="adj2" fmla="val 35376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6372225" y="2708275"/>
            <a:ext cx="485775" cy="687388"/>
          </a:xfrm>
          <a:prstGeom prst="downArrow">
            <a:avLst>
              <a:gd name="adj1" fmla="val 50000"/>
              <a:gd name="adj2" fmla="val 35376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468313" y="3716338"/>
            <a:ext cx="2879725" cy="914400"/>
          </a:xfrm>
          <a:prstGeom prst="snip2DiagRect">
            <a:avLst/>
          </a:prstGeom>
          <a:gradFill>
            <a:gsLst>
              <a:gs pos="0">
                <a:srgbClr val="5E9EFF"/>
              </a:gs>
              <a:gs pos="0">
                <a:schemeClr val="accent3">
                  <a:lumMod val="40000"/>
                  <a:lumOff val="6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Традиционная система обучения</a:t>
            </a: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3779838" y="3716338"/>
            <a:ext cx="4824412" cy="1728787"/>
          </a:xfrm>
          <a:prstGeom prst="snip2DiagRect">
            <a:avLst/>
          </a:prstGeom>
          <a:gradFill>
            <a:gsLst>
              <a:gs pos="0">
                <a:srgbClr val="5E9EFF"/>
              </a:gs>
              <a:gs pos="0">
                <a:schemeClr val="accent3">
                  <a:lumMod val="40000"/>
                  <a:lumOff val="6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 развивающего обучения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Д.Б. </a:t>
            </a:r>
            <a:r>
              <a:rPr lang="ru-RU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Эльконина-В.В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Давыдова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 развивающего обучения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Л.В. Занкова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187450" y="333375"/>
            <a:ext cx="7705725" cy="863600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chemeClr val="accent3">
                  <a:lumMod val="40000"/>
                  <a:lumOff val="6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mbria" pitchFamily="18" charset="0"/>
              <a:cs typeface="Arial" charset="0"/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150938" y="404813"/>
            <a:ext cx="6840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cs typeface="Times New Roman" pitchFamily="18" charset="0"/>
              </a:rPr>
              <a:t>Российское образование развивается</a:t>
            </a:r>
          </a:p>
        </p:txBody>
      </p:sp>
      <p:pic>
        <p:nvPicPr>
          <p:cNvPr id="14341" name="Picture 9" descr="обложка ФГОС НОО (2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773238"/>
            <a:ext cx="2895600" cy="4525962"/>
          </a:xfrm>
          <a:ln>
            <a:solidFill>
              <a:srgbClr val="2A19A7"/>
            </a:solidFill>
          </a:ln>
        </p:spPr>
      </p:pic>
      <p:sp>
        <p:nvSpPr>
          <p:cNvPr id="1024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73238"/>
            <a:ext cx="4038600" cy="4525962"/>
          </a:xfrm>
          <a:gradFill>
            <a:gsLst>
              <a:gs pos="0">
                <a:srgbClr val="5E9EFF"/>
              </a:gs>
              <a:gs pos="0">
                <a:schemeClr val="accent3">
                  <a:lumMod val="40000"/>
                  <a:lumOff val="6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>
            <a:solidFill>
              <a:srgbClr val="000099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/>
              <a:t>  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Приказ №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373 Министерства образования и науки РФ 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от 06.10.2009 г.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«Об утверждении и введении в действие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федерального государственного образовательного стандарта начального общего образования».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  <a:gradFill>
            <a:gsLst>
              <a:gs pos="0">
                <a:srgbClr val="5E9EFF"/>
              </a:gs>
              <a:gs pos="0">
                <a:schemeClr val="accent3">
                  <a:lumMod val="40000"/>
                  <a:lumOff val="6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«Развитие личности – смысл и цель современного образования».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(Из Концепции  федерального государственного образовательного  стандарта).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«Цель обучения - достижение оптимального общего развития каждого ребенка при сохранении его психического и физического здоровья».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	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Л.В. Занков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403350" y="333375"/>
            <a:ext cx="7381875" cy="503238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chemeClr val="accent3">
                  <a:lumMod val="40000"/>
                  <a:lumOff val="6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mbria" pitchFamily="18" charset="0"/>
              <a:cs typeface="Arial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19250" y="404813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         Цели современного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39750" y="333375"/>
            <a:ext cx="8135938" cy="6048375"/>
          </a:xfrm>
          <a:prstGeom prst="rect">
            <a:avLst/>
          </a:prstGeom>
          <a:gradFill rotWithShape="0">
            <a:gsLst>
              <a:gs pos="0">
                <a:srgbClr val="DCEBEF"/>
              </a:gs>
              <a:gs pos="70000">
                <a:srgbClr val="C4D6EB"/>
              </a:gs>
              <a:gs pos="100000">
                <a:srgbClr val="FFEBFA"/>
              </a:gs>
            </a:gsLst>
            <a:lin ang="1200000"/>
          </a:gra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47813" y="1433513"/>
            <a:ext cx="684053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0099"/>
                </a:solidFill>
              </a:rPr>
              <a:t>Федеральный государственный образовательный стандарт начального общего образования </a:t>
            </a:r>
          </a:p>
          <a:p>
            <a:pPr>
              <a:defRPr/>
            </a:pPr>
            <a:r>
              <a:rPr lang="ru-RU" sz="3200" b="1" dirty="0">
                <a:solidFill>
                  <a:srgbClr val="000099"/>
                </a:solidFill>
              </a:rPr>
              <a:t>и система развивающего обучения Л.В. </a:t>
            </a:r>
            <a:r>
              <a:rPr lang="ru-RU" sz="3200" b="1" dirty="0" err="1">
                <a:solidFill>
                  <a:srgbClr val="000099"/>
                </a:solidFill>
              </a:rPr>
              <a:t>Занкова</a:t>
            </a:r>
            <a:r>
              <a:rPr lang="ru-RU" sz="3200" b="1" dirty="0">
                <a:solidFill>
                  <a:srgbClr val="000099"/>
                </a:solidFill>
              </a:rPr>
              <a:t> имеют единое психолого-педагогическое основание – </a:t>
            </a:r>
          </a:p>
          <a:p>
            <a:pPr>
              <a:defRPr/>
            </a:pPr>
            <a:r>
              <a:rPr lang="ru-RU" sz="3200" b="1" dirty="0">
                <a:solidFill>
                  <a:srgbClr val="000099"/>
                </a:solidFill>
              </a:rPr>
              <a:t>   теорию Л.С. </a:t>
            </a:r>
            <a:r>
              <a:rPr lang="ru-RU" sz="3200" b="1" dirty="0" err="1">
                <a:solidFill>
                  <a:srgbClr val="000099"/>
                </a:solidFill>
              </a:rPr>
              <a:t>Выготского</a:t>
            </a:r>
            <a:r>
              <a:rPr lang="ru-RU" sz="3200" b="1" dirty="0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2"/>
          <p:cNvSpPr txBox="1">
            <a:spLocks noChangeArrowheads="1"/>
          </p:cNvSpPr>
          <p:nvPr/>
        </p:nvSpPr>
        <p:spPr bwMode="auto">
          <a:xfrm>
            <a:off x="576263" y="55895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7411" name="AutoShape 47"/>
          <p:cNvSpPr>
            <a:spLocks noChangeArrowheads="1"/>
          </p:cNvSpPr>
          <p:nvPr/>
        </p:nvSpPr>
        <p:spPr bwMode="auto">
          <a:xfrm>
            <a:off x="250825" y="1052513"/>
            <a:ext cx="2643188" cy="85725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1"/>
                </a:solidFill>
                <a:cs typeface="Arial" charset="0"/>
              </a:rPr>
              <a:t>ЛИЧНОСТНЫЕ</a:t>
            </a:r>
          </a:p>
        </p:txBody>
      </p:sp>
      <p:sp>
        <p:nvSpPr>
          <p:cNvPr id="17412" name="AutoShape 48"/>
          <p:cNvSpPr>
            <a:spLocks noChangeArrowheads="1"/>
          </p:cNvSpPr>
          <p:nvPr/>
        </p:nvSpPr>
        <p:spPr bwMode="auto">
          <a:xfrm>
            <a:off x="3059113" y="1052513"/>
            <a:ext cx="2928937" cy="85725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МЕТАПРЕДМЕТНЫЕ</a:t>
            </a:r>
          </a:p>
        </p:txBody>
      </p:sp>
      <p:sp>
        <p:nvSpPr>
          <p:cNvPr id="17413" name="AutoShape 49"/>
          <p:cNvSpPr>
            <a:spLocks noChangeArrowheads="1"/>
          </p:cNvSpPr>
          <p:nvPr/>
        </p:nvSpPr>
        <p:spPr bwMode="auto">
          <a:xfrm>
            <a:off x="6084888" y="1052513"/>
            <a:ext cx="2857500" cy="85725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ПРЕДМЕТНЫЕ</a:t>
            </a:r>
          </a:p>
        </p:txBody>
      </p:sp>
      <p:sp>
        <p:nvSpPr>
          <p:cNvPr id="19462" name="AutoShape 50"/>
          <p:cNvSpPr>
            <a:spLocks noChangeArrowheads="1"/>
          </p:cNvSpPr>
          <p:nvPr/>
        </p:nvSpPr>
        <p:spPr bwMode="auto">
          <a:xfrm>
            <a:off x="107950" y="2060575"/>
            <a:ext cx="2749550" cy="128587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600" b="1">
                <a:solidFill>
                  <a:srgbClr val="000099"/>
                </a:solidFill>
                <a:cs typeface="Arial" charset="0"/>
              </a:rPr>
              <a:t>Самоопределение:</a:t>
            </a:r>
          </a:p>
          <a:p>
            <a:pPr algn="ctr">
              <a:defRPr/>
            </a:pPr>
            <a:r>
              <a:rPr lang="ru-RU" sz="1400" b="1">
                <a:solidFill>
                  <a:srgbClr val="000099"/>
                </a:solidFill>
                <a:cs typeface="Arial" charset="0"/>
              </a:rPr>
              <a:t>внутренняя позиция</a:t>
            </a:r>
          </a:p>
          <a:p>
            <a:pPr algn="ctr">
              <a:defRPr/>
            </a:pPr>
            <a:r>
              <a:rPr lang="ru-RU" sz="1400" b="1">
                <a:solidFill>
                  <a:srgbClr val="000099"/>
                </a:solidFill>
                <a:cs typeface="Arial" charset="0"/>
              </a:rPr>
              <a:t> школьника;</a:t>
            </a:r>
          </a:p>
          <a:p>
            <a:pPr algn="ctr">
              <a:defRPr/>
            </a:pPr>
            <a:r>
              <a:rPr lang="ru-RU" sz="1400" b="1">
                <a:solidFill>
                  <a:srgbClr val="000099"/>
                </a:solidFill>
                <a:cs typeface="Arial" charset="0"/>
              </a:rPr>
              <a:t>самоуважение и самооценка</a:t>
            </a:r>
          </a:p>
        </p:txBody>
      </p:sp>
      <p:sp>
        <p:nvSpPr>
          <p:cNvPr id="19463" name="AutoShape 51"/>
          <p:cNvSpPr>
            <a:spLocks noChangeArrowheads="1"/>
          </p:cNvSpPr>
          <p:nvPr/>
        </p:nvSpPr>
        <p:spPr bwMode="auto">
          <a:xfrm>
            <a:off x="107950" y="3500438"/>
            <a:ext cx="2714625" cy="114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Смыслообразование</a:t>
            </a: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: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мотивация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(учебная, социальная);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границы собственного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знания и «незнания»</a:t>
            </a:r>
          </a:p>
        </p:txBody>
      </p:sp>
      <p:sp>
        <p:nvSpPr>
          <p:cNvPr id="19464" name="AutoShape 52"/>
          <p:cNvSpPr>
            <a:spLocks noChangeArrowheads="1"/>
          </p:cNvSpPr>
          <p:nvPr/>
        </p:nvSpPr>
        <p:spPr bwMode="auto">
          <a:xfrm>
            <a:off x="107950" y="4797425"/>
            <a:ext cx="2857500" cy="206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Морально-этическая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ориентация: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ориентация на выполнение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моральных норм;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способность к решению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моральных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проблем на основе </a:t>
            </a:r>
          </a:p>
          <a:p>
            <a:pPr algn="ctr">
              <a:defRPr/>
            </a:pPr>
            <a:r>
              <a:rPr lang="ru-RU" sz="1400" b="1" dirty="0" err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децентрации</a:t>
            </a: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оценка своих поступков </a:t>
            </a:r>
          </a:p>
        </p:txBody>
      </p:sp>
      <p:sp>
        <p:nvSpPr>
          <p:cNvPr id="19465" name="AutoShape 53"/>
          <p:cNvSpPr>
            <a:spLocks noChangeArrowheads="1"/>
          </p:cNvSpPr>
          <p:nvPr/>
        </p:nvSpPr>
        <p:spPr bwMode="auto">
          <a:xfrm>
            <a:off x="2916238" y="2060575"/>
            <a:ext cx="3311525" cy="136842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Регулятивные: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управление своей деятельностью;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контроль и коррекция;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инициативность и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 самостоятельность</a:t>
            </a:r>
          </a:p>
        </p:txBody>
      </p:sp>
      <p:sp>
        <p:nvSpPr>
          <p:cNvPr id="19466" name="AutoShape 54"/>
          <p:cNvSpPr>
            <a:spLocks noChangeArrowheads="1"/>
          </p:cNvSpPr>
          <p:nvPr/>
        </p:nvSpPr>
        <p:spPr bwMode="auto">
          <a:xfrm>
            <a:off x="2987675" y="3643313"/>
            <a:ext cx="3240088" cy="78581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Коммуникативные: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речевая деятельность;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навыки сотрудничества</a:t>
            </a:r>
          </a:p>
        </p:txBody>
      </p:sp>
      <p:sp>
        <p:nvSpPr>
          <p:cNvPr id="19467" name="AutoShape 55"/>
          <p:cNvSpPr>
            <a:spLocks noChangeArrowheads="1"/>
          </p:cNvSpPr>
          <p:nvPr/>
        </p:nvSpPr>
        <p:spPr bwMode="auto">
          <a:xfrm>
            <a:off x="3059113" y="4572000"/>
            <a:ext cx="3155950" cy="217011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Познавательные: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работа с информацией;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с учебными моделями;</a:t>
            </a:r>
          </a:p>
          <a:p>
            <a:pPr algn="ctr">
              <a:defRPr/>
            </a:pPr>
            <a:r>
              <a:rPr lang="ru-RU" sz="1400" b="1" dirty="0" err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использ</a:t>
            </a: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. </a:t>
            </a:r>
            <a:r>
              <a:rPr lang="ru-RU" sz="1400" b="1" dirty="0" err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знако-символических</a:t>
            </a:r>
            <a:endParaRPr lang="ru-RU" sz="1400" b="1" dirty="0">
              <a:solidFill>
                <a:srgbClr val="000099"/>
              </a:solidFill>
              <a:latin typeface="Bookman Old Style" pitchFamily="18" charset="0"/>
              <a:cs typeface="Arial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средств, общих схем решения;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выполнение операций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сравнения, анализа, обобщения,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классификации,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подведения под понятие</a:t>
            </a:r>
          </a:p>
        </p:txBody>
      </p:sp>
      <p:sp>
        <p:nvSpPr>
          <p:cNvPr id="807992" name="AutoShape 56"/>
          <p:cNvSpPr>
            <a:spLocks noChangeArrowheads="1"/>
          </p:cNvSpPr>
          <p:nvPr/>
        </p:nvSpPr>
        <p:spPr bwMode="auto">
          <a:xfrm>
            <a:off x="6300788" y="2133600"/>
            <a:ext cx="2714625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17421" name="Text Box 59"/>
          <p:cNvSpPr txBox="1">
            <a:spLocks noChangeArrowheads="1"/>
          </p:cNvSpPr>
          <p:nvPr/>
        </p:nvSpPr>
        <p:spPr bwMode="auto">
          <a:xfrm>
            <a:off x="6372225" y="2276475"/>
            <a:ext cx="2500313" cy="52546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4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Основы системы</a:t>
            </a:r>
          </a:p>
          <a:p>
            <a:pPr algn="ctr"/>
            <a:r>
              <a:rPr lang="ru-RU" sz="14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научных знаний</a:t>
            </a:r>
          </a:p>
        </p:txBody>
      </p:sp>
      <p:sp>
        <p:nvSpPr>
          <p:cNvPr id="19470" name="AutoShape 60"/>
          <p:cNvSpPr>
            <a:spLocks noChangeArrowheads="1"/>
          </p:cNvSpPr>
          <p:nvPr/>
        </p:nvSpPr>
        <p:spPr bwMode="auto">
          <a:xfrm>
            <a:off x="6429375" y="3213100"/>
            <a:ext cx="2463800" cy="143986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400" b="1">
                <a:solidFill>
                  <a:srgbClr val="000099"/>
                </a:solidFill>
                <a:cs typeface="Arial" charset="0"/>
              </a:rPr>
              <a:t>Опыт «предметной» </a:t>
            </a:r>
          </a:p>
          <a:p>
            <a:pPr algn="ctr">
              <a:defRPr/>
            </a:pPr>
            <a:r>
              <a:rPr lang="ru-RU" sz="1400" b="1">
                <a:solidFill>
                  <a:srgbClr val="000099"/>
                </a:solidFill>
                <a:cs typeface="Arial" charset="0"/>
              </a:rPr>
              <a:t>деятельности </a:t>
            </a:r>
          </a:p>
          <a:p>
            <a:pPr algn="ctr">
              <a:defRPr/>
            </a:pPr>
            <a:r>
              <a:rPr lang="ru-RU" sz="1400" b="1">
                <a:solidFill>
                  <a:srgbClr val="000099"/>
                </a:solidFill>
                <a:cs typeface="Arial" charset="0"/>
              </a:rPr>
              <a:t>по получению,</a:t>
            </a:r>
          </a:p>
          <a:p>
            <a:pPr algn="ctr">
              <a:defRPr/>
            </a:pPr>
            <a:r>
              <a:rPr lang="ru-RU" sz="1400" b="1">
                <a:solidFill>
                  <a:srgbClr val="000099"/>
                </a:solidFill>
                <a:cs typeface="Arial" charset="0"/>
              </a:rPr>
              <a:t>преобразованию</a:t>
            </a:r>
          </a:p>
          <a:p>
            <a:pPr algn="ctr">
              <a:defRPr/>
            </a:pPr>
            <a:r>
              <a:rPr lang="ru-RU" sz="1400" b="1">
                <a:solidFill>
                  <a:srgbClr val="000099"/>
                </a:solidFill>
                <a:cs typeface="Arial" charset="0"/>
              </a:rPr>
              <a:t>и применению</a:t>
            </a:r>
          </a:p>
          <a:p>
            <a:pPr algn="ctr">
              <a:defRPr/>
            </a:pPr>
            <a:r>
              <a:rPr lang="ru-RU" sz="1400" b="1">
                <a:solidFill>
                  <a:srgbClr val="000099"/>
                </a:solidFill>
                <a:cs typeface="Arial" charset="0"/>
              </a:rPr>
              <a:t>нового знания</a:t>
            </a:r>
          </a:p>
        </p:txBody>
      </p:sp>
      <p:sp>
        <p:nvSpPr>
          <p:cNvPr id="2082" name="AutoShape 86"/>
          <p:cNvSpPr>
            <a:spLocks noChangeArrowheads="1"/>
          </p:cNvSpPr>
          <p:nvPr/>
        </p:nvSpPr>
        <p:spPr bwMode="auto">
          <a:xfrm>
            <a:off x="7524750" y="6021388"/>
            <a:ext cx="304800" cy="485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808024" name="AutoShape 88"/>
          <p:cNvSpPr>
            <a:spLocks noChangeArrowheads="1"/>
          </p:cNvSpPr>
          <p:nvPr/>
        </p:nvSpPr>
        <p:spPr bwMode="auto">
          <a:xfrm>
            <a:off x="6300788" y="5445125"/>
            <a:ext cx="2714625" cy="1296988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Предметные и </a:t>
            </a:r>
          </a:p>
          <a:p>
            <a:pPr algn="ctr">
              <a:defRPr/>
            </a:pPr>
            <a:r>
              <a:rPr lang="ru-RU" sz="1600" b="1" dirty="0" err="1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метапредметные</a:t>
            </a:r>
            <a:endParaRPr lang="ru-RU" sz="1600" b="1" dirty="0">
              <a:solidFill>
                <a:schemeClr val="bg1"/>
              </a:solidFill>
              <a:latin typeface="Bookman Old Style" pitchFamily="18" charset="0"/>
              <a:cs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 действия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с учебным материалом </a:t>
            </a:r>
          </a:p>
        </p:txBody>
      </p:sp>
      <p:sp>
        <p:nvSpPr>
          <p:cNvPr id="19473" name="Rectangle 4"/>
          <p:cNvSpPr>
            <a:spLocks noChangeArrowheads="1"/>
          </p:cNvSpPr>
          <p:nvPr/>
        </p:nvSpPr>
        <p:spPr bwMode="auto">
          <a:xfrm>
            <a:off x="1042988" y="0"/>
            <a:ext cx="6913562" cy="100806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cs typeface="Arial" charset="0"/>
              </a:rPr>
              <a:t>Планируемые результаты начального общего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cs typeface="Arial" charset="0"/>
              </a:rPr>
              <a:t>образования в соответствии с новым ФГОС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7524750" y="4797425"/>
            <a:ext cx="287338" cy="431800"/>
          </a:xfrm>
          <a:prstGeom prst="downArrow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87450" y="0"/>
            <a:ext cx="7632700" cy="908050"/>
          </a:xfrm>
          <a:prstGeom prst="rect">
            <a:avLst/>
          </a:prstGeom>
          <a:solidFill>
            <a:srgbClr val="99CCFF">
              <a:alpha val="1803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Реализация цели ФГОС </a:t>
            </a:r>
          </a:p>
          <a:p>
            <a:pPr algn="ctr"/>
            <a:r>
              <a:rPr lang="ru-RU" sz="2400" b="1"/>
              <a:t>средствами системы Л.В. Занкова</a:t>
            </a:r>
          </a:p>
        </p:txBody>
      </p:sp>
      <p:sp>
        <p:nvSpPr>
          <p:cNvPr id="19459" name="Rectangle 20"/>
          <p:cNvSpPr>
            <a:spLocks noChangeArrowheads="1"/>
          </p:cNvSpPr>
          <p:nvPr/>
        </p:nvSpPr>
        <p:spPr bwMode="auto">
          <a:xfrm>
            <a:off x="1331913" y="815975"/>
            <a:ext cx="6648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cs typeface="Times New Roman" pitchFamily="18" charset="0"/>
              </a:rPr>
              <a:t>Цель - развитие личности</a:t>
            </a:r>
          </a:p>
        </p:txBody>
      </p:sp>
      <p:sp>
        <p:nvSpPr>
          <p:cNvPr id="16388" name="Rectangle 21"/>
          <p:cNvSpPr>
            <a:spLocks noChangeArrowheads="1"/>
          </p:cNvSpPr>
          <p:nvPr/>
        </p:nvSpPr>
        <p:spPr bwMode="auto">
          <a:xfrm>
            <a:off x="323850" y="1439863"/>
            <a:ext cx="8820150" cy="466725"/>
          </a:xfrm>
          <a:prstGeom prst="rect">
            <a:avLst/>
          </a:prstGeom>
          <a:solidFill>
            <a:srgbClr val="A3BFE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cs typeface="Times New Roman" pitchFamily="18" charset="0"/>
              </a:rPr>
              <a:t>Единые психолого-педагогические  основы системы</a:t>
            </a:r>
          </a:p>
        </p:txBody>
      </p:sp>
      <p:sp>
        <p:nvSpPr>
          <p:cNvPr id="19461" name="Rectangle 22"/>
          <p:cNvSpPr>
            <a:spLocks noChangeArrowheads="1"/>
          </p:cNvSpPr>
          <p:nvPr/>
        </p:nvSpPr>
        <p:spPr bwMode="auto">
          <a:xfrm>
            <a:off x="323850" y="1938338"/>
            <a:ext cx="433228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endParaRPr lang="ru-RU" sz="1600" dirty="0">
              <a:solidFill>
                <a:srgbClr val="001B36"/>
              </a:solidFill>
              <a:latin typeface="Arial" charset="0"/>
            </a:endParaRPr>
          </a:p>
          <a:p>
            <a:pPr marL="342900" indent="-342900"/>
            <a:r>
              <a:rPr lang="ru-RU" sz="1600" b="1" dirty="0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Дидактические принципы</a:t>
            </a:r>
          </a:p>
          <a:p>
            <a:pPr marL="342900" indent="-342900">
              <a:buFontTx/>
              <a:buAutoNum type="arabicParenR"/>
            </a:pPr>
            <a:r>
              <a:rPr lang="ru-RU" sz="1600" b="1" dirty="0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обучение на высоком уровне трудности с соблюдением меры трудности;</a:t>
            </a:r>
          </a:p>
          <a:p>
            <a:pPr marL="342900" indent="-342900"/>
            <a:r>
              <a:rPr lang="ru-RU" sz="1600" b="1" dirty="0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2)  ведущая роль теоретических знаний;</a:t>
            </a:r>
          </a:p>
          <a:p>
            <a:pPr marL="342900" indent="-342900"/>
            <a:r>
              <a:rPr lang="ru-RU" sz="1600" b="1" dirty="0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3)  осознание процесса учения;</a:t>
            </a:r>
          </a:p>
          <a:p>
            <a:pPr marL="342900" indent="-342900"/>
            <a:r>
              <a:rPr lang="ru-RU" sz="1600" b="1" dirty="0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4)  быстрый темп изучения материала;</a:t>
            </a:r>
          </a:p>
          <a:p>
            <a:pPr marL="342900" indent="-342900">
              <a:buFontTx/>
              <a:buAutoNum type="arabicParenR" startAt="5"/>
            </a:pPr>
            <a:r>
              <a:rPr lang="ru-RU" sz="1600" b="1" dirty="0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работа над развитием каждого</a:t>
            </a:r>
          </a:p>
          <a:p>
            <a:pPr marL="342900" indent="-342900"/>
            <a:r>
              <a:rPr lang="ru-RU" sz="1600" b="1" dirty="0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      ребенка, в том числе и слабого</a:t>
            </a:r>
          </a:p>
        </p:txBody>
      </p:sp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4859338" y="2282825"/>
            <a:ext cx="39608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Методика обучения</a:t>
            </a:r>
          </a:p>
          <a:p>
            <a:pPr>
              <a:buFontTx/>
              <a:buChar char="•"/>
            </a:pPr>
            <a:r>
              <a:rPr lang="ru-RU" sz="1600" b="1" i="1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Типические свойства методики:</a:t>
            </a:r>
          </a:p>
          <a:p>
            <a:r>
              <a:rPr lang="ru-RU" sz="1600" b="1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1)  многогранность;</a:t>
            </a:r>
          </a:p>
          <a:p>
            <a:r>
              <a:rPr lang="ru-RU" sz="1600" b="1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2)  процессуальность;</a:t>
            </a:r>
          </a:p>
          <a:p>
            <a:r>
              <a:rPr lang="ru-RU" sz="1600" b="1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3)  коллизии;</a:t>
            </a:r>
          </a:p>
          <a:p>
            <a:pPr>
              <a:buFontTx/>
              <a:buAutoNum type="arabicParenR" startAt="4"/>
            </a:pPr>
            <a:r>
              <a:rPr lang="ru-RU" sz="1600" b="1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вариантность</a:t>
            </a:r>
          </a:p>
          <a:p>
            <a:pPr>
              <a:buFontTx/>
              <a:buChar char="•"/>
            </a:pPr>
            <a:r>
              <a:rPr lang="ru-RU" sz="1600" b="1" i="1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Предметные методики </a:t>
            </a:r>
          </a:p>
          <a:p>
            <a:r>
              <a:rPr lang="ru-RU" sz="1600" b="1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Организационные формы</a:t>
            </a:r>
          </a:p>
          <a:p>
            <a:r>
              <a:rPr lang="ru-RU" sz="1600" b="1">
                <a:solidFill>
                  <a:srgbClr val="000099"/>
                </a:solidFill>
                <a:ea typeface="Lucida Sans Unicode" pitchFamily="34" charset="0"/>
                <a:cs typeface="Times New Roman" pitchFamily="18" charset="0"/>
              </a:rPr>
              <a:t>Система изучения результативности</a:t>
            </a:r>
          </a:p>
        </p:txBody>
      </p:sp>
      <p:sp>
        <p:nvSpPr>
          <p:cNvPr id="16391" name="Rectangle 25"/>
          <p:cNvSpPr>
            <a:spLocks noChangeArrowheads="1"/>
          </p:cNvSpPr>
          <p:nvPr/>
        </p:nvSpPr>
        <p:spPr bwMode="auto">
          <a:xfrm>
            <a:off x="827088" y="5078413"/>
            <a:ext cx="7620000" cy="461962"/>
          </a:xfrm>
          <a:prstGeom prst="rect">
            <a:avLst/>
          </a:prstGeom>
          <a:solidFill>
            <a:srgbClr val="A3BFE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cs typeface="Times New Roman" pitchFamily="18" charset="0"/>
              </a:rPr>
              <a:t>Условия достижение планируемых результатов</a:t>
            </a:r>
            <a:r>
              <a:rPr lang="ru-RU" sz="2400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6392" name="Rectangle 26"/>
          <p:cNvSpPr>
            <a:spLocks noChangeArrowheads="1"/>
          </p:cNvSpPr>
          <p:nvPr/>
        </p:nvSpPr>
        <p:spPr bwMode="auto">
          <a:xfrm>
            <a:off x="468313" y="6165850"/>
            <a:ext cx="1676400" cy="400050"/>
          </a:xfrm>
          <a:prstGeom prst="rect">
            <a:avLst/>
          </a:prstGeom>
          <a:solidFill>
            <a:srgbClr val="A3BFE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cs typeface="Times New Roman" pitchFamily="18" charset="0"/>
              </a:rPr>
              <a:t>личностных</a:t>
            </a:r>
            <a:r>
              <a:rPr lang="ru-RU" sz="2000" b="1" dirty="0">
                <a:solidFill>
                  <a:srgbClr val="001B36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6393" name="Rectangle 27"/>
          <p:cNvSpPr>
            <a:spLocks noChangeArrowheads="1"/>
          </p:cNvSpPr>
          <p:nvPr/>
        </p:nvSpPr>
        <p:spPr bwMode="auto">
          <a:xfrm>
            <a:off x="2268538" y="5799138"/>
            <a:ext cx="4895850" cy="922337"/>
          </a:xfrm>
          <a:prstGeom prst="rect">
            <a:avLst/>
          </a:prstGeom>
          <a:solidFill>
            <a:srgbClr val="A3BFE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rgbClr val="000099"/>
                </a:solidFill>
                <a:cs typeface="Times New Roman" pitchFamily="18" charset="0"/>
              </a:rPr>
              <a:t>метапредметных</a:t>
            </a:r>
            <a:r>
              <a:rPr lang="ru-RU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cs typeface="Times New Roman" pitchFamily="18" charset="0"/>
              </a:rPr>
              <a:t> регулятивных, познавательных, коммуникативных  </a:t>
            </a:r>
          </a:p>
        </p:txBody>
      </p:sp>
      <p:sp>
        <p:nvSpPr>
          <p:cNvPr id="16394" name="Rectangle 28"/>
          <p:cNvSpPr>
            <a:spLocks noChangeArrowheads="1"/>
          </p:cNvSpPr>
          <p:nvPr/>
        </p:nvSpPr>
        <p:spPr bwMode="auto">
          <a:xfrm>
            <a:off x="7239000" y="6154738"/>
            <a:ext cx="1670050" cy="400050"/>
          </a:xfrm>
          <a:prstGeom prst="rect">
            <a:avLst/>
          </a:prstGeom>
          <a:solidFill>
            <a:srgbClr val="A3BFE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cs typeface="Times New Roman" pitchFamily="18" charset="0"/>
              </a:rPr>
              <a:t>предметных </a:t>
            </a:r>
          </a:p>
        </p:txBody>
      </p:sp>
      <p:sp>
        <p:nvSpPr>
          <p:cNvPr id="16395" name="AutoShape 29"/>
          <p:cNvSpPr>
            <a:spLocks noChangeArrowheads="1"/>
          </p:cNvSpPr>
          <p:nvPr/>
        </p:nvSpPr>
        <p:spPr bwMode="auto">
          <a:xfrm>
            <a:off x="4284663" y="1196975"/>
            <a:ext cx="287337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396" name="AutoShape 32"/>
          <p:cNvSpPr>
            <a:spLocks noChangeArrowheads="1"/>
          </p:cNvSpPr>
          <p:nvPr/>
        </p:nvSpPr>
        <p:spPr bwMode="auto">
          <a:xfrm>
            <a:off x="2339975" y="1916113"/>
            <a:ext cx="485775" cy="3095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397" name="AutoShape 33"/>
          <p:cNvSpPr>
            <a:spLocks noChangeArrowheads="1"/>
          </p:cNvSpPr>
          <p:nvPr/>
        </p:nvSpPr>
        <p:spPr bwMode="auto">
          <a:xfrm>
            <a:off x="6227763" y="1916113"/>
            <a:ext cx="485775" cy="3095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70" name="AutoShape 35"/>
          <p:cNvSpPr>
            <a:spLocks/>
          </p:cNvSpPr>
          <p:nvPr/>
        </p:nvSpPr>
        <p:spPr bwMode="auto">
          <a:xfrm rot="-5400000">
            <a:off x="4319588" y="296863"/>
            <a:ext cx="533400" cy="8382000"/>
          </a:xfrm>
          <a:prstGeom prst="leftBrace">
            <a:avLst>
              <a:gd name="adj1" fmla="val 130952"/>
              <a:gd name="adj2" fmla="val 50000"/>
            </a:avLst>
          </a:prstGeom>
          <a:noFill/>
          <a:ln w="9525">
            <a:solidFill>
              <a:srgbClr val="006666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16399" name="AutoShape 36"/>
          <p:cNvSpPr>
            <a:spLocks noChangeArrowheads="1"/>
          </p:cNvSpPr>
          <p:nvPr/>
        </p:nvSpPr>
        <p:spPr bwMode="auto">
          <a:xfrm>
            <a:off x="4356100" y="4797425"/>
            <a:ext cx="485775" cy="3079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400" name="AutoShape 37"/>
          <p:cNvSpPr>
            <a:spLocks noChangeArrowheads="1"/>
          </p:cNvSpPr>
          <p:nvPr/>
        </p:nvSpPr>
        <p:spPr bwMode="auto">
          <a:xfrm>
            <a:off x="1187450" y="5732463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401" name="AutoShape 38"/>
          <p:cNvSpPr>
            <a:spLocks noChangeArrowheads="1"/>
          </p:cNvSpPr>
          <p:nvPr/>
        </p:nvSpPr>
        <p:spPr bwMode="auto">
          <a:xfrm>
            <a:off x="4356100" y="5516563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402" name="AutoShape 39"/>
          <p:cNvSpPr>
            <a:spLocks noChangeArrowheads="1"/>
          </p:cNvSpPr>
          <p:nvPr/>
        </p:nvSpPr>
        <p:spPr bwMode="auto">
          <a:xfrm>
            <a:off x="7740650" y="5732463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95288" y="260350"/>
            <a:ext cx="8424862" cy="6192838"/>
          </a:xfrm>
          <a:prstGeom prst="rect">
            <a:avLst/>
          </a:prstGeom>
          <a:gradFill rotWithShape="0">
            <a:gsLst>
              <a:gs pos="0">
                <a:srgbClr val="DCEBEF"/>
              </a:gs>
              <a:gs pos="70000">
                <a:srgbClr val="C4D6EB"/>
              </a:gs>
              <a:gs pos="100000">
                <a:srgbClr val="FFEBFA"/>
              </a:gs>
            </a:gsLst>
            <a:lin ang="1200000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820737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2800" b="1" dirty="0" smtClean="0">
              <a:solidFill>
                <a:srgbClr val="000099"/>
              </a:solidFill>
            </a:endParaRPr>
          </a:p>
          <a:p>
            <a:pPr>
              <a:defRPr/>
            </a:pPr>
            <a:endParaRPr lang="ru-RU" sz="2800" b="1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ru-RU" sz="4000" b="1" dirty="0" smtClean="0">
                <a:solidFill>
                  <a:srgbClr val="000099"/>
                </a:solidFill>
              </a:rPr>
              <a:t>Л.В</a:t>
            </a:r>
            <a:r>
              <a:rPr lang="ru-RU" sz="4000" b="1" dirty="0">
                <a:solidFill>
                  <a:srgbClr val="000099"/>
                </a:solidFill>
              </a:rPr>
              <a:t>. </a:t>
            </a:r>
            <a:r>
              <a:rPr lang="ru-RU" sz="4000" b="1" dirty="0" err="1">
                <a:solidFill>
                  <a:srgbClr val="000099"/>
                </a:solidFill>
              </a:rPr>
              <a:t>Занков</a:t>
            </a:r>
            <a:r>
              <a:rPr lang="ru-RU" sz="4000" dirty="0">
                <a:solidFill>
                  <a:srgbClr val="000099"/>
                </a:solidFill>
              </a:rPr>
              <a:t>: </a:t>
            </a:r>
            <a:endParaRPr lang="ru-RU" sz="4000" dirty="0" smtClean="0">
              <a:solidFill>
                <a:srgbClr val="000099"/>
              </a:solidFill>
            </a:endParaRPr>
          </a:p>
          <a:p>
            <a:pPr>
              <a:defRPr/>
            </a:pPr>
            <a:endParaRPr lang="ru-RU" sz="2800" dirty="0">
              <a:solidFill>
                <a:srgbClr val="000099"/>
              </a:solidFill>
            </a:endParaRPr>
          </a:p>
          <a:p>
            <a:pPr>
              <a:defRPr/>
            </a:pPr>
            <a:endParaRPr lang="ru-RU" sz="2800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4000" dirty="0">
                <a:solidFill>
                  <a:srgbClr val="000099"/>
                </a:solidFill>
              </a:rPr>
              <a:t>«Общее развитие является надежной основой усвоения знаний, формирования умений и навыков». </a:t>
            </a:r>
            <a:endParaRPr lang="ru-RU" sz="2800" dirty="0">
              <a:solidFill>
                <a:srgbClr val="000099"/>
              </a:solidFill>
            </a:endParaRPr>
          </a:p>
          <a:p>
            <a:pPr>
              <a:defRPr/>
            </a:pPr>
            <a:endParaRPr lang="ru-RU" sz="2800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rgbClr val="000099"/>
                </a:solidFill>
              </a:rPr>
              <a:t>     	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2404</Words>
  <Application>Microsoft Office PowerPoint</Application>
  <PresentationFormat>Экран (4:3)</PresentationFormat>
  <Paragraphs>191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Предметные линии в составе системы учебников</vt:lpstr>
      <vt:lpstr>Слайд 13</vt:lpstr>
      <vt:lpstr> Внеурочная работа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уютный дом</dc:creator>
  <cp:lastModifiedBy>уютный дом</cp:lastModifiedBy>
  <cp:revision>41</cp:revision>
  <dcterms:created xsi:type="dcterms:W3CDTF">2012-08-26T05:17:05Z</dcterms:created>
  <dcterms:modified xsi:type="dcterms:W3CDTF">2012-08-27T10:32:55Z</dcterms:modified>
</cp:coreProperties>
</file>