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3" r:id="rId4"/>
    <p:sldId id="274" r:id="rId5"/>
    <p:sldId id="286" r:id="rId6"/>
    <p:sldId id="270" r:id="rId7"/>
    <p:sldId id="275" r:id="rId8"/>
    <p:sldId id="284" r:id="rId9"/>
    <p:sldId id="280" r:id="rId10"/>
    <p:sldId id="285" r:id="rId11"/>
    <p:sldId id="287" r:id="rId12"/>
    <p:sldId id="289" r:id="rId13"/>
    <p:sldId id="278" r:id="rId14"/>
    <p:sldId id="28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0" autoAdjust="0"/>
    <p:restoredTop sz="94660"/>
  </p:normalViewPr>
  <p:slideViewPr>
    <p:cSldViewPr>
      <p:cViewPr varScale="1">
        <p:scale>
          <a:sx n="51" d="100"/>
          <a:sy n="51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BB04E5-B503-4A4B-A284-3F2CE71ACA7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5A7034-C0A4-4FC9-9BB2-594AFA700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7092904" cy="412420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Урок</a:t>
            </a:r>
            <a:r>
              <a:rPr lang="ru-RU" sz="6600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6600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80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русского языка</a:t>
            </a:r>
            <a:endParaRPr lang="ru-RU" sz="280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800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280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4 специальном(коррекционном) классе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вида</a:t>
            </a:r>
            <a:endParaRPr lang="ru-RU" sz="2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sz="2800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endParaRPr lang="ru-RU" sz="2800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endParaRPr lang="ru-RU" sz="2800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endParaRPr lang="ru-RU" sz="280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28938" y="3357563"/>
            <a:ext cx="60007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Анциферова Людмила Александровна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r"/>
            <a:r>
              <a:rPr lang="ru-RU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sz="2400" b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МБОУ «СОШ №5» г.Архангельска</a:t>
            </a:r>
            <a:endParaRPr lang="ru-RU" sz="2400" b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Проверь 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981976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u="sng" dirty="0" smtClean="0">
                <a:solidFill>
                  <a:srgbClr val="002060"/>
                </a:solidFill>
                <a:latin typeface="Constantia" pitchFamily="18" charset="0"/>
              </a:rPr>
              <a:t>В.п.</a:t>
            </a:r>
          </a:p>
          <a:p>
            <a:pPr algn="ctr">
              <a:buNone/>
            </a:pPr>
            <a:r>
              <a:rPr lang="ru-RU" sz="3200" b="1" dirty="0" smtClean="0">
                <a:latin typeface="Constantia" pitchFamily="18" charset="0"/>
              </a:rPr>
              <a:t>Ребята играли в мяч.</a:t>
            </a:r>
          </a:p>
          <a:p>
            <a:pPr algn="ctr">
              <a:buNone/>
            </a:pPr>
            <a:r>
              <a:rPr lang="ru-RU" sz="3200" b="1" dirty="0" smtClean="0">
                <a:latin typeface="Constantia" pitchFamily="18" charset="0"/>
              </a:rPr>
              <a:t>Он погнал мяч по дорожке.</a:t>
            </a:r>
          </a:p>
          <a:p>
            <a:pPr algn="ctr">
              <a:buNone/>
            </a:pPr>
            <a:r>
              <a:rPr lang="ru-RU" sz="3200" b="1" dirty="0" smtClean="0">
                <a:latin typeface="Constantia" pitchFamily="18" charset="0"/>
              </a:rPr>
              <a:t>Мальчики стали догонять мяч.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тест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Пошёл  с мальчиком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Ходил к сестре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Встретил  товарища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Подарил  брату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Взял у бабушки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Написал о маме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Constantia" pitchFamily="18" charset="0"/>
              </a:rPr>
              <a:t>Т. п. 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 Д.п.  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 В.п.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 Д.п.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 Р.п. </a:t>
            </a:r>
          </a:p>
          <a:p>
            <a:pPr>
              <a:buNone/>
            </a:pPr>
            <a:r>
              <a:rPr lang="ru-RU" sz="3200" dirty="0" smtClean="0">
                <a:latin typeface="Constantia" pitchFamily="18" charset="0"/>
              </a:rPr>
              <a:t> П.п.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рик\Рабочий стол\день толерантно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619636" cy="346472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Юрик\Рабочий стол\учимся понимать друг дру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480"/>
            <a:ext cx="2857520" cy="2857520"/>
          </a:xfrm>
          <a:prstGeom prst="rect">
            <a:avLst/>
          </a:prstGeom>
          <a:noFill/>
        </p:spPr>
      </p:pic>
      <p:pic>
        <p:nvPicPr>
          <p:cNvPr id="2" name="Picture 2" descr="C:\Documents and Settings\Юрик\Рабочий стол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7905">
            <a:off x="186478" y="2549599"/>
            <a:ext cx="3143273" cy="2357454"/>
          </a:xfrm>
          <a:prstGeom prst="rect">
            <a:avLst/>
          </a:prstGeom>
          <a:noFill/>
        </p:spPr>
      </p:pic>
      <p:pic>
        <p:nvPicPr>
          <p:cNvPr id="3" name="Picture 3" descr="C:\Documents and Settings\Юрик\Рабочий стол\51389653_0_1e26e_e374bd74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1613">
            <a:off x="6341369" y="2205492"/>
            <a:ext cx="2553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Что мы делали на уроке?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Что тебе понравилось на уроке?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Как ты работал на уроке?</a:t>
            </a:r>
          </a:p>
          <a:p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Picture 3" descr="j0433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3016"/>
            <a:ext cx="2557264" cy="2557264"/>
          </a:xfrm>
          <a:prstGeom prst="rect">
            <a:avLst/>
          </a:prstGeom>
          <a:noFill/>
        </p:spPr>
      </p:pic>
      <p:pic>
        <p:nvPicPr>
          <p:cNvPr id="5" name="Picture 4" descr="j0424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2214578" cy="233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428596" y="3071810"/>
            <a:ext cx="1214446" cy="1143008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571472" y="4643446"/>
            <a:ext cx="1214446" cy="1143008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428596" y="1571612"/>
            <a:ext cx="1214446" cy="114300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178592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Я -  молодец!!!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321468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nstantia" pitchFamily="18" charset="0"/>
              </a:rPr>
              <a:t>Я работал(а)  хорошо !</a:t>
            </a:r>
            <a:endParaRPr lang="ru-RU" sz="3200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92919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nstantia" pitchFamily="18" charset="0"/>
              </a:rPr>
              <a:t>Я  не старался  на уроке(</a:t>
            </a:r>
            <a:endParaRPr lang="ru-RU" sz="2800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Спасибо  за  работу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1684" name="Picture 4" descr="j04281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2905140" cy="3653434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8" presetClass="emph" presetSubtype="0" repeatCount="500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28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381000"/>
            <a:ext cx="5648325" cy="6019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480"/>
            <a:ext cx="8686800" cy="550864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Мы пришли сюда учиться,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Не лениться, а трудиться.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Работаем старательно,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Слушаем внимательно.</a:t>
            </a:r>
          </a:p>
          <a:p>
            <a:endParaRPr lang="ru-RU" dirty="0"/>
          </a:p>
        </p:txBody>
      </p:sp>
      <p:pic>
        <p:nvPicPr>
          <p:cNvPr id="1026" name="Picture 2" descr="C:\Documents and Settings\Юрик\Рабочий стол\фотки в школу\работа\IMG_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3714776" cy="2786083"/>
          </a:xfrm>
          <a:prstGeom prst="rect">
            <a:avLst/>
          </a:prstGeom>
          <a:noFill/>
        </p:spPr>
      </p:pic>
      <p:pic>
        <p:nvPicPr>
          <p:cNvPr id="5" name="Picture 2" descr="C:\Users\nika\Desktop\школа 1\d7703ed9f47c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43702" y="4500570"/>
            <a:ext cx="19601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Будем  говорить  красиво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>
                <a:latin typeface="Constantia" pitchFamily="18" charset="0"/>
              </a:rPr>
              <a:t>Са</a:t>
            </a:r>
            <a:r>
              <a:rPr lang="ru-RU" dirty="0" smtClean="0">
                <a:latin typeface="Constantia" pitchFamily="18" charset="0"/>
              </a:rPr>
              <a:t>- ас- аса -</a:t>
            </a:r>
            <a:r>
              <a:rPr lang="ru-RU" dirty="0" err="1" smtClean="0">
                <a:latin typeface="Constantia" pitchFamily="18" charset="0"/>
              </a:rPr>
              <a:t>сас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Со- ос- </a:t>
            </a:r>
            <a:r>
              <a:rPr lang="ru-RU" dirty="0" err="1" smtClean="0">
                <a:latin typeface="Constantia" pitchFamily="18" charset="0"/>
              </a:rPr>
              <a:t>осо</a:t>
            </a:r>
            <a:r>
              <a:rPr lang="ru-RU" dirty="0" smtClean="0">
                <a:latin typeface="Constantia" pitchFamily="18" charset="0"/>
              </a:rPr>
              <a:t>- </a:t>
            </a:r>
            <a:r>
              <a:rPr lang="ru-RU" dirty="0" err="1" smtClean="0">
                <a:latin typeface="Constantia" pitchFamily="18" charset="0"/>
              </a:rPr>
              <a:t>сос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Су- ус- усу- </a:t>
            </a:r>
            <a:r>
              <a:rPr lang="ru-RU" dirty="0" err="1" smtClean="0">
                <a:latin typeface="Constantia" pitchFamily="18" charset="0"/>
              </a:rPr>
              <a:t>сус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Си- </a:t>
            </a:r>
            <a:r>
              <a:rPr lang="ru-RU" dirty="0" err="1" smtClean="0">
                <a:latin typeface="Constantia" pitchFamily="18" charset="0"/>
              </a:rPr>
              <a:t>ис</a:t>
            </a:r>
            <a:r>
              <a:rPr lang="ru-RU" dirty="0" smtClean="0">
                <a:latin typeface="Constantia" pitchFamily="18" charset="0"/>
              </a:rPr>
              <a:t>- </a:t>
            </a:r>
            <a:r>
              <a:rPr lang="ru-RU" dirty="0" err="1" smtClean="0">
                <a:latin typeface="Constantia" pitchFamily="18" charset="0"/>
              </a:rPr>
              <a:t>иси</a:t>
            </a:r>
            <a:r>
              <a:rPr lang="ru-RU" dirty="0" smtClean="0">
                <a:latin typeface="Constantia" pitchFamily="18" charset="0"/>
              </a:rPr>
              <a:t>- </a:t>
            </a:r>
            <a:r>
              <a:rPr lang="ru-RU" dirty="0" err="1" smtClean="0">
                <a:latin typeface="Constantia" pitchFamily="18" charset="0"/>
              </a:rPr>
              <a:t>сис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Се- </a:t>
            </a:r>
            <a:r>
              <a:rPr lang="ru-RU" dirty="0" err="1" smtClean="0">
                <a:latin typeface="Constantia" pitchFamily="18" charset="0"/>
              </a:rPr>
              <a:t>ес</a:t>
            </a:r>
            <a:r>
              <a:rPr lang="ru-RU" dirty="0" smtClean="0">
                <a:latin typeface="Constantia" pitchFamily="18" charset="0"/>
              </a:rPr>
              <a:t>- </a:t>
            </a:r>
            <a:r>
              <a:rPr lang="ru-RU" dirty="0" err="1" smtClean="0">
                <a:latin typeface="Constantia" pitchFamily="18" charset="0"/>
              </a:rPr>
              <a:t>есе</a:t>
            </a:r>
            <a:r>
              <a:rPr lang="ru-RU" dirty="0" smtClean="0">
                <a:latin typeface="Constantia" pitchFamily="18" charset="0"/>
              </a:rPr>
              <a:t>- </a:t>
            </a:r>
            <a:r>
              <a:rPr lang="ru-RU" dirty="0" err="1" smtClean="0">
                <a:latin typeface="Constantia" pitchFamily="18" charset="0"/>
              </a:rPr>
              <a:t>сес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Су  </a:t>
            </a:r>
            <a:r>
              <a:rPr lang="ru-RU" b="1" dirty="0" err="1" smtClean="0">
                <a:latin typeface="Constantia" pitchFamily="18" charset="0"/>
              </a:rPr>
              <a:t>щест</a:t>
            </a:r>
            <a:r>
              <a:rPr lang="ru-RU" b="1" dirty="0" smtClean="0">
                <a:latin typeface="Constantia" pitchFamily="18" charset="0"/>
              </a:rPr>
              <a:t>  </a:t>
            </a:r>
            <a:r>
              <a:rPr lang="ru-RU" b="1" dirty="0" err="1" smtClean="0">
                <a:latin typeface="Constantia" pitchFamily="18" charset="0"/>
              </a:rPr>
              <a:t>ви</a:t>
            </a:r>
            <a:r>
              <a:rPr lang="ru-RU" b="1" dirty="0" smtClean="0">
                <a:latin typeface="Constantia" pitchFamily="18" charset="0"/>
              </a:rPr>
              <a:t>  </a:t>
            </a:r>
            <a:r>
              <a:rPr lang="ru-RU" b="1" dirty="0" err="1" smtClean="0">
                <a:latin typeface="Constantia" pitchFamily="18" charset="0"/>
              </a:rPr>
              <a:t>тель</a:t>
            </a:r>
            <a:r>
              <a:rPr lang="ru-RU" b="1" dirty="0" smtClean="0">
                <a:latin typeface="Constantia" pitchFamily="18" charset="0"/>
              </a:rPr>
              <a:t>  но  е</a:t>
            </a: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Имя  существительное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Т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</a:t>
            </a:r>
            <a:r>
              <a:rPr lang="ru-RU" b="1" dirty="0" smtClean="0">
                <a:latin typeface="Constantia" pitchFamily="18" charset="0"/>
              </a:rPr>
              <a:t>ВАРИЩ</a:t>
            </a:r>
          </a:p>
          <a:p>
            <a:pPr algn="ctr">
              <a:buNone/>
            </a:pPr>
            <a:endParaRPr lang="ru-RU" b="1" dirty="0">
              <a:latin typeface="Constantia" pitchFamily="18" charset="0"/>
            </a:endParaRPr>
          </a:p>
        </p:txBody>
      </p:sp>
      <p:pic>
        <p:nvPicPr>
          <p:cNvPr id="6" name="Picture 2" descr="C:\Documents and Settings\Юрик\Рабочий стол\друз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570077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Юрик\Рабочий стол\дру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3238523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Юрик\Рабочий стол\товарищ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29066"/>
            <a:ext cx="356550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ПОМНИ!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53440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</a:rPr>
              <a:t>Падеж</a:t>
            </a:r>
            <a:r>
              <a:rPr lang="ru-RU" sz="3600" i="1" dirty="0" smtClean="0">
                <a:solidFill>
                  <a:srgbClr val="0033CC"/>
                </a:solidFill>
                <a:latin typeface="Times New Roman" pitchFamily="18" charset="0"/>
              </a:rPr>
              <a:t> имени существительного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</a:rPr>
              <a:t>можно определить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</a:rPr>
              <a:t>по вопросу и предлогу</a:t>
            </a:r>
            <a:r>
              <a:rPr lang="ru-RU" sz="3600" i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3600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54285" name="Picture 13" descr="Без имени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2305428" cy="2978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3528" y="3068960"/>
            <a:ext cx="34563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Мы  узнаем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620688"/>
            <a:ext cx="3672408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Что такое….?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2924944"/>
            <a:ext cx="3816424" cy="13367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Как  … ?</a:t>
            </a:r>
            <a:endParaRPr lang="ru-RU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707904" y="3573016"/>
            <a:ext cx="1296144" cy="2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95536" y="908720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Мы вспомним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5157192"/>
            <a:ext cx="330398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Мы</a:t>
            </a:r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будем учиться</a:t>
            </a:r>
          </a:p>
        </p:txBody>
      </p:sp>
      <p:cxnSp>
        <p:nvCxnSpPr>
          <p:cNvPr id="18" name="Прямая со стрелкой 17"/>
          <p:cNvCxnSpPr>
            <a:endCxn id="6" idx="2"/>
          </p:cNvCxnSpPr>
          <p:nvPr/>
        </p:nvCxnSpPr>
        <p:spPr>
          <a:xfrm flipV="1">
            <a:off x="3707904" y="1232756"/>
            <a:ext cx="136815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143504" y="4857760"/>
            <a:ext cx="3670698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Определять  ….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707904" y="5661248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Работа в группах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1285860"/>
            <a:ext cx="8429654" cy="485778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  Друг это человек, который всё поймёт и поможет. Настоящего друга  никогда не забудешь. Другу доверишь любую тайну. Я уважаю своего друга. Я горжусь другом. Многие мечтают о настоящем друге.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Прочитайте текст.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Выпишите  словосочетания с родственными существительными.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Определите падеж  у существительных.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Работа  по  учебнику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51149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Constantia" pitchFamily="18" charset="0"/>
              </a:rPr>
              <a:t>Открой  учебник.</a:t>
            </a:r>
          </a:p>
          <a:p>
            <a:pPr>
              <a:buNone/>
            </a:pPr>
            <a:endParaRPr lang="ru-RU" sz="3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Constantia" pitchFamily="18" charset="0"/>
              </a:rPr>
              <a:t>Найди  упр. 153</a:t>
            </a:r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endParaRPr lang="ru-RU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Юрик\Рабочий стол\учебник по рус яз 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6931">
            <a:off x="5628936" y="1876677"/>
            <a:ext cx="2277727" cy="306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263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Будем  говорить  красиво</vt:lpstr>
      <vt:lpstr>Слайд 5</vt:lpstr>
      <vt:lpstr>ПОМНИ!</vt:lpstr>
      <vt:lpstr>Слайд 7</vt:lpstr>
      <vt:lpstr>Работа в группах </vt:lpstr>
      <vt:lpstr>Работа  по  учебнику</vt:lpstr>
      <vt:lpstr>Проверь  себя:</vt:lpstr>
      <vt:lpstr>тест</vt:lpstr>
      <vt:lpstr>Слайд 12</vt:lpstr>
      <vt:lpstr>Слайд 13</vt:lpstr>
      <vt:lpstr>Слайд 14</vt:lpstr>
      <vt:lpstr>Спасибо  за 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Архангел</dc:creator>
  <cp:lastModifiedBy>Юрик</cp:lastModifiedBy>
  <cp:revision>51</cp:revision>
  <dcterms:created xsi:type="dcterms:W3CDTF">2012-01-15T17:36:21Z</dcterms:created>
  <dcterms:modified xsi:type="dcterms:W3CDTF">2013-11-14T04:38:29Z</dcterms:modified>
</cp:coreProperties>
</file>