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0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6019" y="762000"/>
            <a:ext cx="787196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Новые компетенции педагога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проблемы содержания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педагогического образования,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 повышения квалификации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профессиональной переподготовки педагогов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28658" y="3810000"/>
            <a:ext cx="568668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Руководитель профессионального творческого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объединения учителей начальных классов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Коминтерновского района города Воронежа,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МБОУ Прогимназия № 2</a:t>
            </a:r>
          </a:p>
          <a:p>
            <a:pPr algn="ctr"/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Нечепаева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Светлана Анатольевна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3400" y="1066800"/>
          <a:ext cx="8077200" cy="5242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9000"/>
                <a:gridCol w="838200"/>
              </a:tblGrid>
              <a:tr h="7837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формировать у учащихся различные способы поиска информации,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том числе с использованием средств ИКТ, обработки, анализа и интерпретации данных в соответствии с учебной задачей; научить пользоваться словарями и справочной литературой для школьников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формировать у учащихся навыки участия в учебном диалоге и передачи в связном повествовании полученной информации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формировать у учащихся начальные сведения о сущности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особенностях объектов, процессов и явлений действительности (природных, социальных, культурных, технических и др.) в соответствии с содержанием конкретного учебного предмета начальной школы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сформировать у учащихся компетенции, заложенные в требованиях к освоению учебного материала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конкретных дисциплин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56650" y="304800"/>
            <a:ext cx="6221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Методические умения (продолжение)</a:t>
            </a:r>
            <a:endParaRPr lang="ru-RU" sz="28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62000" y="1447800"/>
          <a:ext cx="7696200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34200"/>
                <a:gridCol w="762000"/>
              </a:tblGrid>
              <a:tr h="78377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Владение приёмами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установления контакта с обучающимися разного возраста, их родителями (лицами их заменяющими), коллегами по работе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Владение методиками диагностики причин  конфликтных ситуаций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Владение навыками взаимодействия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другими специалистами при решении (педагогической) проблемы, реализации проекта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организовать коммуникативную деятельность учеников в том числе с развитием навыков речевого общения и этикета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57400" y="609600"/>
            <a:ext cx="54255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Коммуникативная компетенция</a:t>
            </a:r>
            <a:endParaRPr lang="ru-RU" sz="28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62000" y="1371600"/>
          <a:ext cx="7772400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86600"/>
                <a:gridCol w="685800"/>
              </a:tblGrid>
              <a:tr h="78377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формировать позитивные межличностные отношения в детском коллективе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формировать положительный микроклимат в рамках организационной культуры в образовательном учреждении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эффективно взаимодействовать с родителями, педагогами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образовательного учреждения по вопросам воспитания и развития учеников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Построение своей деятельности в соответствии с нравственными, этическими и правовыми нормами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90800" y="609600"/>
            <a:ext cx="43373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Социальная компетенция</a:t>
            </a:r>
            <a:endParaRPr lang="ru-RU" sz="28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62000" y="1219200"/>
          <a:ext cx="7696200" cy="49246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0"/>
                <a:gridCol w="838200"/>
              </a:tblGrid>
              <a:tr h="7837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адекватно оценивать текущее состояние и динамику интеллектуального, морального, волевого развития ребёнка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адекватно оценивать текущее состояние и динамику освоения ребёнком основной образовательной программы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Уметь ставить цели на достижение успехов учащимися в предметной сфере и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достижении более высоких </a:t>
                      </a:r>
                      <a:r>
                        <a:rPr lang="ru-RU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метапредметных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результатов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правильно выделять трудности в освоении учебных предметов, возникающие у ученика начальных классов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оценивать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сформированность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у учащихся учебных действий (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общеучебных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умений)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адекватно оценивать результативность своей педагогической деятельности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600" y="457200"/>
            <a:ext cx="60408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Рефлексивно-аналитические умения</a:t>
            </a:r>
            <a:endParaRPr lang="ru-RU" sz="28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5800" y="1066800"/>
          <a:ext cx="7848600" cy="51467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86600"/>
                <a:gridCol w="762000"/>
              </a:tblGrid>
              <a:tr h="7837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Знание принципов организации образовательной среды (в том числе воспитательной и организационно-образовательной)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Владение современными технологиями проектирования образовательной среды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организовывать совместную и индивидуальную деятельность детей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организовывать работу по продвижению ребёнка в рамках индивидуальной образовательной траектории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учитывать внутренние и внешние условия выполнения своей деятельности и деятельности учащихся по достижению запланированных результатов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выбирать из нескольких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программ (средств) наиболее подходящую программу (средство) для достижения поставленной цели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34101" y="304800"/>
            <a:ext cx="4266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Организационные умения</a:t>
            </a:r>
            <a:endParaRPr lang="ru-RU" sz="28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81000" y="533400"/>
            <a:ext cx="8458200" cy="1381125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96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Квалификация</a:t>
            </a:r>
            <a:r>
              <a:rPr kumimoji="0" lang="ru-RU" sz="9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педагогических  работников</a:t>
            </a:r>
            <a:r>
              <a:rPr kumimoji="0" lang="ru-RU" sz="9600" b="1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600" b="1" i="1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образовательных  учреждений  должна </a:t>
            </a:r>
            <a:r>
              <a:rPr lang="ru-RU" sz="9600" b="1" i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9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отражать: </a:t>
            </a:r>
            <a:br>
              <a:rPr kumimoji="0" lang="ru-RU" sz="9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96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514350" y="1981200"/>
            <a:ext cx="8115300" cy="41576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компетентность в соответствующих предметных областях знания и методах обучения;  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гуманистической  позиции,  позитивной  направленности  на педагогическую деятельность, общую  культуру,  определяющую  характер  и  стиль  педагогической  деятельности, влияющую на успешность педагогического общения и позицию педагога;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самоорганизованность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эмоциональную устойчивость.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362200" y="1066800"/>
            <a:ext cx="5334000" cy="1981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sng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Для базовой квалификационной категории: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Профессиональные знания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Организационные умения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Умение работать в команде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Владение информационной грамотностью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28625" y="1785939"/>
            <a:ext cx="8115300" cy="41576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04800" y="2971800"/>
            <a:ext cx="5791200" cy="16764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8000" b="1" i="1" u="sng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Для первой квалификационной категории :</a:t>
            </a:r>
          </a:p>
          <a:p>
            <a:pPr marL="342900" lvl="0" indent="-342900" algn="just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Методическая компетентность</a:t>
            </a:r>
          </a:p>
          <a:p>
            <a:pPr marL="342900" lvl="0" indent="-342900" algn="just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Коммуникативная компетентность</a:t>
            </a:r>
          </a:p>
          <a:p>
            <a:pPr marL="342900" lvl="0" indent="-342900" algn="just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Правовые знания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200" b="1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76600" y="4572000"/>
            <a:ext cx="5257800" cy="1524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sng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Для высшей квалификационной категории: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Результативность деятельности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Методические умения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Организационно-рефлексивные умения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04800" y="304800"/>
            <a:ext cx="8229600" cy="685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1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Среднестатистические требования к учителям, претендующим  на разные квалификационные категории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0" b="1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457200"/>
            <a:ext cx="8077200" cy="5715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Использованные ресурсы: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1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2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 Федеральный </a:t>
            </a:r>
            <a:r>
              <a:rPr lang="ru-RU" sz="2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государственный образовательный стандарт начального общего образования //Вестник образования России. 2009. № 2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ru-RU" sz="2400" i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1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</a:t>
            </a:r>
            <a:r>
              <a:rPr kumimoji="0" lang="ru-RU" sz="2400" i="1" strike="noStrike" kern="1200" cap="none" spc="0" normalizeH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400" i="1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Захарова </a:t>
            </a:r>
            <a:r>
              <a:rPr kumimoji="0" lang="ru-RU" sz="2400" i="1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И.М.,</a:t>
            </a:r>
            <a:r>
              <a:rPr kumimoji="0" lang="ru-RU" sz="2400" i="1" strike="noStrike" kern="1200" cap="none" spc="0" normalizeH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400" i="1" strike="noStrike" kern="1200" cap="none" spc="0" normalizeH="0" noProof="0" dirty="0" err="1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Федекин</a:t>
            </a:r>
            <a:r>
              <a:rPr kumimoji="0" lang="ru-RU" sz="2400" i="1" strike="noStrike" kern="1200" cap="none" spc="0" normalizeH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И.Н. Структура профессиональной компетенции учителя начальных классов с точки зрения ФГОС второго поколения//Психологическая наука и образование. 2010. № 4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i="1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just">
              <a:spcBef>
                <a:spcPct val="0"/>
              </a:spcBef>
              <a:defRPr/>
            </a:pPr>
            <a:r>
              <a:rPr lang="ru-RU" sz="2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3. </a:t>
            </a:r>
            <a:r>
              <a:rPr lang="ru-RU" sz="2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    </a:t>
            </a:r>
            <a:r>
              <a:rPr lang="ru-RU" sz="2400" i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И.Н.Федекин</a:t>
            </a:r>
            <a:r>
              <a:rPr lang="ru-RU" sz="2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Новые модели оценки профессиональных компетенций учителя. </a:t>
            </a:r>
            <a:r>
              <a:rPr lang="en-US" sz="2400" dirty="0" smtClean="0"/>
              <a:t>http/www.tatngpi.ru</a:t>
            </a:r>
            <a:endParaRPr lang="ru-RU" sz="24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i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100" b="1" i="1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0" b="1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05000" y="5105400"/>
            <a:ext cx="4320480" cy="136815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859" y="533400"/>
            <a:ext cx="842185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Приказ Министерства труда и социальной защиты РФ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 544н от 18 октября 2013 года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«Об утверждении профессионального стандарта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«Педагог (педагогическая деятельность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сфере дошкольного, начального общего, основного общего,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среднего общего образования) (воспитатель, учитель)».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Зарегистрирован в Минюсте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06 декабря 2013 года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№ 30550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581400"/>
            <a:ext cx="80771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Документ применяется работодателями при формировании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кадровой политики, при организации </a:t>
            </a:r>
          </a:p>
          <a:p>
            <a:pPr algn="ctr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обучения и аттестации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работников, заключении трудовых договоров, разработке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должностных инструкций и </a:t>
            </a:r>
          </a:p>
          <a:p>
            <a:pPr algn="ctr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установлении систем оплаты труда </a:t>
            </a:r>
          </a:p>
          <a:p>
            <a:pPr algn="ctr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с 01 января 2015 года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141" y="304800"/>
            <a:ext cx="74831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соответствии с порядком аттестации педагогических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работников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оценка профессиональной деятельности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является основой для установления соответствия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уровня квалификации педагога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057400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Разработанная модель профессионального стандарта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педагогической деятельности с позиций </a:t>
            </a:r>
          </a:p>
          <a:p>
            <a:pPr algn="ctr"/>
            <a:r>
              <a:rPr lang="ru-RU" sz="2400" b="1" i="1" u="sng" dirty="0" err="1" smtClean="0">
                <a:latin typeface="Times New Roman" pitchFamily="18" charset="0"/>
                <a:cs typeface="Times New Roman" pitchFamily="18" charset="0"/>
              </a:rPr>
              <a:t>системно-деятельностного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 подхода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включает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совокупность компетенций, обеспечивающих решение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основных функциональных задач педагогической деятельности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441960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методике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В.Д.Шадрикова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компетентность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это системное проявление знаний, умений, способностей и личностных качеств, позволяющих успешно решать функциональные задачи, составляющие сущность педагогической деятельности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5494" y="304800"/>
            <a:ext cx="74344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Профессиональный стандарт включает 6 основных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компетенций педагога, в уточнённом варианте 9 видов </a:t>
            </a:r>
          </a:p>
          <a:p>
            <a:pPr algn="ctr"/>
            <a: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специальных компетенций педагога</a:t>
            </a:r>
            <a:endParaRPr lang="ru-RU" sz="24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16002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Профессиональные знания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29568" y="2057400"/>
            <a:ext cx="3484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Правовая компетенция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8875" y="2514600"/>
            <a:ext cx="4566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Информационная компетенция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57072" y="3048000"/>
            <a:ext cx="4629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Результативность деятельности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65667" y="3505200"/>
            <a:ext cx="3412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Методические умения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57488" y="3962400"/>
            <a:ext cx="4629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Коммуникативная компетенция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1637" y="4419600"/>
            <a:ext cx="38207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Социальная компетенция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4876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8. Рефлексивно-аналитическая компетенция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18196" y="5410200"/>
            <a:ext cx="3907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9. Организационные умения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19200" y="1600200"/>
          <a:ext cx="6934200" cy="40662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32593"/>
                <a:gridCol w="1001607"/>
              </a:tblGrid>
              <a:tr h="46917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Возрастная психология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917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психология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917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Теория обучения младших школьников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452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Теория и методика воспитания младших школьников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452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Современные педагогические технологии и методики обучения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481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481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76400" y="685800"/>
            <a:ext cx="61016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Профессиональные знания педагога</a:t>
            </a:r>
            <a:endParaRPr lang="ru-RU" sz="28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38200" y="1219200"/>
          <a:ext cx="7772400" cy="472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81800"/>
                <a:gridCol w="990600"/>
              </a:tblGrid>
              <a:tr h="45720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Конституция РФ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Закон РФ «Об образовании»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Конвенция о правах ребёнка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Стандарты общего начального образования второго поколения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Должностная инструкция (по месту работы) и правила внутреннего трудового распорядка образовательного учреждения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Закон РФ «Об основных гарантиях прав ребёнка в России»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90800" y="457200"/>
            <a:ext cx="3920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Правовая компетенция</a:t>
            </a:r>
            <a:endParaRPr lang="ru-RU" sz="28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5800" y="1143000"/>
          <a:ext cx="7772400" cy="481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34200"/>
                <a:gridCol w="838200"/>
              </a:tblGrid>
              <a:tr h="6858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Владение основами работы с текстовыми редакторами,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электронными таблицами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Владение основами работы с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мультимедийным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оборудованием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Навыки применения существующих информационных технологий, в том числе цифровых образовательных ресурсов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Обоснованный (в соответствии с дидактическими целями и принципами) выбор программного учебно-методического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обеспечения, включая цифровые образовательные ресурсы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Навыки оценивания эффективности и результатов обучения младших школьников по предмету (курсу, программе)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конструировать и использовать на уроке дидактические материалы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применением компьютерного программного обеспечения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33600" y="304800"/>
            <a:ext cx="5267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Информационная компетенция</a:t>
            </a:r>
            <a:endParaRPr lang="ru-RU" sz="28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5800" y="1371600"/>
          <a:ext cx="7848600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86600"/>
                <a:gridCol w="762000"/>
              </a:tblGrid>
              <a:tr h="7837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Использование учениками различных видов поиска, сбора, обработки, анализа, организации передачи и интерпретации информации в соответствии с коммуникативными и познавательными задачами и технологиями учебного предмета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Владение учащимися начальных классов логическими действиями анализа, синтеза, обобщения, классификации по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родо-видовым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признакам, установление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анологий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причинно-следственных связей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Выполнение учебных действий с языковыми единицами, использование знаний для разрешения познавательных, практических и коммуникативных задач (русский язык)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Чтение вслух и про себя, анализ и преобразование художественных, научно-популярных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учебных текстов с использованием элементарных литературных понятий (литературное чтение)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5000" y="533400"/>
            <a:ext cx="5745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Результативность деятельности </a:t>
            </a:r>
            <a:endParaRPr lang="ru-RU" sz="28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3400" y="838200"/>
          <a:ext cx="8077200" cy="262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43800"/>
                <a:gridCol w="533400"/>
              </a:tblGrid>
              <a:tr h="7837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Использование начальных математических знаний для описания и объяснения окружающих предметов, процессов, явлений, а также оценки их количественных и пространственных отношений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Выполнение устных и письменных арифметических действий с числами и числовыми выражениями, решение текстовых задач, действия в соответствии с алгоритмами, построение простейших алгоритмов, работа с таблицами, схемами, графиками и диаграммами, цепочками, совокупностями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228600"/>
            <a:ext cx="8216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Результативность деятельности (продолжение) </a:t>
            </a:r>
            <a:endParaRPr lang="ru-RU" sz="28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3400" y="4191000"/>
          <a:ext cx="8077200" cy="20944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43800"/>
                <a:gridCol w="533400"/>
              </a:tblGrid>
              <a:tr h="7837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формировать у учащихся знаково-символические средства представления информации для создания моделей изучаемых объектов и процессов, схем решения учебных и практических задач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формировать операции сравнения, анализа, обобщения, простейшей классификации по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родо-видовым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признакам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13987" y="3581400"/>
            <a:ext cx="3750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Методические умения</a:t>
            </a:r>
            <a:endParaRPr lang="ru-RU" sz="28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375</TotalTime>
  <Words>1152</Words>
  <Application>Microsoft Office PowerPoint</Application>
  <PresentationFormat>Экран (4:3)</PresentationFormat>
  <Paragraphs>194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Toshiba</dc:creator>
  <cp:lastModifiedBy>Toshiba</cp:lastModifiedBy>
  <cp:revision>59</cp:revision>
  <dcterms:created xsi:type="dcterms:W3CDTF">2014-08-02T14:22:50Z</dcterms:created>
  <dcterms:modified xsi:type="dcterms:W3CDTF">2014-08-27T11:19:49Z</dcterms:modified>
</cp:coreProperties>
</file>