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6" r:id="rId2"/>
    <p:sldId id="290" r:id="rId3"/>
    <p:sldId id="294" r:id="rId4"/>
    <p:sldId id="297" r:id="rId5"/>
    <p:sldId id="296" r:id="rId6"/>
    <p:sldId id="299" r:id="rId7"/>
    <p:sldId id="300" r:id="rId8"/>
    <p:sldId id="301" r:id="rId9"/>
    <p:sldId id="302" r:id="rId10"/>
    <p:sldId id="303" r:id="rId11"/>
    <p:sldId id="305" r:id="rId12"/>
    <p:sldId id="310" r:id="rId13"/>
    <p:sldId id="306" r:id="rId14"/>
    <p:sldId id="308" r:id="rId15"/>
    <p:sldId id="311" r:id="rId16"/>
    <p:sldId id="309" r:id="rId17"/>
    <p:sldId id="313" r:id="rId18"/>
    <p:sldId id="312" r:id="rId19"/>
    <p:sldId id="31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2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FA86A-9EE5-4E98-91C8-9DBC0222ACEE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7B0EE2-A94D-49EC-BC82-3EB8577B77CD}">
      <dgm:prSet custT="1"/>
      <dgm:spPr/>
      <dgm:t>
        <a:bodyPr/>
        <a:lstStyle/>
        <a:p>
          <a:pPr algn="just" rtl="0"/>
          <a:r>
            <a:rPr kumimoji="1" lang="ru-RU" sz="36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учебно-лабораторному оборудованию относятся :</a:t>
          </a:r>
          <a:endParaRPr lang="ru-RU" sz="36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2A59B-A18B-4BD3-A93E-001855FE3322}" type="parTrans" cxnId="{B8F83112-A91F-4C56-8300-D5F8EE4B5B13}">
      <dgm:prSet/>
      <dgm:spPr/>
      <dgm:t>
        <a:bodyPr/>
        <a:lstStyle/>
        <a:p>
          <a:endParaRPr lang="ru-RU"/>
        </a:p>
      </dgm:t>
    </dgm:pt>
    <dgm:pt modelId="{E1C9BECC-447D-4C22-B95A-7E513033C75E}" type="sibTrans" cxnId="{B8F83112-A91F-4C56-8300-D5F8EE4B5B13}">
      <dgm:prSet/>
      <dgm:spPr/>
      <dgm:t>
        <a:bodyPr/>
        <a:lstStyle/>
        <a:p>
          <a:endParaRPr lang="ru-RU"/>
        </a:p>
      </dgm:t>
    </dgm:pt>
    <dgm:pt modelId="{45140228-6C0D-42E8-B802-C92370C91647}">
      <dgm:prSet/>
      <dgm:spPr/>
      <dgm:t>
        <a:bodyPr/>
        <a:lstStyle/>
        <a:p>
          <a:pPr rtl="0"/>
          <a:r>
            <a:rPr kumimoji="1" lang="ru-RU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Ноутбук (для преподавателя).</a:t>
          </a:r>
          <a:endParaRPr kumimoji="1" lang="ru-RU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9109E-90C8-451C-982E-E66ECE70392B}" type="parTrans" cxnId="{1B0DACF1-9B9C-4024-8C61-4B0F8DDB1638}">
      <dgm:prSet/>
      <dgm:spPr/>
      <dgm:t>
        <a:bodyPr/>
        <a:lstStyle/>
        <a:p>
          <a:endParaRPr lang="ru-RU"/>
        </a:p>
      </dgm:t>
    </dgm:pt>
    <dgm:pt modelId="{906E34B8-FAC8-4763-963D-DD8BE58139AF}" type="sibTrans" cxnId="{1B0DACF1-9B9C-4024-8C61-4B0F8DDB1638}">
      <dgm:prSet/>
      <dgm:spPr/>
      <dgm:t>
        <a:bodyPr/>
        <a:lstStyle/>
        <a:p>
          <a:endParaRPr lang="ru-RU"/>
        </a:p>
      </dgm:t>
    </dgm:pt>
    <dgm:pt modelId="{CFB1E1FA-AB84-43EE-953C-4329FE33CEB0}">
      <dgm:prSet/>
      <dgm:spPr/>
      <dgm:t>
        <a:bodyPr/>
        <a:lstStyle/>
        <a:p>
          <a:pPr rtl="0"/>
          <a:r>
            <a:rPr kumimoji="1" lang="ru-RU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Микроскоп цифровой.</a:t>
          </a:r>
          <a:endParaRPr kumimoji="1" lang="ru-RU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3F661-27B5-40D4-8DA9-625D32509148}" type="sibTrans" cxnId="{2BAB1018-6880-4B31-BE9A-540550D3E62C}">
      <dgm:prSet/>
      <dgm:spPr/>
      <dgm:t>
        <a:bodyPr/>
        <a:lstStyle/>
        <a:p>
          <a:endParaRPr lang="ru-RU"/>
        </a:p>
      </dgm:t>
    </dgm:pt>
    <dgm:pt modelId="{D87146D7-445E-4FC6-BD1D-D781DF33B87D}" type="parTrans" cxnId="{2BAB1018-6880-4B31-BE9A-540550D3E62C}">
      <dgm:prSet/>
      <dgm:spPr/>
      <dgm:t>
        <a:bodyPr/>
        <a:lstStyle/>
        <a:p>
          <a:endParaRPr lang="ru-RU"/>
        </a:p>
      </dgm:t>
    </dgm:pt>
    <dgm:pt modelId="{C5F096A9-2B7B-4438-9282-E197730EDEDB}">
      <dgm:prSet/>
      <dgm:spPr/>
      <dgm:t>
        <a:bodyPr/>
        <a:lstStyle/>
        <a:p>
          <a:pPr rtl="0"/>
          <a:r>
            <a:rPr kumimoji="1" lang="ru-RU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Модульная система экспериментов.</a:t>
          </a:r>
          <a:endParaRPr lang="ru-RU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0F332-0E70-4336-85F1-5413548D523D}" type="sibTrans" cxnId="{9EF58182-1979-4444-B7A6-0B614358F178}">
      <dgm:prSet/>
      <dgm:spPr/>
      <dgm:t>
        <a:bodyPr/>
        <a:lstStyle/>
        <a:p>
          <a:endParaRPr lang="ru-RU"/>
        </a:p>
      </dgm:t>
    </dgm:pt>
    <dgm:pt modelId="{B85BDF5A-A00A-4A7A-A8FA-8FB6569E4793}" type="parTrans" cxnId="{9EF58182-1979-4444-B7A6-0B614358F178}">
      <dgm:prSet/>
      <dgm:spPr/>
      <dgm:t>
        <a:bodyPr/>
        <a:lstStyle/>
        <a:p>
          <a:endParaRPr lang="ru-RU"/>
        </a:p>
      </dgm:t>
    </dgm:pt>
    <dgm:pt modelId="{5D94BD07-E3BF-4E66-A844-4AABF61C59F7}">
      <dgm:prSet/>
      <dgm:spPr/>
      <dgm:t>
        <a:bodyPr/>
        <a:lstStyle/>
        <a:p>
          <a:pPr rtl="0"/>
          <a:r>
            <a:rPr kumimoji="1" lang="ru-RU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контроля и мониторинга качества знаний.</a:t>
          </a:r>
          <a:endParaRPr lang="ru-RU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918CC-2532-4119-A791-D392EDBF6BD8}" type="sibTrans" cxnId="{FDEFEF69-C416-4825-AAF8-4A6AC729545B}">
      <dgm:prSet/>
      <dgm:spPr/>
      <dgm:t>
        <a:bodyPr/>
        <a:lstStyle/>
        <a:p>
          <a:endParaRPr lang="ru-RU"/>
        </a:p>
      </dgm:t>
    </dgm:pt>
    <dgm:pt modelId="{5CF1E7D5-3D24-4AEA-BA8F-13DFF00DB84A}" type="parTrans" cxnId="{FDEFEF69-C416-4825-AAF8-4A6AC729545B}">
      <dgm:prSet/>
      <dgm:spPr/>
      <dgm:t>
        <a:bodyPr/>
        <a:lstStyle/>
        <a:p>
          <a:endParaRPr lang="ru-RU"/>
        </a:p>
      </dgm:t>
    </dgm:pt>
    <dgm:pt modelId="{0900AD11-67CC-4838-B5EF-B03A8BBF54D5}">
      <dgm:prSet/>
      <dgm:spPr/>
      <dgm:t>
        <a:bodyPr/>
        <a:lstStyle/>
        <a:p>
          <a:pPr rtl="0"/>
          <a:r>
            <a:rPr kumimoji="1" lang="ru-RU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Документ-камера.</a:t>
          </a:r>
          <a:endParaRPr lang="ru-RU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DD542-9723-430E-9D4C-8DE0B84E4CB6}" type="sibTrans" cxnId="{130F6816-BE6F-4290-B3EB-E93A1347924F}">
      <dgm:prSet/>
      <dgm:spPr/>
      <dgm:t>
        <a:bodyPr/>
        <a:lstStyle/>
        <a:p>
          <a:endParaRPr lang="ru-RU"/>
        </a:p>
      </dgm:t>
    </dgm:pt>
    <dgm:pt modelId="{A282F0A4-3779-4EB8-AF76-8F04A7A4C985}" type="parTrans" cxnId="{130F6816-BE6F-4290-B3EB-E93A1347924F}">
      <dgm:prSet/>
      <dgm:spPr/>
      <dgm:t>
        <a:bodyPr/>
        <a:lstStyle/>
        <a:p>
          <a:endParaRPr lang="ru-RU"/>
        </a:p>
      </dgm:t>
    </dgm:pt>
    <dgm:pt modelId="{8D7F492A-7DE3-4EFA-8B87-CAA22E1DF7E2}">
      <dgm:prSet/>
      <dgm:spPr/>
      <dgm:t>
        <a:bodyPr/>
        <a:lstStyle/>
        <a:p>
          <a:pPr rtl="0"/>
          <a:r>
            <a:rPr kumimoji="1" lang="ru-RU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Многофункциональное копи-устройство.</a:t>
          </a:r>
          <a:endParaRPr kumimoji="1" lang="ru-RU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7ACC7-E90B-4B67-B9B3-39E63AB6ED29}" type="sibTrans" cxnId="{0E89B156-F0AC-4187-BD56-DD5541870B3A}">
      <dgm:prSet/>
      <dgm:spPr/>
      <dgm:t>
        <a:bodyPr/>
        <a:lstStyle/>
        <a:p>
          <a:endParaRPr lang="ru-RU"/>
        </a:p>
      </dgm:t>
    </dgm:pt>
    <dgm:pt modelId="{C0E80B7E-E184-4370-8142-DDD49E8B76C1}" type="parTrans" cxnId="{0E89B156-F0AC-4187-BD56-DD5541870B3A}">
      <dgm:prSet/>
      <dgm:spPr/>
      <dgm:t>
        <a:bodyPr/>
        <a:lstStyle/>
        <a:p>
          <a:endParaRPr lang="ru-RU"/>
        </a:p>
      </dgm:t>
    </dgm:pt>
    <dgm:pt modelId="{957F0864-6136-4101-AF9C-C66A210A092F}">
      <dgm:prSet/>
      <dgm:spPr/>
      <dgm:t>
        <a:bodyPr/>
        <a:lstStyle/>
        <a:p>
          <a:pPr rtl="0"/>
          <a:r>
            <a:rPr kumimoji="1" lang="ru-RU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Проектор интерактивный.</a:t>
          </a:r>
          <a:endParaRPr lang="ru-RU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7C55B-5D6F-401F-949C-A65DAFB92284}" type="sibTrans" cxnId="{2E774EB8-0D57-4F08-AAA9-DE688B9A646A}">
      <dgm:prSet/>
      <dgm:spPr/>
      <dgm:t>
        <a:bodyPr/>
        <a:lstStyle/>
        <a:p>
          <a:endParaRPr lang="ru-RU"/>
        </a:p>
      </dgm:t>
    </dgm:pt>
    <dgm:pt modelId="{F724865A-FCEA-4387-8261-7E07D97DEF04}" type="parTrans" cxnId="{2E774EB8-0D57-4F08-AAA9-DE688B9A646A}">
      <dgm:prSet/>
      <dgm:spPr/>
      <dgm:t>
        <a:bodyPr/>
        <a:lstStyle/>
        <a:p>
          <a:endParaRPr lang="ru-RU"/>
        </a:p>
      </dgm:t>
    </dgm:pt>
    <dgm:pt modelId="{B42E7914-9973-4E63-B622-01CA89355748}">
      <dgm:prSet/>
      <dgm:spPr/>
      <dgm:t>
        <a:bodyPr/>
        <a:lstStyle/>
        <a:p>
          <a:pPr rtl="0"/>
          <a:r>
            <a:rPr kumimoji="1" lang="ru-RU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Доска интерактивная.</a:t>
          </a:r>
          <a:endParaRPr lang="ru-RU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D58DD-A311-41B9-B168-99E617A585AD}" type="sibTrans" cxnId="{97D3B1F4-8FEA-4733-B8E2-7A1CF6385B40}">
      <dgm:prSet/>
      <dgm:spPr/>
      <dgm:t>
        <a:bodyPr/>
        <a:lstStyle/>
        <a:p>
          <a:endParaRPr lang="ru-RU"/>
        </a:p>
      </dgm:t>
    </dgm:pt>
    <dgm:pt modelId="{C1012457-0492-4EAD-A27A-191E9C363518}" type="parTrans" cxnId="{97D3B1F4-8FEA-4733-B8E2-7A1CF6385B40}">
      <dgm:prSet/>
      <dgm:spPr/>
      <dgm:t>
        <a:bodyPr/>
        <a:lstStyle/>
        <a:p>
          <a:endParaRPr lang="ru-RU"/>
        </a:p>
      </dgm:t>
    </dgm:pt>
    <dgm:pt modelId="{7CE2CCEB-A178-4490-B1A8-DA3114F8E845}">
      <dgm:prSet/>
      <dgm:spPr/>
      <dgm:t>
        <a:bodyPr/>
        <a:lstStyle/>
        <a:p>
          <a:pPr rtl="0"/>
          <a:r>
            <a:rPr kumimoji="1" lang="ru-RU" b="1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Нетбук</a:t>
          </a:r>
          <a:r>
            <a:rPr kumimoji="1" lang="ru-RU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(для обучаемого).</a:t>
          </a:r>
          <a:endParaRPr lang="ru-RU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80A46-2D26-43C1-8AD2-77283724D0DB}" type="sibTrans" cxnId="{399B0F2C-BDD8-4142-8A97-5CBC4CE40C5B}">
      <dgm:prSet/>
      <dgm:spPr/>
      <dgm:t>
        <a:bodyPr/>
        <a:lstStyle/>
        <a:p>
          <a:endParaRPr lang="ru-RU"/>
        </a:p>
      </dgm:t>
    </dgm:pt>
    <dgm:pt modelId="{029BFFAD-B138-42C5-9FB3-314079304B64}" type="parTrans" cxnId="{399B0F2C-BDD8-4142-8A97-5CBC4CE40C5B}">
      <dgm:prSet/>
      <dgm:spPr/>
      <dgm:t>
        <a:bodyPr/>
        <a:lstStyle/>
        <a:p>
          <a:endParaRPr lang="ru-RU"/>
        </a:p>
      </dgm:t>
    </dgm:pt>
    <dgm:pt modelId="{A85503F0-6006-4B0B-9DFB-F4E7A6EC6E74}" type="pres">
      <dgm:prSet presAssocID="{429FA86A-9EE5-4E98-91C8-9DBC0222AC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1C3EE-D118-4AA7-8A1F-228FED3DB2C1}" type="pres">
      <dgm:prSet presAssocID="{127B0EE2-A94D-49EC-BC82-3EB8577B77CD}" presName="composite" presStyleCnt="0"/>
      <dgm:spPr/>
    </dgm:pt>
    <dgm:pt modelId="{2EDB4D52-6429-4759-A05D-44C8808C41EC}" type="pres">
      <dgm:prSet presAssocID="{127B0EE2-A94D-49EC-BC82-3EB8577B77CD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D93CA-F59E-448F-AF8C-3E518B232CBD}" type="pres">
      <dgm:prSet presAssocID="{127B0EE2-A94D-49EC-BC82-3EB8577B77CD}" presName="parSh" presStyleLbl="node1" presStyleIdx="0" presStyleCnt="1" custScaleX="120482"/>
      <dgm:spPr/>
      <dgm:t>
        <a:bodyPr/>
        <a:lstStyle/>
        <a:p>
          <a:endParaRPr lang="ru-RU"/>
        </a:p>
      </dgm:t>
    </dgm:pt>
    <dgm:pt modelId="{A60E9C61-DE00-46F8-8ACF-235D368CBF46}" type="pres">
      <dgm:prSet presAssocID="{127B0EE2-A94D-49EC-BC82-3EB8577B77CD}" presName="desTx" presStyleLbl="fgAcc1" presStyleIdx="0" presStyleCnt="1" custScaleY="91520" custLinFactNeighborX="-604" custLinFactNeighborY="-2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D36377-59AB-4D4C-9F63-F74E39B93454}" type="presOf" srcId="{B42E7914-9973-4E63-B622-01CA89355748}" destId="{A60E9C61-DE00-46F8-8ACF-235D368CBF46}" srcOrd="0" destOrd="2" presId="urn:microsoft.com/office/officeart/2005/8/layout/process3"/>
    <dgm:cxn modelId="{FDEFEF69-C416-4825-AAF8-4A6AC729545B}" srcId="{127B0EE2-A94D-49EC-BC82-3EB8577B77CD}" destId="{5D94BD07-E3BF-4E66-A844-4AABF61C59F7}" srcOrd="6" destOrd="0" parTransId="{5CF1E7D5-3D24-4AEA-BA8F-13DFF00DB84A}" sibTransId="{FA1918CC-2532-4119-A791-D392EDBF6BD8}"/>
    <dgm:cxn modelId="{5F9E7914-1113-4A96-8A09-80A837A3CFD4}" type="presOf" srcId="{CFB1E1FA-AB84-43EE-953C-4329FE33CEB0}" destId="{A60E9C61-DE00-46F8-8ACF-235D368CBF46}" srcOrd="0" destOrd="8" presId="urn:microsoft.com/office/officeart/2005/8/layout/process3"/>
    <dgm:cxn modelId="{97D3B1F4-8FEA-4733-B8E2-7A1CF6385B40}" srcId="{127B0EE2-A94D-49EC-BC82-3EB8577B77CD}" destId="{B42E7914-9973-4E63-B622-01CA89355748}" srcOrd="2" destOrd="0" parTransId="{C1012457-0492-4EAD-A27A-191E9C363518}" sibTransId="{58FD58DD-A311-41B9-B168-99E617A585AD}"/>
    <dgm:cxn modelId="{FC610EFD-8662-4074-A8BE-C89A56539DCA}" type="presOf" srcId="{5D94BD07-E3BF-4E66-A844-4AABF61C59F7}" destId="{A60E9C61-DE00-46F8-8ACF-235D368CBF46}" srcOrd="0" destOrd="6" presId="urn:microsoft.com/office/officeart/2005/8/layout/process3"/>
    <dgm:cxn modelId="{2BAB1018-6880-4B31-BE9A-540550D3E62C}" srcId="{127B0EE2-A94D-49EC-BC82-3EB8577B77CD}" destId="{CFB1E1FA-AB84-43EE-953C-4329FE33CEB0}" srcOrd="8" destOrd="0" parTransId="{D87146D7-445E-4FC6-BD1D-D781DF33B87D}" sibTransId="{9443F661-27B5-40D4-8DA9-625D32509148}"/>
    <dgm:cxn modelId="{B8F83112-A91F-4C56-8300-D5F8EE4B5B13}" srcId="{429FA86A-9EE5-4E98-91C8-9DBC0222ACEE}" destId="{127B0EE2-A94D-49EC-BC82-3EB8577B77CD}" srcOrd="0" destOrd="0" parTransId="{03F2A59B-A18B-4BD3-A93E-001855FE3322}" sibTransId="{E1C9BECC-447D-4C22-B95A-7E513033C75E}"/>
    <dgm:cxn modelId="{130F6816-BE6F-4290-B3EB-E93A1347924F}" srcId="{127B0EE2-A94D-49EC-BC82-3EB8577B77CD}" destId="{0900AD11-67CC-4838-B5EF-B03A8BBF54D5}" srcOrd="5" destOrd="0" parTransId="{A282F0A4-3779-4EB8-AF76-8F04A7A4C985}" sibTransId="{840DD542-9723-430E-9D4C-8DE0B84E4CB6}"/>
    <dgm:cxn modelId="{E822936C-8AF6-419D-A8A0-3BA3AF4BD8DE}" type="presOf" srcId="{C5F096A9-2B7B-4438-9282-E197730EDEDB}" destId="{A60E9C61-DE00-46F8-8ACF-235D368CBF46}" srcOrd="0" destOrd="7" presId="urn:microsoft.com/office/officeart/2005/8/layout/process3"/>
    <dgm:cxn modelId="{0973BF20-0EF3-40EB-B5FC-7F46C0F9DEC0}" type="presOf" srcId="{45140228-6C0D-42E8-B802-C92370C91647}" destId="{A60E9C61-DE00-46F8-8ACF-235D368CBF46}" srcOrd="0" destOrd="0" presId="urn:microsoft.com/office/officeart/2005/8/layout/process3"/>
    <dgm:cxn modelId="{2E774EB8-0D57-4F08-AAA9-DE688B9A646A}" srcId="{127B0EE2-A94D-49EC-BC82-3EB8577B77CD}" destId="{957F0864-6136-4101-AF9C-C66A210A092F}" srcOrd="3" destOrd="0" parTransId="{F724865A-FCEA-4387-8261-7E07D97DEF04}" sibTransId="{41F7C55B-5D6F-401F-949C-A65DAFB92284}"/>
    <dgm:cxn modelId="{0E89B156-F0AC-4187-BD56-DD5541870B3A}" srcId="{127B0EE2-A94D-49EC-BC82-3EB8577B77CD}" destId="{8D7F492A-7DE3-4EFA-8B87-CAA22E1DF7E2}" srcOrd="4" destOrd="0" parTransId="{C0E80B7E-E184-4370-8142-DDD49E8B76C1}" sibTransId="{2527ACC7-E90B-4B67-B9B3-39E63AB6ED29}"/>
    <dgm:cxn modelId="{D09CB52B-1E6C-4183-904D-93787FD7E06C}" type="presOf" srcId="{957F0864-6136-4101-AF9C-C66A210A092F}" destId="{A60E9C61-DE00-46F8-8ACF-235D368CBF46}" srcOrd="0" destOrd="3" presId="urn:microsoft.com/office/officeart/2005/8/layout/process3"/>
    <dgm:cxn modelId="{0F50735B-CE4A-4611-927B-7A7BD373C7D5}" type="presOf" srcId="{8D7F492A-7DE3-4EFA-8B87-CAA22E1DF7E2}" destId="{A60E9C61-DE00-46F8-8ACF-235D368CBF46}" srcOrd="0" destOrd="4" presId="urn:microsoft.com/office/officeart/2005/8/layout/process3"/>
    <dgm:cxn modelId="{3B48F4CC-661A-4ADE-B598-84BD4AE6A736}" type="presOf" srcId="{429FA86A-9EE5-4E98-91C8-9DBC0222ACEE}" destId="{A85503F0-6006-4B0B-9DFB-F4E7A6EC6E74}" srcOrd="0" destOrd="0" presId="urn:microsoft.com/office/officeart/2005/8/layout/process3"/>
    <dgm:cxn modelId="{399B0F2C-BDD8-4142-8A97-5CBC4CE40C5B}" srcId="{127B0EE2-A94D-49EC-BC82-3EB8577B77CD}" destId="{7CE2CCEB-A178-4490-B1A8-DA3114F8E845}" srcOrd="1" destOrd="0" parTransId="{029BFFAD-B138-42C5-9FB3-314079304B64}" sibTransId="{52680A46-2D26-43C1-8AD2-77283724D0DB}"/>
    <dgm:cxn modelId="{F34AE074-246D-4FF0-866E-840F8D8C7F99}" type="presOf" srcId="{7CE2CCEB-A178-4490-B1A8-DA3114F8E845}" destId="{A60E9C61-DE00-46F8-8ACF-235D368CBF46}" srcOrd="0" destOrd="1" presId="urn:microsoft.com/office/officeart/2005/8/layout/process3"/>
    <dgm:cxn modelId="{7651B407-4703-4E47-9D86-6F0038FE6587}" type="presOf" srcId="{127B0EE2-A94D-49EC-BC82-3EB8577B77CD}" destId="{370D93CA-F59E-448F-AF8C-3E518B232CBD}" srcOrd="1" destOrd="0" presId="urn:microsoft.com/office/officeart/2005/8/layout/process3"/>
    <dgm:cxn modelId="{CC34BA43-1D5C-472C-B5CD-FB695F1FBC05}" type="presOf" srcId="{0900AD11-67CC-4838-B5EF-B03A8BBF54D5}" destId="{A60E9C61-DE00-46F8-8ACF-235D368CBF46}" srcOrd="0" destOrd="5" presId="urn:microsoft.com/office/officeart/2005/8/layout/process3"/>
    <dgm:cxn modelId="{9EF58182-1979-4444-B7A6-0B614358F178}" srcId="{127B0EE2-A94D-49EC-BC82-3EB8577B77CD}" destId="{C5F096A9-2B7B-4438-9282-E197730EDEDB}" srcOrd="7" destOrd="0" parTransId="{B85BDF5A-A00A-4A7A-A8FA-8FB6569E4793}" sibTransId="{14C0F332-0E70-4336-85F1-5413548D523D}"/>
    <dgm:cxn modelId="{94E3F39E-A39E-4AE3-AB09-D6E1A88728BC}" type="presOf" srcId="{127B0EE2-A94D-49EC-BC82-3EB8577B77CD}" destId="{2EDB4D52-6429-4759-A05D-44C8808C41EC}" srcOrd="0" destOrd="0" presId="urn:microsoft.com/office/officeart/2005/8/layout/process3"/>
    <dgm:cxn modelId="{1B0DACF1-9B9C-4024-8C61-4B0F8DDB1638}" srcId="{127B0EE2-A94D-49EC-BC82-3EB8577B77CD}" destId="{45140228-6C0D-42E8-B802-C92370C91647}" srcOrd="0" destOrd="0" parTransId="{E059109E-90C8-451C-982E-E66ECE70392B}" sibTransId="{906E34B8-FAC8-4763-963D-DD8BE58139AF}"/>
    <dgm:cxn modelId="{6BF1AAC9-7E99-451B-98A8-15F01D180285}" type="presParOf" srcId="{A85503F0-6006-4B0B-9DFB-F4E7A6EC6E74}" destId="{7351C3EE-D118-4AA7-8A1F-228FED3DB2C1}" srcOrd="0" destOrd="0" presId="urn:microsoft.com/office/officeart/2005/8/layout/process3"/>
    <dgm:cxn modelId="{DEE69A77-125E-4C4E-A88F-D2AB70210ACD}" type="presParOf" srcId="{7351C3EE-D118-4AA7-8A1F-228FED3DB2C1}" destId="{2EDB4D52-6429-4759-A05D-44C8808C41EC}" srcOrd="0" destOrd="0" presId="urn:microsoft.com/office/officeart/2005/8/layout/process3"/>
    <dgm:cxn modelId="{BD2C6A54-EBEE-44A2-81E1-B1223AC4F626}" type="presParOf" srcId="{7351C3EE-D118-4AA7-8A1F-228FED3DB2C1}" destId="{370D93CA-F59E-448F-AF8C-3E518B232CBD}" srcOrd="1" destOrd="0" presId="urn:microsoft.com/office/officeart/2005/8/layout/process3"/>
    <dgm:cxn modelId="{DAADABD7-6A89-4909-ADB7-8B296826CC50}" type="presParOf" srcId="{7351C3EE-D118-4AA7-8A1F-228FED3DB2C1}" destId="{A60E9C61-DE00-46F8-8ACF-235D368CBF4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D93CA-F59E-448F-AF8C-3E518B232CBD}">
      <dsp:nvSpPr>
        <dsp:cNvPr id="0" name=""/>
        <dsp:cNvSpPr/>
      </dsp:nvSpPr>
      <dsp:spPr>
        <a:xfrm>
          <a:off x="3417" y="190649"/>
          <a:ext cx="7631313" cy="20434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36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учебно-лабораторному оборудованию относятся :</a:t>
          </a:r>
          <a:endParaRPr lang="ru-RU" sz="36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7" y="190649"/>
        <a:ext cx="7631313" cy="1362323"/>
      </dsp:txXfrm>
    </dsp:sp>
    <dsp:sp modelId="{A60E9C61-DE00-46F8-8ACF-235D368CBF46}">
      <dsp:nvSpPr>
        <dsp:cNvPr id="0" name=""/>
        <dsp:cNvSpPr/>
      </dsp:nvSpPr>
      <dsp:spPr>
        <a:xfrm>
          <a:off x="1911146" y="1617810"/>
          <a:ext cx="6333986" cy="4540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Ноутбук (для преподавателя).</a:t>
          </a:r>
          <a:endParaRPr kumimoji="1" lang="ru-RU" sz="2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2400" b="1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Нетбук</a:t>
          </a:r>
          <a:r>
            <a:rPr kumimoji="1"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(для обучаемого).</a:t>
          </a:r>
          <a:endParaRPr lang="ru-RU" sz="2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Доска интерактивная.</a:t>
          </a:r>
          <a:endParaRPr lang="ru-RU" sz="2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Проектор интерактивный.</a:t>
          </a:r>
          <a:endParaRPr lang="ru-RU" sz="2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Многофункциональное копи-устройство.</a:t>
          </a:r>
          <a:endParaRPr kumimoji="1" lang="ru-RU" sz="2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Документ-камера.</a:t>
          </a:r>
          <a:endParaRPr lang="ru-RU" sz="2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контроля и мониторинга качества знаний.</a:t>
          </a:r>
          <a:endParaRPr lang="ru-RU" sz="2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Модульная система экспериментов.</a:t>
          </a:r>
          <a:endParaRPr lang="ru-RU" sz="2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Микроскоп цифровой.</a:t>
          </a:r>
          <a:endParaRPr kumimoji="1" lang="ru-RU" sz="2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4122" y="1750786"/>
        <a:ext cx="6068034" cy="4274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DAE2-8EB5-441A-9545-E7E5548F0459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34359-52BE-4506-B3D0-DC67D060E668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3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4F28-9BEA-48A5-8DED-386248D38781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A182-FBCD-4B77-98B7-B5AAC69C31B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5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7748-A3DA-43F1-9D67-5AD8C1CB87D2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D2CD-F458-4CB9-9604-604CB0218DA8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7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4F0A-C1E2-4889-A774-6176410E545B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A943-D28A-407B-ADDB-EC888415643E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4ECA8-F15E-4A93-A35C-B0A507B97888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341D-F0A8-4344-9A3C-06833C89891B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4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FB9C-0385-42FE-B9A9-1BADF1200EEC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C1D4-E831-432A-ACC3-EA3AAB42FEAB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0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ED3B-1EC5-45AE-AE89-BE41FAD0A8A3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13B4-8E6C-4CC0-ADF4-8A6F8B871E7C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1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A9BF-485C-4F92-B0AD-A4C720A4B797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41C4-ECBA-4C0E-BE20-10FACA077F48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84E9-0CDF-438B-8B67-5D20C7297528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E2752-FD3A-4649-9D41-63B4A802EC60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1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07A1-9648-4F67-BAF6-C300187E51A9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1E7C-9276-4FE7-B314-05647C3901E9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5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A2FF-3FC7-4098-9C0F-47BBA02EDCD7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765C-2DC3-4192-8A54-122439BBF6C5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0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39517-E49C-4CDC-8E61-4FC0FFE15F39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27.09.2014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AAC547-C37C-4DA4-A9F5-D97CC405797F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5;&#1088;&#1077;&#1079;&#1077;&#1085;&#1090;&#1072;&#1094;&#1080;&#1103;\&#1044;&#1074;&#1080;&#1078;&#1077;&#1085;&#1080;&#1077;%20&#1074;%20&#1082;&#1083;&#1077;&#1090;&#1082;&#1077;.wmv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1-tub-ru.yandex.net/i?id=df465d4d0ce51a73695a2671ae8e1193-95-144&amp;n=21" TargetMode="External"/><Relationship Id="rId2" Type="http://schemas.openxmlformats.org/officeDocument/2006/relationships/hyperlink" Target="http://im0-tub-ru.yandex.net/i?id=60fe2f2f51c49c5692ab2c26088fea4c-16-144&amp;n=2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1-tub-ru.yandex.net/i?id=86c07370b04e3b21dfd45c7d207b7deb-70-144&amp;n=21" TargetMode="External"/><Relationship Id="rId4" Type="http://schemas.openxmlformats.org/officeDocument/2006/relationships/hyperlink" Target="http://im0-tub-ru.yandex.net/i?id=1bdfe09fe970341f3352ec90534f0b2c-59-144&amp;n=2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3-tub-ru.yandex.net/i?id=d9342685afd122e8981e90cbbb4f93ff-25-144&amp;n=21" TargetMode="External"/><Relationship Id="rId2" Type="http://schemas.openxmlformats.org/officeDocument/2006/relationships/hyperlink" Target="http://im0-tub-ru.yandex.net/i?id=05da13a76f3696f15fcae9659bfdcf62-69-144&amp;n=2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3-tub-ru.yandex.net/i?id=9f24ef30aa4a1ae4ae90bec243d36d1f-63-144&amp;n=21" TargetMode="External"/><Relationship Id="rId4" Type="http://schemas.openxmlformats.org/officeDocument/2006/relationships/hyperlink" Target="http://im0-tub-ru.yandex.net/i?id=a7d8c927be44bba7ca826fc5fcb99666-126-144&amp;n=2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576" y="1071563"/>
            <a:ext cx="7776864" cy="2645469"/>
          </a:xfrm>
        </p:spPr>
        <p:txBody>
          <a:bodyPr/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учебно-лабораторного и компьютерного оборудования в обучении младших школьников.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учитель начальных классов 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г. Самара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Валерьевна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Документ-камера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52294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Документ камера - это специальная видеокамера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гибком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штативе. Ее можно подключить к компьютеру. Незаменимая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вещь,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 нужно показать что-то маленькое или существующее в единственном экземпляре на большую аудиторию. Все что "видит" камера в реальном времени передается на экран. Можно показывать книги, картинки, наглядные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опыты. Например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можно показать муравья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на экране её со всеми подробностями увидит большая аудитория.</a:t>
            </a:r>
          </a:p>
          <a:p>
            <a:pPr algn="just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2710606" cy="2710606"/>
          </a:xfrm>
          <a:prstGeom prst="rect">
            <a:avLst/>
          </a:prstGeom>
          <a:ln w="57150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8141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Документ-камера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Документ-камеру мы используем на уроках технологии, изобразительного искусства, окружающего мира и на уроках математики, русского языка, обучения грамоте и письму, когда в реальном времени пишется новая буква или слово учителем  или учеником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2710606" cy="2710606"/>
          </a:xfrm>
          <a:prstGeom prst="rect">
            <a:avLst/>
          </a:prstGeom>
          <a:ln w="57150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967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99766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качества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80286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Ученикам раздаются беспроводные пульты для ответа на вопросы педагога. В ходе занятия педагог задает вопросы, которые отображаются на экране при помощи мультимедийного проектора, и обучающиеся отвечают на них простым нажатием на кнопки пульта.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ученики могут отвечать на вопрос учителя. При этом даже те учащиеся, которые стесняются отвечать вслух или боятся ошибиться, могут принять участие в опросе и сразу узнать правильно ли они ответили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659" y="1772816"/>
            <a:ext cx="3008313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2540496" cy="2540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7" y="4313312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libri" pitchFamily="34" charset="0"/>
              </a:rPr>
              <a:t/>
            </a:r>
            <a:br>
              <a:rPr lang="ru-RU" i="1" dirty="0" smtClean="0">
                <a:latin typeface="Calibri" pitchFamily="34" charset="0"/>
              </a:rPr>
            </a:br>
            <a:r>
              <a:rPr lang="ru-RU" i="1" dirty="0">
                <a:latin typeface="Calibri" pitchFamily="34" charset="0"/>
              </a:rPr>
              <a:t/>
            </a:r>
            <a:br>
              <a:rPr lang="ru-RU" i="1" dirty="0">
                <a:latin typeface="Calibri" pitchFamily="34" charset="0"/>
              </a:rPr>
            </a:br>
            <a:r>
              <a:rPr lang="ru-RU" i="1" dirty="0" smtClean="0">
                <a:latin typeface="Calibri" pitchFamily="34" charset="0"/>
              </a:rPr>
              <a:t/>
            </a:r>
            <a:br>
              <a:rPr lang="ru-RU" i="1" dirty="0" smtClean="0">
                <a:latin typeface="Calibri" pitchFamily="34" charset="0"/>
              </a:rPr>
            </a:br>
            <a:r>
              <a:rPr lang="ru-RU" i="1" dirty="0">
                <a:latin typeface="Calibri" pitchFamily="34" charset="0"/>
              </a:rPr>
              <a:t/>
            </a:r>
            <a:br>
              <a:rPr lang="ru-RU" i="1" dirty="0">
                <a:latin typeface="Calibri" pitchFamily="34" charset="0"/>
              </a:rPr>
            </a:br>
            <a:r>
              <a:rPr lang="ru-RU" i="1" dirty="0" smtClean="0">
                <a:latin typeface="Calibri" pitchFamily="34" charset="0"/>
              </a:rPr>
              <a:t/>
            </a:r>
            <a:br>
              <a:rPr lang="ru-RU" i="1" dirty="0" smtClean="0">
                <a:latin typeface="Calibri" pitchFamily="34" charset="0"/>
              </a:rPr>
            </a:br>
            <a:r>
              <a:rPr lang="ru-RU" i="1" dirty="0">
                <a:latin typeface="Calibri" pitchFamily="34" charset="0"/>
              </a:rPr>
              <a:t/>
            </a:r>
            <a:br>
              <a:rPr lang="ru-RU" i="1" dirty="0">
                <a:latin typeface="Calibri" pitchFamily="34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микроскоп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Цифровой микроскоп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–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несомненно инновационное средство обучения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преимущество которого являются не только просмотр, но и фото- и видеозапись  увеличенного изображения микрообъектов, в том числе на экране монитора и (или) визуализация на масштабном экране. Цифровой микроскоп мы используем на уроках окружающего мира, при проведении внеурочной деятельности.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микроско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284984"/>
            <a:ext cx="2500330" cy="2500330"/>
          </a:xfrm>
          <a:prstGeom prst="snip2Diag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934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микроскоп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403421" cy="16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Движение в клетке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2339156" cy="170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5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m3-tub-ru.yandex.net/i?id=9f24ef30aa4a1ae4ae90bec243d36d1f-63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6"/>
            <a:ext cx="2448272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0-tub-ru.yandex.net/i?id=2ffb5f29ee086d184fa78a08f165370e-110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26" y="3284986"/>
            <a:ext cx="202546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0" mute="1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лаборатория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ProLog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измерительный модуль. Температура.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измерительный модуль. Относительная влажность.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измерительный модуль. Атмосферное давление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цифровой измерительный модуль. Звук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измерительный модуль. Освещенность.</a:t>
            </a:r>
          </a:p>
          <a:p>
            <a:endParaRPr lang="ru-RU" sz="2400" dirty="0"/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9" y="2420888"/>
            <a:ext cx="24513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учебно-лабораторного оборудования на уроках даёт возможность: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мотивацию учащихся;</a:t>
            </a:r>
          </a:p>
          <a:p>
            <a:pPr lvl="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основных понятий по изучаемой теме;</a:t>
            </a:r>
          </a:p>
          <a:p>
            <a:pPr lvl="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развивать способности;</a:t>
            </a:r>
          </a:p>
          <a:p>
            <a:pPr lvl="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конкретными знаниями, необходимыми для применения в практической деятельности;</a:t>
            </a:r>
          </a:p>
          <a:p>
            <a:pPr lvl="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учащихся;</a:t>
            </a:r>
          </a:p>
          <a:p>
            <a:pPr lvl="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совместной работы учащихся, обеспечивающей получение детьми коммуникативного опыта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2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учебно-лабораторного оборудования на уроках даёт возможность: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видов и форм организации деятельности учащихся;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интерес учащихся;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урока;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урок весь класс;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эмоциональность восприятия учебного материала;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2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544616"/>
          </a:xfrm>
        </p:spPr>
        <p:txBody>
          <a:bodyPr/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im0-tub-ru.yandex.net/i?id=60fe2f2f51c49c5692ab2c26088fea4c-16-144&amp;n=21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im1-tub-ru.yandex.net/i?id=df465d4d0ce51a73695a2671ae8e1193-95-144&amp;n=21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im0-tub-ru.yandex.net/i?id=1bdfe09fe970341f3352ec90534f0b2c-59-144&amp;n=21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im1-tub-ru.yandex.net/i?id=86c07370b04e3b21dfd45c7d207b7deb-70-144&amp;n=21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075240" cy="5217443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http://im0-tub-ru.yandex.net/i?id=05da13a76f3696f15fcae9659bfdcf62-69-144&amp;n=21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http://im3-tub-ru.yandex.net/i?id=d9342685afd122e8981e90cbbb4f93ff-25-144&amp;n=21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http://im0-tub-ru.yandex.net/i?id=a7d8c927be44bba7ca826fc5fcb99666-126-144&amp;n=21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http://im3-tub-ru.yandex.net/i?id=9f24ef30aa4a1ae4ae90bec243d36d1f-63-144&amp;n=21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0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365504" cy="36004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289451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компьютерные технологии предоставляют огромные возможности для развития процесса образования. Ещё К.Д. Ушинский заметил: «Детская природа требует наглядности».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новых образовательных стандартов-научить ребёнка мыслить и учиться самостоятельно, помочь ученику как личности адаптироваться в окружающем мире.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97000761"/>
              </p:ext>
            </p:extLst>
          </p:nvPr>
        </p:nvGraphicFramePr>
        <p:xfrm>
          <a:off x="428596" y="214290"/>
          <a:ext cx="8286808" cy="649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54225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10" y="274638"/>
            <a:ext cx="7703389" cy="708773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Учебно-лабораторное оборудование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im3-tub-ru.yandex.net/i?id=c8952dc8ea89e4b742ed6662a449a139-72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190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18"/>
          <p:cNvGrpSpPr>
            <a:grpSpLocks/>
          </p:cNvGrpSpPr>
          <p:nvPr/>
        </p:nvGrpSpPr>
        <p:grpSpPr bwMode="auto">
          <a:xfrm>
            <a:off x="319538" y="1628800"/>
            <a:ext cx="2590006" cy="1653331"/>
            <a:chOff x="6286512" y="1000108"/>
            <a:chExt cx="2305050" cy="1951037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12" y="1000108"/>
              <a:ext cx="2305050" cy="195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 bwMode="auto">
            <a:xfrm>
              <a:off x="6857700" y="1499790"/>
              <a:ext cx="642708" cy="3566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2816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26" y="3515561"/>
            <a:ext cx="1083870" cy="10838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9" y="3810882"/>
            <a:ext cx="1225668" cy="1440160"/>
          </a:xfrm>
          <a:prstGeom prst="rect">
            <a:avLst/>
          </a:prstGeom>
        </p:spPr>
      </p:pic>
      <p:pic>
        <p:nvPicPr>
          <p:cNvPr id="14" name="Рисунок 13" descr="микроскоп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67532" y="3356992"/>
            <a:ext cx="1571636" cy="1571636"/>
          </a:xfrm>
          <a:prstGeom prst="rect">
            <a:avLst/>
          </a:prstGeom>
        </p:spPr>
      </p:pic>
      <p:pic>
        <p:nvPicPr>
          <p:cNvPr id="15" name="Picture 2" descr="C:\Users\Пользователь\Pictures\25160_44008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0552" r="5637" b="15097"/>
          <a:stretch/>
        </p:blipFill>
        <p:spPr bwMode="auto">
          <a:xfrm>
            <a:off x="4935184" y="4928628"/>
            <a:ext cx="244198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1-tub-ru.yandex.net/i?id=df465d4d0ce51a73695a2671ae8e1193-95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1504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16632"/>
            <a:ext cx="5266928" cy="6741368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Обеспечивает взаимодействие всех составляющих автоматизированного рабочего места учителя и ученика; предназначен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поиска, сбора, обработки и хранения данных, при работе с системой контроля и мониторинга качества знаний. Это и разработки уроков, и презентации к урокам, и иллюстративный материал, материалы для проведения классных часов и внеурочной деятельности.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683568" y="3284984"/>
            <a:ext cx="2448272" cy="2644329"/>
            <a:chOff x="6286512" y="1000108"/>
            <a:chExt cx="2305050" cy="1951037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12" y="1000108"/>
              <a:ext cx="2305050" cy="195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 bwMode="auto">
            <a:xfrm>
              <a:off x="6857700" y="1499790"/>
              <a:ext cx="642708" cy="3566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Многофункциональ-ное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24302"/>
          </a:xfrm>
        </p:spPr>
        <p:txBody>
          <a:bodyPr/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тиражирования на печатных носителях, что помогает при проведении контрольных  и проверочных работ, индивидуальной работы, работы с тестами, тренажёрами.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276871"/>
            <a:ext cx="3082293" cy="295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5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 улучшает концентрацию внимания и повышает уровень восприятия учебного материала младшими школьниками, поддерживает длительный интерес к представленной информации.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8562"/>
            <a:ext cx="2808312" cy="185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8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06688" cy="116205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08278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помощью специального маркера можно работать с изображением на экране: выделять, подчёркивать, обводить важные участки, рисовать схемы.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ИД также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позволяет показывать слайды,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даёт возможность работать с электронной картой, схемой, рисунком, картиной; сохранять нанесённые изображения в виде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файла.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8083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rgbClr val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662</Words>
  <Application>Microsoft Office PowerPoint</Application>
  <PresentationFormat>Экран (4:3)</PresentationFormat>
  <Paragraphs>65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Использование учебно-лабораторного и компьютерного оборудования в обучении младших школьников.</vt:lpstr>
      <vt:lpstr>Презентация PowerPoint</vt:lpstr>
      <vt:lpstr>Презентация PowerPoint</vt:lpstr>
      <vt:lpstr>Презентация PowerPoint</vt:lpstr>
      <vt:lpstr>Учебно-лабораторное оборудование</vt:lpstr>
      <vt:lpstr>Ноутбук</vt:lpstr>
      <vt:lpstr>Многофункциональ-ное устройство</vt:lpstr>
      <vt:lpstr>Интерактивная доска</vt:lpstr>
      <vt:lpstr>Интерактивная доска</vt:lpstr>
      <vt:lpstr>Документ-камера</vt:lpstr>
      <vt:lpstr>Документ-камера</vt:lpstr>
      <vt:lpstr>Система контроля и  мониторинга качества знаний</vt:lpstr>
      <vt:lpstr>      Цифровой микроскоп</vt:lpstr>
      <vt:lpstr>Цифровой микроскоп</vt:lpstr>
      <vt:lpstr>Цифровая лаборатория ProLog</vt:lpstr>
      <vt:lpstr>Применение учебно-лабораторного оборудования на уроках даёт возможность:</vt:lpstr>
      <vt:lpstr>Применение учебно-лабораторного оборудования на уроках даёт возможность: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18</cp:revision>
  <dcterms:created xsi:type="dcterms:W3CDTF">2014-09-09T15:05:05Z</dcterms:created>
  <dcterms:modified xsi:type="dcterms:W3CDTF">2014-09-27T13:51:48Z</dcterms:modified>
</cp:coreProperties>
</file>