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3" r:id="rId2"/>
    <p:sldId id="280" r:id="rId3"/>
    <p:sldId id="260" r:id="rId4"/>
    <p:sldId id="261" r:id="rId5"/>
    <p:sldId id="275" r:id="rId6"/>
    <p:sldId id="276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2E16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26CD96-92E2-4AB0-AFAA-485E1EFBEF2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DBBFC0-232E-4788-B3CC-9D5FF390FD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620688"/>
            <a:ext cx="84604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МЕТОДИЧЕСКАЯ КОПИЛКА в помощь учителю курса ОРКСЭ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Модуль :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основы светской этики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Тема: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Нравственный поступок. Золотое правило  нравственности.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endParaRPr lang="ru-RU" sz="24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Выполнили: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Суетова Галина Юрьевна (учитель начальных классов ГБОУ СОШ №464)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Пионтек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Алла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Владиславовна 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(учитель начальных классов ГБОУ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школа-интернат  №8)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Поповская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Татьяна Львовна (учитель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музыки ГБОУ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СОШ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№500)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3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уетоваГЮ\Desktop\го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536" cy="686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1580" y="4221088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Нравственный поступок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551723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Золотое правило нравственности</a:t>
            </a:r>
            <a:endParaRPr lang="ru-RU" sz="4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1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836712"/>
            <a:ext cx="4565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Основные понятия</a:t>
            </a:r>
            <a:r>
              <a:rPr lang="ru-RU" sz="3200" dirty="0" smtClean="0">
                <a:solidFill>
                  <a:srgbClr val="C00000"/>
                </a:solidFill>
                <a:latin typeface="Georgia" pitchFamily="18" charset="0"/>
              </a:rPr>
              <a:t>:</a:t>
            </a:r>
            <a:endParaRPr lang="ru-RU" sz="3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916832"/>
            <a:ext cx="64221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Поступок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Нравственный поступок*: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                   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Мотив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                      Цель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                      Средство достижения цели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                      Действие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                     Результат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Мораль*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Золотое  правило нравственности*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Бескорыстие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Взаимность </a:t>
            </a:r>
          </a:p>
        </p:txBody>
      </p:sp>
    </p:spTree>
    <p:extLst>
      <p:ext uri="{BB962C8B-B14F-4D97-AF65-F5344CB8AC3E}">
        <p14:creationId xmlns:p14="http://schemas.microsoft.com/office/powerpoint/2010/main" val="21728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734036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 smtClean="0">
                <a:solidFill>
                  <a:srgbClr val="000000"/>
                </a:solidFill>
                <a:latin typeface="Georgia" pitchFamily="18" charset="0"/>
                <a:cs typeface="Arial" charset="0"/>
              </a:rPr>
              <a:t>– </a:t>
            </a:r>
            <a:r>
              <a:rPr lang="ru-RU" altLang="zh-CN" sz="2800" b="1" dirty="0">
                <a:solidFill>
                  <a:srgbClr val="333399"/>
                </a:solidFill>
                <a:latin typeface="Georgia" pitchFamily="18" charset="0"/>
                <a:cs typeface="Arial" charset="0"/>
              </a:rPr>
              <a:t>это то действие человека, которое он совершает, руководствуясь нравственными идеями и ценностями</a:t>
            </a:r>
            <a:r>
              <a:rPr lang="ru-RU" altLang="zh-CN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ru-RU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60774" y="1733418"/>
            <a:ext cx="4896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dirty="0" smtClean="0">
                <a:solidFill>
                  <a:srgbClr val="000000"/>
                </a:solidFill>
                <a:latin typeface="Georgia" pitchFamily="18" charset="0"/>
                <a:cs typeface="Arial" charset="0"/>
              </a:rPr>
              <a:t>– </a:t>
            </a:r>
            <a:r>
              <a:rPr lang="ru-RU" altLang="zh-CN" sz="2800" b="1" dirty="0">
                <a:solidFill>
                  <a:srgbClr val="333399"/>
                </a:solidFill>
                <a:latin typeface="Georgia" pitchFamily="18" charset="0"/>
                <a:cs typeface="Arial" charset="0"/>
              </a:rPr>
              <a:t>это непосредственное выражение морали.</a:t>
            </a:r>
            <a:endParaRPr lang="ru-RU" sz="2800" b="1" dirty="0">
              <a:solidFill>
                <a:srgbClr val="33339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548680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eorgia" pitchFamily="18" charset="0"/>
              </a:rPr>
              <a:t>Что такое поступок?</a:t>
            </a:r>
            <a:endParaRPr lang="ru-RU" sz="4000" b="1" dirty="0">
              <a:ln w="11430">
                <a:solidFill>
                  <a:schemeClr val="accent2">
                    <a:lumMod val="7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Georgia" pitchFamily="18" charset="0"/>
            </a:endParaRPr>
          </a:p>
        </p:txBody>
      </p:sp>
      <p:pic>
        <p:nvPicPr>
          <p:cNvPr id="7170" name="Picture 2" descr="C:\Users\СуетоваГЮ\Desktop\хор плох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612" y="4632536"/>
            <a:ext cx="2657447" cy="204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1700808"/>
            <a:ext cx="2300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3200" b="1" dirty="0">
                <a:solidFill>
                  <a:srgbClr val="B80000"/>
                </a:solidFill>
                <a:latin typeface="Georgia" pitchFamily="18" charset="0"/>
                <a:cs typeface="Arial" charset="0"/>
              </a:rPr>
              <a:t>Поступок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6" y="3140968"/>
            <a:ext cx="59197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35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1"/>
            <a:ext cx="8440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Мораль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–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система норм, ценностей и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правил, регулирующих поведение людей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СуетоваГЮ\Desktop\девочка и котенок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AF6"/>
              </a:clrFrom>
              <a:clrTo>
                <a:srgbClr val="FBFA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73015"/>
            <a:ext cx="4483194" cy="301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2568440"/>
            <a:ext cx="84770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Золотое правило нравственности </a:t>
            </a:r>
            <a:r>
              <a:rPr lang="ru-RU" b="1" dirty="0" smtClean="0"/>
              <a:t>–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общий принцип для обоснования морали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772816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cs typeface="Arial"/>
              </a:rPr>
              <a:t>Поступай по отношению к другим так,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cs typeface="Arial"/>
              </a:rPr>
              <a:t> как ты хотел бы, чтобы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cs typeface="Arial"/>
              </a:rPr>
              <a:t>поступали по отношению к тебе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71658" y="4293096"/>
            <a:ext cx="6534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C2E16"/>
                </a:solidFill>
                <a:latin typeface="Georgia" pitchFamily="18" charset="0"/>
                <a:cs typeface="Arial"/>
              </a:rPr>
              <a:t>Не поступай по отношению к другим так,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C2E16"/>
                </a:solidFill>
                <a:latin typeface="Georgia" pitchFamily="18" charset="0"/>
                <a:cs typeface="Arial"/>
              </a:rPr>
              <a:t> как ты не хотел бы, чтобы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C2E16"/>
                </a:solidFill>
                <a:latin typeface="Georgia" pitchFamily="18" charset="0"/>
                <a:cs typeface="Arial"/>
              </a:rPr>
              <a:t>поступали по отношению к тебе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050" y="602747"/>
            <a:ext cx="85379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u="sng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Золотое правило нравственности</a:t>
            </a:r>
            <a:endParaRPr lang="ru-RU" sz="4000" b="1" u="sng" dirty="0">
              <a:ln w="1905"/>
              <a:solidFill>
                <a:schemeClr val="accent5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0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7770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400" b="1" i="1" dirty="0">
                <a:solidFill>
                  <a:srgbClr val="C00000"/>
                </a:solidFill>
                <a:latin typeface="Georgia" pitchFamily="18" charset="0"/>
                <a:cs typeface="Arial" charset="0"/>
              </a:rPr>
              <a:t>«Не делай другим того, что сам </a:t>
            </a:r>
            <a:r>
              <a:rPr lang="ru-RU" altLang="zh-CN" sz="2400" b="1" i="1" dirty="0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  <a:t>считаешь злом»  </a:t>
            </a:r>
          </a:p>
          <a:p>
            <a:r>
              <a:rPr lang="ru-RU" altLang="zh-CN" sz="2400" b="1" i="1" dirty="0">
                <a:solidFill>
                  <a:srgbClr val="C00000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altLang="zh-CN" sz="2400" b="1" i="1" dirty="0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  <a:t>                                </a:t>
            </a:r>
            <a:r>
              <a:rPr lang="ru-RU" altLang="zh-CN" sz="16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Гималайский Будда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022254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i="1" dirty="0">
                <a:solidFill>
                  <a:srgbClr val="B00000"/>
                </a:solidFill>
                <a:latin typeface="Georgia" pitchFamily="18" charset="0"/>
                <a:cs typeface="Arial" charset="0"/>
              </a:rPr>
              <a:t>«Только добро ведёт к   счастью».</a:t>
            </a:r>
            <a:r>
              <a:rPr lang="ru-RU" altLang="zh-CN" sz="2400" b="1" dirty="0">
                <a:solidFill>
                  <a:srgbClr val="B00000"/>
                </a:solidFill>
                <a:latin typeface="Georgia" pitchFamily="18" charset="0"/>
                <a:cs typeface="Arial" charset="0"/>
              </a:rPr>
              <a:t> </a:t>
            </a:r>
            <a:endParaRPr lang="ru-RU" altLang="zh-CN" sz="2400" b="1" dirty="0" smtClean="0">
              <a:solidFill>
                <a:srgbClr val="B00000"/>
              </a:solidFill>
              <a:latin typeface="Georgia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>
                <a:solidFill>
                  <a:srgbClr val="B00000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altLang="zh-CN" sz="2400" b="1" dirty="0" smtClean="0">
                <a:solidFill>
                  <a:srgbClr val="B00000"/>
                </a:solidFill>
                <a:latin typeface="Georgia" pitchFamily="18" charset="0"/>
                <a:cs typeface="Arial" charset="0"/>
              </a:rPr>
              <a:t>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>
                <a:solidFill>
                  <a:srgbClr val="B00000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altLang="zh-CN" sz="2400" b="1" dirty="0" smtClean="0">
                <a:solidFill>
                  <a:srgbClr val="B00000"/>
                </a:solidFill>
                <a:latin typeface="Georgia" pitchFamily="18" charset="0"/>
                <a:cs typeface="Arial" charset="0"/>
              </a:rPr>
              <a:t>               </a:t>
            </a:r>
            <a:endParaRPr lang="ru-RU" altLang="zh-CN" sz="2400" b="1" dirty="0">
              <a:solidFill>
                <a:srgbClr val="B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4869160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«Н</a:t>
            </a:r>
            <a:r>
              <a:rPr lang="ru-RU" b="1" i="1" dirty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е для того мы рассуждаем, чтобы знать, что такое добродетель (нравственность),</a:t>
            </a:r>
          </a:p>
          <a:p>
            <a:pPr lvl="0" algn="ctr"/>
            <a:r>
              <a:rPr lang="ru-RU" b="1" i="1" dirty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а для того, чтобы стать хорошими людьми.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3" y="4653136"/>
            <a:ext cx="1339527" cy="168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СуетоваГЮ\Desktop\конф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127" y="2422826"/>
            <a:ext cx="1219071" cy="183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81493"/>
            <a:ext cx="4234284" cy="44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43808" y="5949280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Аристотель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древнегреческий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философ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8356" y="116632"/>
            <a:ext cx="6165932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Мудрость веков</a:t>
            </a:r>
            <a:endParaRPr lang="ru-RU" sz="5400" b="1" dirty="0">
              <a:ln w="10541" cmpd="sng">
                <a:solidFill>
                  <a:schemeClr val="bg2">
                    <a:lumMod val="2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94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388</TotalTime>
  <Words>198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Суетова</dc:creator>
  <cp:lastModifiedBy>Галина Суетова</cp:lastModifiedBy>
  <cp:revision>50</cp:revision>
  <dcterms:created xsi:type="dcterms:W3CDTF">2013-06-21T07:07:34Z</dcterms:created>
  <dcterms:modified xsi:type="dcterms:W3CDTF">2013-12-18T12:17:56Z</dcterms:modified>
</cp:coreProperties>
</file>