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40000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9BEE3-989C-4EDE-BF05-75D8A68B48D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933AC-07DB-4232-9040-87F8BDCE4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2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548680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Проектные задачи</a:t>
            </a:r>
          </a:p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начальной</a:t>
            </a:r>
          </a:p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Школе.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2087" y="404664"/>
            <a:ext cx="43678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Годовой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цикл: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772816"/>
          <a:ext cx="7920881" cy="3168352"/>
        </p:xfrm>
        <a:graphic>
          <a:graphicData uri="http://schemas.openxmlformats.org/drawingml/2006/table">
            <a:tbl>
              <a:tblPr/>
              <a:tblGrid>
                <a:gridCol w="2640018"/>
                <a:gridCol w="2640018"/>
                <a:gridCol w="2640845"/>
              </a:tblGrid>
              <a:tr h="3168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Фаза запуска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1800" b="1" u="sng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сентябрь</a:t>
                      </a:r>
                      <a:endParaRPr lang="ru-RU" sz="2400" b="1" u="sng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Фаза решения учебных задач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8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8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октябрь-апрель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 Рефлексивная фаза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апрель-май</a:t>
                      </a:r>
                      <a:endParaRPr lang="ru-RU" sz="2400" b="1" u="sng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620688"/>
            <a:ext cx="33048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Фаза запуска</a:t>
            </a:r>
            <a:endParaRPr lang="ru-RU" sz="4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628800"/>
            <a:ext cx="88204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1.  первая неделя (8 – 10 ч.) – проведение стартовой работы,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      определение проблем учащихся и объема коррекционной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      работы, постановка задач на текущий учебный год.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 2. вторая и третья недели – самостоятельная работа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     учащихся дома над выявленными на первой неделе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     проблемами и трудностями.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ea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660066"/>
                </a:solidFill>
                <a:ea typeface="Times New Roman" pitchFamily="18" charset="0"/>
              </a:rPr>
              <a:t> 3. </a:t>
            </a:r>
            <a:r>
              <a:rPr lang="ru-RU" sz="2400" dirty="0" smtClean="0">
                <a:solidFill>
                  <a:srgbClr val="660066"/>
                </a:solidFill>
                <a:ea typeface="Times New Roman" pitchFamily="18" charset="0"/>
              </a:rPr>
              <a:t>ч</a:t>
            </a:r>
            <a:r>
              <a:rPr lang="ru-RU" sz="2400" dirty="0" smtClean="0">
                <a:solidFill>
                  <a:srgbClr val="660066"/>
                </a:solidFill>
                <a:ea typeface="Times New Roman" pitchFamily="18" charset="0"/>
              </a:rPr>
              <a:t>етвертая неделя (2 ч.) – урок-презентация, в котором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660066"/>
                </a:solidFill>
                <a:ea typeface="Times New Roman" pitchFamily="18" charset="0"/>
              </a:rPr>
              <a:t>      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чащиеся сначала предъявляют результаты работы,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а потом  выполняют задания  учителя на оценку.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332656"/>
            <a:ext cx="56714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Постановка и решение</a:t>
            </a:r>
          </a:p>
          <a:p>
            <a:pPr algn="ctr"/>
            <a:r>
              <a:rPr lang="ru-RU" sz="4400" dirty="0" smtClean="0"/>
              <a:t>учебных задач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700808"/>
            <a:ext cx="17745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Уроки:</a:t>
            </a:r>
            <a:endParaRPr lang="ru-RU" sz="4400" u="sng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564904"/>
            <a:ext cx="838274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solidFill>
                  <a:srgbClr val="660066"/>
                </a:solidFill>
              </a:rPr>
              <a:t>в</a:t>
            </a:r>
            <a:r>
              <a:rPr lang="ru-RU" sz="3600" dirty="0" smtClean="0">
                <a:solidFill>
                  <a:srgbClr val="660066"/>
                </a:solidFill>
              </a:rPr>
              <a:t>водные (постановочные);</a:t>
            </a:r>
          </a:p>
          <a:p>
            <a:pPr>
              <a:buFontTx/>
              <a:buChar char="-"/>
            </a:pPr>
            <a:endParaRPr lang="ru-RU" sz="3600" dirty="0" smtClean="0">
              <a:solidFill>
                <a:srgbClr val="660066"/>
              </a:solidFill>
            </a:endParaRP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660066"/>
                </a:solidFill>
              </a:rPr>
              <a:t>у</a:t>
            </a:r>
            <a:r>
              <a:rPr lang="ru-RU" sz="3600" dirty="0" smtClean="0">
                <a:solidFill>
                  <a:srgbClr val="660066"/>
                </a:solidFill>
              </a:rPr>
              <a:t>роки решения учебной задачи;</a:t>
            </a:r>
          </a:p>
          <a:p>
            <a:pPr>
              <a:buFontTx/>
              <a:buChar char="-"/>
            </a:pPr>
            <a:endParaRPr lang="ru-RU" sz="3600" dirty="0" smtClean="0">
              <a:solidFill>
                <a:srgbClr val="660066"/>
              </a:solidFill>
            </a:endParaRP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660066"/>
                </a:solidFill>
              </a:rPr>
              <a:t>у</a:t>
            </a:r>
            <a:r>
              <a:rPr lang="ru-RU" sz="3600" dirty="0" smtClean="0">
                <a:solidFill>
                  <a:srgbClr val="660066"/>
                </a:solidFill>
              </a:rPr>
              <a:t>роки конкретизации открытого способа</a:t>
            </a:r>
          </a:p>
          <a:p>
            <a:r>
              <a:rPr lang="ru-RU" sz="3600" dirty="0" smtClean="0">
                <a:solidFill>
                  <a:srgbClr val="660066"/>
                </a:solidFill>
              </a:rPr>
              <a:t> действия.</a:t>
            </a:r>
          </a:p>
          <a:p>
            <a:endParaRPr lang="ru-RU" sz="3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548680"/>
            <a:ext cx="4830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Рефлексивная фаза</a:t>
            </a:r>
            <a:endParaRPr lang="ru-RU" sz="44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1520" y="1556792"/>
            <a:ext cx="840787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подготовка и проведение итоговой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проверочной работы (проектной задачи);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анализ и обсуждение ее итогов;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подготовка и проведение демонстрации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</a:rPr>
              <a:t> личных достижений учащихся за год.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6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032" y="692696"/>
            <a:ext cx="910896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1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То, что дети могут сделать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1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             вместе сегодня,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1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завтра каждый из них сможет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1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   сделать самостоятельно.</a:t>
            </a:r>
            <a:endParaRPr kumimoji="0" lang="ru-RU" sz="51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100" dirty="0">
                <a:latin typeface="+mj-lt"/>
                <a:ea typeface="Times New Roman" pitchFamily="18" charset="0"/>
              </a:rPr>
              <a:t> </a:t>
            </a:r>
            <a:r>
              <a:rPr lang="ru-RU" sz="5100" dirty="0" smtClean="0">
                <a:latin typeface="+mj-lt"/>
                <a:ea typeface="Times New Roman" pitchFamily="18" charset="0"/>
              </a:rPr>
              <a:t>                              </a:t>
            </a:r>
            <a:r>
              <a:rPr kumimoji="0" lang="ru-RU" sz="5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Л. </a:t>
            </a:r>
            <a:r>
              <a:rPr kumimoji="0" lang="ru-RU" sz="5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Выготский</a:t>
            </a:r>
            <a:endParaRPr kumimoji="0" lang="ru-RU" sz="5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764704"/>
            <a:ext cx="2313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u="sng" dirty="0" smtClean="0"/>
              <a:t>Проблема:</a:t>
            </a:r>
            <a:endParaRPr lang="ru-RU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84624" y="1700808"/>
            <a:ext cx="8959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Поиск новых форм и методов обучения,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 обновление  содержания образования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3645024"/>
            <a:ext cx="2071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u="sng" dirty="0" smtClean="0"/>
              <a:t>Решение:</a:t>
            </a:r>
            <a:endParaRPr lang="ru-RU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581128"/>
            <a:ext cx="69171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Через организацию проектной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              деятельности.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836712"/>
            <a:ext cx="7803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Проектная деятельность способствует:</a:t>
            </a:r>
            <a:endParaRPr lang="ru-RU" sz="3600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822090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 обеспечению целостности педагогического процесса, </a:t>
            </a:r>
          </a:p>
          <a:p>
            <a:r>
              <a:rPr lang="ru-RU" sz="2400" dirty="0" smtClean="0"/>
              <a:t>   осуществлению в единстве разностороннего развития, </a:t>
            </a:r>
          </a:p>
          <a:p>
            <a:r>
              <a:rPr lang="ru-RU" sz="2400" dirty="0" smtClean="0"/>
              <a:t>   обучения и воспитания учащихся;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развитию творческих способностей и активности учащихся;</a:t>
            </a:r>
          </a:p>
          <a:p>
            <a:pPr>
              <a:buFontTx/>
              <a:buChar char="-"/>
            </a:pPr>
            <a:endParaRPr lang="ru-RU" sz="2400" dirty="0"/>
          </a:p>
          <a:p>
            <a:pPr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адаптации к современным социально-экономическим </a:t>
            </a:r>
          </a:p>
          <a:p>
            <a:r>
              <a:rPr lang="ru-RU" sz="2400" dirty="0" smtClean="0"/>
              <a:t>                                                                                    условиям жизни;</a:t>
            </a:r>
            <a:endParaRPr lang="ru-RU" sz="2400" dirty="0"/>
          </a:p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формированию познавательных мотивов учения;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реальному применение  знаний.</a:t>
            </a:r>
            <a:endParaRPr lang="ru-RU" sz="2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770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Прообраз проектной деятельности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6200000" flipH="1">
            <a:off x="3842586" y="2430222"/>
            <a:ext cx="1462807" cy="39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619672" y="3356992"/>
            <a:ext cx="5907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Проектные задачи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0891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Проектная задача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это система заданий (действий), направленных на поиск лучшего пути достижения результата в виде реального «продукта».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60648"/>
            <a:ext cx="4934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Способности: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634641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200" u="sng" dirty="0" smtClean="0">
                <a:solidFill>
                  <a:srgbClr val="660033"/>
                </a:solidFill>
              </a:rPr>
              <a:t>Рефлексировать</a:t>
            </a:r>
          </a:p>
          <a:p>
            <a:pPr>
              <a:buFontTx/>
              <a:buChar char="-"/>
            </a:pPr>
            <a:endParaRPr lang="ru-RU" sz="2400" dirty="0">
              <a:solidFill>
                <a:srgbClr val="660033"/>
              </a:solidFill>
            </a:endParaRPr>
          </a:p>
          <a:p>
            <a:pPr>
              <a:buFontTx/>
              <a:buChar char="-"/>
            </a:pPr>
            <a:r>
              <a:rPr lang="ru-RU" sz="3200" u="sng" dirty="0" smtClean="0">
                <a:solidFill>
                  <a:srgbClr val="660033"/>
                </a:solidFill>
              </a:rPr>
              <a:t>Целеполагать и планировать</a:t>
            </a:r>
          </a:p>
          <a:p>
            <a:pPr>
              <a:buFontTx/>
              <a:buChar char="-"/>
            </a:pPr>
            <a:endParaRPr lang="ru-RU" sz="3200" u="sng" dirty="0">
              <a:solidFill>
                <a:srgbClr val="660033"/>
              </a:solidFill>
            </a:endParaRPr>
          </a:p>
          <a:p>
            <a:pPr>
              <a:buFontTx/>
              <a:buChar char="-"/>
            </a:pPr>
            <a:r>
              <a:rPr lang="ru-RU" sz="3200" u="sng" dirty="0" smtClean="0">
                <a:solidFill>
                  <a:srgbClr val="660033"/>
                </a:solidFill>
              </a:rPr>
              <a:t>Моделировать </a:t>
            </a:r>
            <a:r>
              <a:rPr lang="ru-RU" sz="2400" dirty="0" smtClean="0">
                <a:solidFill>
                  <a:srgbClr val="660033"/>
                </a:solidFill>
              </a:rPr>
              <a:t> </a:t>
            </a:r>
            <a:endParaRPr lang="ru-RU" sz="3200" u="sng" dirty="0" smtClean="0">
              <a:solidFill>
                <a:srgbClr val="660033"/>
              </a:solidFill>
            </a:endParaRPr>
          </a:p>
          <a:p>
            <a:pPr>
              <a:buFontTx/>
              <a:buChar char="-"/>
            </a:pPr>
            <a:endParaRPr lang="ru-RU" sz="3200" u="sng" dirty="0">
              <a:solidFill>
                <a:srgbClr val="660033"/>
              </a:solidFill>
            </a:endParaRPr>
          </a:p>
          <a:p>
            <a:pPr>
              <a:buFontTx/>
              <a:buChar char="-"/>
            </a:pPr>
            <a:r>
              <a:rPr lang="ru-RU" sz="3200" u="sng" dirty="0" smtClean="0">
                <a:solidFill>
                  <a:srgbClr val="660033"/>
                </a:solidFill>
              </a:rPr>
              <a:t>Проявлять инициативу при поиске</a:t>
            </a:r>
          </a:p>
          <a:p>
            <a:pPr>
              <a:buFontTx/>
              <a:buChar char="-"/>
            </a:pPr>
            <a:endParaRPr lang="ru-RU" sz="3200" u="sng" dirty="0">
              <a:solidFill>
                <a:srgbClr val="660033"/>
              </a:solidFill>
            </a:endParaRPr>
          </a:p>
          <a:p>
            <a:pPr>
              <a:buFontTx/>
              <a:buChar char="-"/>
            </a:pPr>
            <a:r>
              <a:rPr lang="ru-RU" sz="3200" u="sng" dirty="0" smtClean="0">
                <a:solidFill>
                  <a:srgbClr val="660033"/>
                </a:solidFill>
              </a:rPr>
              <a:t>Вступать в коммуникацию</a:t>
            </a:r>
            <a:endParaRPr lang="ru-RU" sz="3200" u="sng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556792"/>
          <a:ext cx="7776864" cy="4389120"/>
        </p:xfrm>
        <a:graphic>
          <a:graphicData uri="http://schemas.openxmlformats.org/drawingml/2006/table">
            <a:tbl>
              <a:tblPr/>
              <a:tblGrid>
                <a:gridCol w="2160240"/>
                <a:gridCol w="504056"/>
                <a:gridCol w="2781600"/>
                <a:gridCol w="2330968"/>
              </a:tblGrid>
              <a:tr h="150985"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Название этапа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  <a:cs typeface="Times New Roman"/>
                        </a:rPr>
                        <a:t>Ученик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Педагог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954"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1. Подготовительный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8290"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Формулирование основополагающего и проблемного вопросов.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Создание проблемной ситуации.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938"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2. Проектировочный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8290"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Определение тем исследования. Формулирование частных вопросов. Формирование групп. Разработка критериев оценки.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Координация работы.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69"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  <a:cs typeface="Times New Roman"/>
                        </a:rPr>
                        <a:t>3. Практический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8290"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Сбор материала. Создание презентаций и публикаций.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Координация работы.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69"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  <a:cs typeface="Times New Roman"/>
                        </a:rPr>
                        <a:t>4. Контрольно-коррекционный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8290"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Самооценка.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Координация работы.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954"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b="1">
                          <a:latin typeface="+mn-lt"/>
                          <a:ea typeface="Times New Roman"/>
                          <a:cs typeface="Times New Roman"/>
                        </a:rPr>
                        <a:t>5. Заключительный</a:t>
                      </a: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88290"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Представление (презентация) проекта.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Координация работы. Создание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портфолио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проекта.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43608" y="332656"/>
            <a:ext cx="70225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89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Для организации наиболее эффективной работы </a:t>
            </a:r>
          </a:p>
          <a:p>
            <a:pPr marL="0" marR="0" lvl="0" indent="2889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над проектной задачей возможно использование</a:t>
            </a:r>
          </a:p>
          <a:p>
            <a:pPr marL="0" marR="0" lvl="0" indent="2889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 следующей таблицы.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150" y="188640"/>
            <a:ext cx="87685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Цикличность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образовательного процесса: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420888"/>
            <a:ext cx="466576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4000" dirty="0" smtClean="0">
                <a:solidFill>
                  <a:srgbClr val="003300"/>
                </a:solidFill>
              </a:rPr>
              <a:t>Пятилетний цикл;</a:t>
            </a:r>
          </a:p>
          <a:p>
            <a:pPr>
              <a:buFontTx/>
              <a:buChar char="-"/>
            </a:pPr>
            <a:endParaRPr lang="ru-RU" sz="4000" dirty="0" smtClean="0">
              <a:solidFill>
                <a:srgbClr val="003300"/>
              </a:solidFill>
            </a:endParaRPr>
          </a:p>
          <a:p>
            <a:pPr>
              <a:buFontTx/>
              <a:buChar char="-"/>
            </a:pPr>
            <a:r>
              <a:rPr lang="ru-RU" sz="4000" dirty="0" smtClean="0">
                <a:solidFill>
                  <a:srgbClr val="003300"/>
                </a:solidFill>
              </a:rPr>
              <a:t>Годовой цикл;</a:t>
            </a:r>
          </a:p>
          <a:p>
            <a:pPr>
              <a:buFontTx/>
              <a:buChar char="-"/>
            </a:pPr>
            <a:endParaRPr lang="ru-RU" sz="4000" dirty="0" smtClean="0">
              <a:solidFill>
                <a:srgbClr val="003300"/>
              </a:solidFill>
            </a:endParaRPr>
          </a:p>
          <a:p>
            <a:pPr>
              <a:buFontTx/>
              <a:buChar char="-"/>
            </a:pPr>
            <a:r>
              <a:rPr lang="ru-RU" sz="4000" dirty="0" smtClean="0">
                <a:solidFill>
                  <a:srgbClr val="003300"/>
                </a:solidFill>
              </a:rPr>
              <a:t>Тематический цикл.</a:t>
            </a:r>
            <a:endParaRPr lang="ru-RU" sz="4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60648"/>
            <a:ext cx="5575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Пятилетний цикл: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772816"/>
          <a:ext cx="7920881" cy="3168352"/>
        </p:xfrm>
        <a:graphic>
          <a:graphicData uri="http://schemas.openxmlformats.org/drawingml/2006/table">
            <a:tbl>
              <a:tblPr/>
              <a:tblGrid>
                <a:gridCol w="2640018"/>
                <a:gridCol w="2640018"/>
                <a:gridCol w="2640845"/>
              </a:tblGrid>
              <a:tr h="3168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Переходная фаза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(фаза «запуска»)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1 класс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(6 – 7 лет)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Основная фаза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(решение системы учебных задач)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2 – 4 класс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(8 – 11 лет)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Переходная фаза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(рефлексивная)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400" b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5 класс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445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31</cp:revision>
  <dcterms:created xsi:type="dcterms:W3CDTF">2011-01-22T15:00:12Z</dcterms:created>
  <dcterms:modified xsi:type="dcterms:W3CDTF">2011-01-23T14:31:49Z</dcterms:modified>
</cp:coreProperties>
</file>