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6"/>
  </p:notesMasterIdLst>
  <p:sldIdLst>
    <p:sldId id="279" r:id="rId3"/>
    <p:sldId id="277" r:id="rId4"/>
    <p:sldId id="259" r:id="rId5"/>
    <p:sldId id="260" r:id="rId6"/>
    <p:sldId id="261" r:id="rId7"/>
    <p:sldId id="269" r:id="rId8"/>
    <p:sldId id="266" r:id="rId9"/>
    <p:sldId id="267" r:id="rId10"/>
    <p:sldId id="268" r:id="rId11"/>
    <p:sldId id="270" r:id="rId12"/>
    <p:sldId id="278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265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5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40AE89-45AA-40AE-A033-F6C4FAE9A11B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787A2D-4142-48CC-8FF2-C97A6B812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F6BA06-C198-4A1E-B6B4-5DAD783E4E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40E995-2AA6-4067-8FAC-A17FAF933A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65F9-F4EC-4076-96F3-5FCC4B7188F8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D3BAA-1059-4D51-B17A-581FB1F9E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144F-F3CC-4FB9-A3A2-0F07EB74F9A9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ECAEA-14BA-4E31-BB21-28F80402A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7FF0E-ACA3-4CFF-A151-FC70F36C9D42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67C3-AF17-4798-B634-8AC309DD3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5161E1-9BD5-43E7-B54A-41F3153C18BA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011F9A-4EA9-4FD3-9EBE-64E702BCA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B3BBF-1C47-4810-A091-549C5B261F09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22E62-367D-49E2-9B71-9F65C0B7F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A20ECA-913D-4987-A631-6F7162DCA492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C4B0A1-58D3-4989-815C-075D5F38C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022F-F9B7-4195-83B7-023C81109927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7D2E-AFD3-40D1-823A-C701F3AB8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0870-DA9F-46EC-984A-42042F3F38E6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0879-F7D8-4E64-A685-6C813170B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30D16-D712-4DB9-8DC5-9296EC0B7172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17D9-E506-4A10-8B5F-5231AE522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391EF-9DBE-44E1-BC32-98F11D574C00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DBAE49-156B-4250-A3BC-7D04DFD18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AB93-F058-48F4-9E9A-DF0EC5959B2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51D4-FA1D-4FB3-B256-01834D5E0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E1C8-B285-4BAA-BCFD-3D960684822B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27AC-F230-43A8-A2B4-F66B25601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018479-ED6A-448E-8307-235666F2D52E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159F24-ECDB-4771-A0E3-5F095E2A7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DB73-D229-4857-9D94-6E9431816FD5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939C-AAF5-43D3-814F-CD4B57036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DCC9-17C2-4081-80E6-2AFB126C14E1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8F30-47BD-46AF-94B4-962D913B5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F8442-7AF1-45BC-A5A5-831AC2F18D58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68504-36C9-4A36-9536-0A44B0AD6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677E-A914-4BE5-8C45-56B0129F2A02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12DE-1EDF-439B-B37A-9776AC72D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9546-731B-493B-AC48-54499A8F786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9B8E3-1411-4D33-A81C-D9CCF4E45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2E24-73D5-4987-B376-10C7871503F3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4D3E-A077-479D-BB14-A6E70465D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E4E01-038A-43E8-B285-950502A50907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2FFE-0719-4741-869E-37A4D406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ABD93-5FD7-44CB-8BCB-B334E563076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17B8F-4D99-4E4A-9E06-638F20E8F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17BAC-9C88-47E4-8F95-68F649B3054D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B2B29-F2AF-44C9-8F7F-D370E2350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7D1B28-B174-48E7-8B16-3279C6D5B7FB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2927C-0E59-478D-91EB-54CE3591C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17569D3-E2B6-43B9-B17E-807096ACD417}" type="datetimeFigureOut">
              <a:rPr lang="ru-RU"/>
              <a:pPr>
                <a:defRPr/>
              </a:pPr>
              <a:t>14.04.2014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E6D8536-7EBE-4966-BB45-2B275AA3E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1" r:id="rId2"/>
    <p:sldLayoutId id="2147483719" r:id="rId3"/>
    <p:sldLayoutId id="2147483712" r:id="rId4"/>
    <p:sldLayoutId id="2147483713" r:id="rId5"/>
    <p:sldLayoutId id="2147483714" r:id="rId6"/>
    <p:sldLayoutId id="2147483720" r:id="rId7"/>
    <p:sldLayoutId id="2147483715" r:id="rId8"/>
    <p:sldLayoutId id="2147483721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g1.liveinternet.ru/images/attach/c/7/98/394/98394031_30.png"/>
          <p:cNvPicPr>
            <a:picLocks noChangeAspect="1" noChangeArrowheads="1"/>
          </p:cNvPicPr>
          <p:nvPr/>
        </p:nvPicPr>
        <p:blipFill>
          <a:blip r:embed="rId2"/>
          <a:srcRect l="18358" t="7559" r="21057" b="7019"/>
          <a:stretch>
            <a:fillRect/>
          </a:stretch>
        </p:blipFill>
        <p:spPr bwMode="auto">
          <a:xfrm>
            <a:off x="4643438" y="785794"/>
            <a:ext cx="4025025" cy="569542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Arial Narrow" pitchFamily="34" charset="0"/>
              </a:rPr>
              <a:t>"</a:t>
            </a:r>
            <a:r>
              <a:rPr lang="ru-RU" sz="3200" dirty="0" err="1" smtClean="0">
                <a:latin typeface="Arial Narrow" pitchFamily="34" charset="0"/>
              </a:rPr>
              <a:t>Cоздание</a:t>
            </a:r>
            <a:r>
              <a:rPr lang="ru-RU" sz="3200" dirty="0" smtClean="0">
                <a:latin typeface="Arial Narrow" pitchFamily="34" charset="0"/>
              </a:rPr>
              <a:t> условий для повышения познавательной активности на уроках русского языка посредством развития орфографической зоркости, логики" 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14282" y="5643578"/>
            <a:ext cx="52863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Жигалова Оксана Леонидовна,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учитель начальных классов ГБОУСОШ № 644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5940425" algn="r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</a:rPr>
              <a:t> г. Санкт - Петербург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15900" y="642938"/>
            <a:ext cx="8713788" cy="5472112"/>
            <a:chOff x="113" y="346"/>
            <a:chExt cx="5534" cy="3538"/>
          </a:xfrm>
        </p:grpSpPr>
        <p:sp>
          <p:nvSpPr>
            <p:cNvPr id="17418" name="Oval 3"/>
            <p:cNvSpPr>
              <a:spLocks noChangeArrowheads="1"/>
            </p:cNvSpPr>
            <p:nvPr/>
          </p:nvSpPr>
          <p:spPr bwMode="auto">
            <a:xfrm>
              <a:off x="158" y="391"/>
              <a:ext cx="5444" cy="3447"/>
            </a:xfrm>
            <a:prstGeom prst="ellips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19" name="Oval 4"/>
            <p:cNvSpPr>
              <a:spLocks noChangeArrowheads="1"/>
            </p:cNvSpPr>
            <p:nvPr/>
          </p:nvSpPr>
          <p:spPr bwMode="auto">
            <a:xfrm>
              <a:off x="385" y="618"/>
              <a:ext cx="4990" cy="2948"/>
            </a:xfrm>
            <a:prstGeom prst="ellips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20" name="Line 5"/>
            <p:cNvSpPr>
              <a:spLocks noChangeShapeType="1"/>
            </p:cNvSpPr>
            <p:nvPr/>
          </p:nvSpPr>
          <p:spPr bwMode="auto">
            <a:xfrm>
              <a:off x="2789" y="346"/>
              <a:ext cx="0" cy="3538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1" name="Line 6"/>
            <p:cNvSpPr>
              <a:spLocks noChangeShapeType="1"/>
            </p:cNvSpPr>
            <p:nvPr/>
          </p:nvSpPr>
          <p:spPr bwMode="auto">
            <a:xfrm>
              <a:off x="113" y="2115"/>
              <a:ext cx="5534" cy="0"/>
            </a:xfrm>
            <a:prstGeom prst="line">
              <a:avLst/>
            </a:prstGeom>
            <a:noFill/>
            <a:ln w="76200">
              <a:solidFill>
                <a:srgbClr val="966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22" name="AutoShape 7"/>
            <p:cNvSpPr>
              <a:spLocks noChangeArrowheads="1"/>
            </p:cNvSpPr>
            <p:nvPr/>
          </p:nvSpPr>
          <p:spPr bwMode="auto">
            <a:xfrm>
              <a:off x="748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423" name="AutoShape 8"/>
            <p:cNvSpPr>
              <a:spLocks noChangeArrowheads="1"/>
            </p:cNvSpPr>
            <p:nvPr/>
          </p:nvSpPr>
          <p:spPr bwMode="auto">
            <a:xfrm>
              <a:off x="2789" y="1162"/>
              <a:ext cx="2041" cy="1859"/>
            </a:xfrm>
            <a:prstGeom prst="flowChartConnector">
              <a:avLst/>
            </a:prstGeom>
            <a:noFill/>
            <a:ln w="76200">
              <a:solidFill>
                <a:srgbClr val="66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500063" y="3235325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144463" y="3235325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142875" y="3235325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4321175" y="569913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321175" y="5827713"/>
            <a:ext cx="250825" cy="287337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1081088" y="3235325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8678863" y="3235325"/>
            <a:ext cx="250825" cy="287338"/>
          </a:xfrm>
          <a:prstGeom prst="ellipse">
            <a:avLst/>
          </a:prstGeom>
          <a:solidFill>
            <a:srgbClr val="D6009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C 0.00104 -0.00208 0.00312 -0.00393 0.0033 -0.00648 C 0.00365 -0.01111 0.00156 -0.0199 0.00156 -0.01967 C 0.00469 -0.03217 0.0033 -0.0243 0.0033 -0.04444 L 0.02986 -0.13333 L 0.06996 -0.19768 L 0.12483 -0.25995 L 0.2283 -0.33102 L 0.31996 -0.36435 L 0.4033 -0.38426 L 0.5283 -0.38889 L 0.63663 -0.36435 L 0.72656 -0.32222 L 0.80486 -0.27106 L 0.86163 -0.21111 L 0.91163 -0.13981 L 0.93819 -0.04652 L 0.93993 0.01111 L 0.92153 0.12014 L 0.875 0.20903 L 0.80833 0.2757 L 0.74323 0.32014 L 0.6783 0.34908 L 0.58333 0.3801 L 0.49323 0.38889 L 0.44323 0.38449 L 0.3849 0.38449 L 0.3283 0.37338 L 0.26163 0.35116 L 0.175 0.30463 L 0.11493 0.25787 L 0.0599 0.19121 L 0.01823 0.10463 L 5.55556E-7 -2.96296E-6 Z " pathEditMode="relative" rAng="0" ptsTypes="fffAAAAAAAAAAAAAAAAAAAAAAAAAAAAAAf">
                                      <p:cBhvr>
                                        <p:cTn id="12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01667 0.08449 L 0.0717 0.17778 L 0.1717 0.25996 L 0.3184 0.31991 L 0.41667 0.32662 L 0.51285 0.31991 L 0.63837 0.28889 L 0.76667 0.21551 L 0.83004 0.13334 L 0.85504 0.06435 L 0.86181 -0.00231 L 0.85677 -0.07546 L 0.82674 -0.14004 L 0.75504 -0.23333 L 0.66007 -0.28889 L 0.55955 -0.32662 L 0.46007 -0.33565 L 0.40833 -0.34213 L 0.27344 -0.31782 L 0.16337 -0.26666 L 0.06181 -0.17338 L 0.0184 -0.0956 L 0.00833 -0.05324 L -1.38889E-6 -1.85185E-6 Z " pathEditMode="relative" rAng="0" ptsTypes="AAAAAAAAAAAAAAAAAAAAAAAAA">
                                      <p:cBhvr>
                                        <p:cTn id="2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2.77778E-7 0.76644 " pathEditMode="relative" ptsTypes="AA">
                                      <p:cBhvr>
                                        <p:cTn id="3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6644 " pathEditMode="relative" ptsTypes="AA">
                                      <p:cBhvr>
                                        <p:cTn id="4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33333E-6 L 0.94688 3.3333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35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93715 0 " pathEditMode="relative" ptsTypes="AA">
                                      <p:cBhvr>
                                        <p:cTn id="72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0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-0.07107 L 0.03333 -0.12894 L 0.0717 -0.17338 L 0.10833 -0.2 L 0.16007 -0.2132 L 0.21649 -0.2132 L 0.24843 -0.1956 L 0.3 -0.15996 L 0.33333 -0.1 L 0.35 -0.05764 L 0.35347 0.00671 L 0.36666 0.07777 L 0.40677 0.14884 L 0.46337 0.1912 L 0.5217 0.2044 L 0.58177 0.19791 L 0.63333 0.16898 L 0.67014 0.12662 L 0.70173 0.05787 L 0.70677 -0.0044 L 0.70173 -0.07107 L 0.67014 -0.14213 L 0.63003 -0.17986 L 0.59514 -0.2044 L 0.55156 -0.21991 L 0.51319 -0.21991 L 0.46666 -0.20672 L 0.41823 -0.17338 L 0.38507 -0.13102 L 0.36319 -0.07107 L 0.35 -0.03542 L 0.35 0.03565 L 0.33837 0.0868 L 0.30347 0.14236 L 0.26007 0.18449 L 0.19166 0.20671 L 0.12847 0.20231 L 0.0684 0.15995 L 0.03333 0.11782 L 0.0118 0.06898 L 0.00503 0.03565 L 0 0 Z " pathEditMode="relative" ptsTypes="AAAAAAAAAAAAAAAAAAAAAAAAAAAAAAAAAAAAAAAAAAA">
                                      <p:cBhvr>
                                        <p:cTn id="84" dur="3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1" grpId="1" animBg="1"/>
      <p:bldP spid="3081" grpId="2" animBg="1"/>
      <p:bldP spid="3082" grpId="0" animBg="1"/>
      <p:bldP spid="3082" grpId="1" animBg="1"/>
      <p:bldP spid="3082" grpId="2" animBg="1"/>
      <p:bldP spid="3083" grpId="0" animBg="1"/>
      <p:bldP spid="3083" grpId="1" animBg="1"/>
      <p:bldP spid="3083" grpId="2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5" grpId="2" animBg="1"/>
      <p:bldP spid="3086" grpId="0" animBg="1"/>
      <p:bldP spid="3086" grpId="1" animBg="1"/>
      <p:bldP spid="3086" grpId="2" animBg="1"/>
      <p:bldP spid="3087" grpId="0" animBg="1"/>
      <p:bldP spid="3087" grpId="1" animBg="1"/>
      <p:bldP spid="308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 rot="5400000">
            <a:off x="1179513" y="-892175"/>
            <a:ext cx="6858000" cy="8642350"/>
            <a:chOff x="336" y="480"/>
            <a:chExt cx="4476" cy="3468"/>
          </a:xfrm>
        </p:grpSpPr>
        <p:sp>
          <p:nvSpPr>
            <p:cNvPr id="18445" name="Freeform 3"/>
            <p:cNvSpPr>
              <a:spLocks/>
            </p:cNvSpPr>
            <p:nvPr/>
          </p:nvSpPr>
          <p:spPr bwMode="auto">
            <a:xfrm>
              <a:off x="342" y="486"/>
              <a:ext cx="4464" cy="3456"/>
            </a:xfrm>
            <a:custGeom>
              <a:avLst/>
              <a:gdLst>
                <a:gd name="T0" fmla="*/ 0 w 4464"/>
                <a:gd name="T1" fmla="*/ 3347 h 3456"/>
                <a:gd name="T2" fmla="*/ 0 w 4464"/>
                <a:gd name="T3" fmla="*/ 94 h 3456"/>
                <a:gd name="T4" fmla="*/ 1 w 4464"/>
                <a:gd name="T5" fmla="*/ 79 h 3456"/>
                <a:gd name="T6" fmla="*/ 7 w 4464"/>
                <a:gd name="T7" fmla="*/ 63 h 3456"/>
                <a:gd name="T8" fmla="*/ 15 w 4464"/>
                <a:gd name="T9" fmla="*/ 47 h 3456"/>
                <a:gd name="T10" fmla="*/ 25 w 4464"/>
                <a:gd name="T11" fmla="*/ 32 h 3456"/>
                <a:gd name="T12" fmla="*/ 40 w 4464"/>
                <a:gd name="T13" fmla="*/ 19 h 3456"/>
                <a:gd name="T14" fmla="*/ 56 w 4464"/>
                <a:gd name="T15" fmla="*/ 9 h 3456"/>
                <a:gd name="T16" fmla="*/ 74 w 4464"/>
                <a:gd name="T17" fmla="*/ 3 h 3456"/>
                <a:gd name="T18" fmla="*/ 95 w 4464"/>
                <a:gd name="T19" fmla="*/ 0 h 3456"/>
                <a:gd name="T20" fmla="*/ 4384 w 4464"/>
                <a:gd name="T21" fmla="*/ 0 h 3456"/>
                <a:gd name="T22" fmla="*/ 4399 w 4464"/>
                <a:gd name="T23" fmla="*/ 1 h 3456"/>
                <a:gd name="T24" fmla="*/ 4412 w 4464"/>
                <a:gd name="T25" fmla="*/ 6 h 3456"/>
                <a:gd name="T26" fmla="*/ 4426 w 4464"/>
                <a:gd name="T27" fmla="*/ 14 h 3456"/>
                <a:gd name="T28" fmla="*/ 4439 w 4464"/>
                <a:gd name="T29" fmla="*/ 25 h 3456"/>
                <a:gd name="T30" fmla="*/ 4448 w 4464"/>
                <a:gd name="T31" fmla="*/ 38 h 3456"/>
                <a:gd name="T32" fmla="*/ 4457 w 4464"/>
                <a:gd name="T33" fmla="*/ 50 h 3456"/>
                <a:gd name="T34" fmla="*/ 4462 w 4464"/>
                <a:gd name="T35" fmla="*/ 65 h 3456"/>
                <a:gd name="T36" fmla="*/ 4464 w 4464"/>
                <a:gd name="T37" fmla="*/ 80 h 3456"/>
                <a:gd name="T38" fmla="*/ 4464 w 4464"/>
                <a:gd name="T39" fmla="*/ 3362 h 3456"/>
                <a:gd name="T40" fmla="*/ 4462 w 4464"/>
                <a:gd name="T41" fmla="*/ 3376 h 3456"/>
                <a:gd name="T42" fmla="*/ 4457 w 4464"/>
                <a:gd name="T43" fmla="*/ 3393 h 3456"/>
                <a:gd name="T44" fmla="*/ 4448 w 4464"/>
                <a:gd name="T45" fmla="*/ 3408 h 3456"/>
                <a:gd name="T46" fmla="*/ 4437 w 4464"/>
                <a:gd name="T47" fmla="*/ 3422 h 3456"/>
                <a:gd name="T48" fmla="*/ 4424 w 4464"/>
                <a:gd name="T49" fmla="*/ 3437 h 3456"/>
                <a:gd name="T50" fmla="*/ 4409 w 4464"/>
                <a:gd name="T51" fmla="*/ 3447 h 3456"/>
                <a:gd name="T52" fmla="*/ 4394 w 4464"/>
                <a:gd name="T53" fmla="*/ 3453 h 3456"/>
                <a:gd name="T54" fmla="*/ 4378 w 4464"/>
                <a:gd name="T55" fmla="*/ 3456 h 3456"/>
                <a:gd name="T56" fmla="*/ 109 w 4464"/>
                <a:gd name="T57" fmla="*/ 3456 h 3456"/>
                <a:gd name="T58" fmla="*/ 92 w 4464"/>
                <a:gd name="T59" fmla="*/ 3455 h 3456"/>
                <a:gd name="T60" fmla="*/ 74 w 4464"/>
                <a:gd name="T61" fmla="*/ 3450 h 3456"/>
                <a:gd name="T62" fmla="*/ 56 w 4464"/>
                <a:gd name="T63" fmla="*/ 3440 h 3456"/>
                <a:gd name="T64" fmla="*/ 39 w 4464"/>
                <a:gd name="T65" fmla="*/ 3429 h 3456"/>
                <a:gd name="T66" fmla="*/ 23 w 4464"/>
                <a:gd name="T67" fmla="*/ 3415 h 3456"/>
                <a:gd name="T68" fmla="*/ 11 w 4464"/>
                <a:gd name="T69" fmla="*/ 3395 h 3456"/>
                <a:gd name="T70" fmla="*/ 2 w 4464"/>
                <a:gd name="T71" fmla="*/ 3373 h 3456"/>
                <a:gd name="T72" fmla="*/ 0 w 4464"/>
                <a:gd name="T73" fmla="*/ 3347 h 34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64"/>
                <a:gd name="T112" fmla="*/ 0 h 3456"/>
                <a:gd name="T113" fmla="*/ 4464 w 4464"/>
                <a:gd name="T114" fmla="*/ 3456 h 34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64" h="3456">
                  <a:moveTo>
                    <a:pt x="0" y="3347"/>
                  </a:moveTo>
                  <a:lnTo>
                    <a:pt x="0" y="94"/>
                  </a:lnTo>
                  <a:lnTo>
                    <a:pt x="1" y="79"/>
                  </a:lnTo>
                  <a:lnTo>
                    <a:pt x="7" y="63"/>
                  </a:lnTo>
                  <a:lnTo>
                    <a:pt x="15" y="47"/>
                  </a:lnTo>
                  <a:lnTo>
                    <a:pt x="25" y="32"/>
                  </a:lnTo>
                  <a:lnTo>
                    <a:pt x="40" y="19"/>
                  </a:lnTo>
                  <a:lnTo>
                    <a:pt x="56" y="9"/>
                  </a:lnTo>
                  <a:lnTo>
                    <a:pt x="74" y="3"/>
                  </a:lnTo>
                  <a:lnTo>
                    <a:pt x="95" y="0"/>
                  </a:lnTo>
                  <a:lnTo>
                    <a:pt x="4384" y="0"/>
                  </a:lnTo>
                  <a:lnTo>
                    <a:pt x="4399" y="1"/>
                  </a:lnTo>
                  <a:lnTo>
                    <a:pt x="4412" y="6"/>
                  </a:lnTo>
                  <a:lnTo>
                    <a:pt x="4426" y="14"/>
                  </a:lnTo>
                  <a:lnTo>
                    <a:pt x="4439" y="25"/>
                  </a:lnTo>
                  <a:lnTo>
                    <a:pt x="4448" y="38"/>
                  </a:lnTo>
                  <a:lnTo>
                    <a:pt x="4457" y="50"/>
                  </a:lnTo>
                  <a:lnTo>
                    <a:pt x="4462" y="65"/>
                  </a:lnTo>
                  <a:lnTo>
                    <a:pt x="4464" y="80"/>
                  </a:lnTo>
                  <a:lnTo>
                    <a:pt x="4464" y="3362"/>
                  </a:lnTo>
                  <a:lnTo>
                    <a:pt x="4462" y="3376"/>
                  </a:lnTo>
                  <a:lnTo>
                    <a:pt x="4457" y="3393"/>
                  </a:lnTo>
                  <a:lnTo>
                    <a:pt x="4448" y="3408"/>
                  </a:lnTo>
                  <a:lnTo>
                    <a:pt x="4437" y="3422"/>
                  </a:lnTo>
                  <a:lnTo>
                    <a:pt x="4424" y="3437"/>
                  </a:lnTo>
                  <a:lnTo>
                    <a:pt x="4409" y="3447"/>
                  </a:lnTo>
                  <a:lnTo>
                    <a:pt x="4394" y="3453"/>
                  </a:lnTo>
                  <a:lnTo>
                    <a:pt x="4378" y="3456"/>
                  </a:lnTo>
                  <a:lnTo>
                    <a:pt x="109" y="3456"/>
                  </a:lnTo>
                  <a:lnTo>
                    <a:pt x="92" y="3455"/>
                  </a:lnTo>
                  <a:lnTo>
                    <a:pt x="74" y="3450"/>
                  </a:lnTo>
                  <a:lnTo>
                    <a:pt x="56" y="3440"/>
                  </a:lnTo>
                  <a:lnTo>
                    <a:pt x="39" y="3429"/>
                  </a:lnTo>
                  <a:lnTo>
                    <a:pt x="23" y="3415"/>
                  </a:lnTo>
                  <a:lnTo>
                    <a:pt x="11" y="3395"/>
                  </a:lnTo>
                  <a:lnTo>
                    <a:pt x="2" y="3373"/>
                  </a:lnTo>
                  <a:lnTo>
                    <a:pt x="0" y="3347"/>
                  </a:lnTo>
                  <a:close/>
                </a:path>
              </a:pathLst>
            </a:custGeom>
            <a:solidFill>
              <a:srgbClr val="000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4"/>
            <p:cNvSpPr>
              <a:spLocks/>
            </p:cNvSpPr>
            <p:nvPr/>
          </p:nvSpPr>
          <p:spPr bwMode="auto">
            <a:xfrm>
              <a:off x="336" y="580"/>
              <a:ext cx="12" cy="3253"/>
            </a:xfrm>
            <a:custGeom>
              <a:avLst/>
              <a:gdLst>
                <a:gd name="T0" fmla="*/ 0 w 12"/>
                <a:gd name="T1" fmla="*/ 0 h 3253"/>
                <a:gd name="T2" fmla="*/ 0 w 12"/>
                <a:gd name="T3" fmla="*/ 0 h 3253"/>
                <a:gd name="T4" fmla="*/ 0 w 12"/>
                <a:gd name="T5" fmla="*/ 3253 h 3253"/>
                <a:gd name="T6" fmla="*/ 12 w 12"/>
                <a:gd name="T7" fmla="*/ 3253 h 3253"/>
                <a:gd name="T8" fmla="*/ 12 w 12"/>
                <a:gd name="T9" fmla="*/ 0 h 3253"/>
                <a:gd name="T10" fmla="*/ 12 w 12"/>
                <a:gd name="T11" fmla="*/ 0 h 3253"/>
                <a:gd name="T12" fmla="*/ 0 w 12"/>
                <a:gd name="T13" fmla="*/ 0 h 3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53"/>
                <a:gd name="T23" fmla="*/ 12 w 12"/>
                <a:gd name="T24" fmla="*/ 3253 h 32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53">
                  <a:moveTo>
                    <a:pt x="0" y="0"/>
                  </a:moveTo>
                  <a:lnTo>
                    <a:pt x="0" y="0"/>
                  </a:lnTo>
                  <a:lnTo>
                    <a:pt x="0" y="3253"/>
                  </a:lnTo>
                  <a:lnTo>
                    <a:pt x="12" y="3253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5"/>
            <p:cNvSpPr>
              <a:spLocks/>
            </p:cNvSpPr>
            <p:nvPr/>
          </p:nvSpPr>
          <p:spPr bwMode="auto">
            <a:xfrm>
              <a:off x="336" y="480"/>
              <a:ext cx="101" cy="100"/>
            </a:xfrm>
            <a:custGeom>
              <a:avLst/>
              <a:gdLst>
                <a:gd name="T0" fmla="*/ 101 w 101"/>
                <a:gd name="T1" fmla="*/ 0 h 100"/>
                <a:gd name="T2" fmla="*/ 101 w 101"/>
                <a:gd name="T3" fmla="*/ 0 h 100"/>
                <a:gd name="T4" fmla="*/ 79 w 101"/>
                <a:gd name="T5" fmla="*/ 3 h 100"/>
                <a:gd name="T6" fmla="*/ 59 w 101"/>
                <a:gd name="T7" fmla="*/ 10 h 100"/>
                <a:gd name="T8" fmla="*/ 44 w 101"/>
                <a:gd name="T9" fmla="*/ 20 h 100"/>
                <a:gd name="T10" fmla="*/ 28 w 101"/>
                <a:gd name="T11" fmla="*/ 34 h 100"/>
                <a:gd name="T12" fmla="*/ 16 w 101"/>
                <a:gd name="T13" fmla="*/ 50 h 100"/>
                <a:gd name="T14" fmla="*/ 8 w 101"/>
                <a:gd name="T15" fmla="*/ 67 h 100"/>
                <a:gd name="T16" fmla="*/ 2 w 101"/>
                <a:gd name="T17" fmla="*/ 84 h 100"/>
                <a:gd name="T18" fmla="*/ 0 w 101"/>
                <a:gd name="T19" fmla="*/ 100 h 100"/>
                <a:gd name="T20" fmla="*/ 12 w 101"/>
                <a:gd name="T21" fmla="*/ 100 h 100"/>
                <a:gd name="T22" fmla="*/ 12 w 101"/>
                <a:gd name="T23" fmla="*/ 86 h 100"/>
                <a:gd name="T24" fmla="*/ 18 w 101"/>
                <a:gd name="T25" fmla="*/ 72 h 100"/>
                <a:gd name="T26" fmla="*/ 25 w 101"/>
                <a:gd name="T27" fmla="*/ 55 h 100"/>
                <a:gd name="T28" fmla="*/ 35 w 101"/>
                <a:gd name="T29" fmla="*/ 42 h 100"/>
                <a:gd name="T30" fmla="*/ 48 w 101"/>
                <a:gd name="T31" fmla="*/ 31 h 100"/>
                <a:gd name="T32" fmla="*/ 64 w 101"/>
                <a:gd name="T33" fmla="*/ 20 h 100"/>
                <a:gd name="T34" fmla="*/ 81 w 101"/>
                <a:gd name="T35" fmla="*/ 14 h 100"/>
                <a:gd name="T36" fmla="*/ 101 w 101"/>
                <a:gd name="T37" fmla="*/ 12 h 100"/>
                <a:gd name="T38" fmla="*/ 101 w 101"/>
                <a:gd name="T39" fmla="*/ 12 h 100"/>
                <a:gd name="T40" fmla="*/ 101 w 101"/>
                <a:gd name="T41" fmla="*/ 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100"/>
                <a:gd name="T65" fmla="*/ 101 w 101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100">
                  <a:moveTo>
                    <a:pt x="101" y="0"/>
                  </a:moveTo>
                  <a:lnTo>
                    <a:pt x="101" y="0"/>
                  </a:lnTo>
                  <a:lnTo>
                    <a:pt x="79" y="3"/>
                  </a:lnTo>
                  <a:lnTo>
                    <a:pt x="59" y="10"/>
                  </a:lnTo>
                  <a:lnTo>
                    <a:pt x="44" y="20"/>
                  </a:lnTo>
                  <a:lnTo>
                    <a:pt x="28" y="34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4"/>
                  </a:lnTo>
                  <a:lnTo>
                    <a:pt x="0" y="100"/>
                  </a:lnTo>
                  <a:lnTo>
                    <a:pt x="12" y="100"/>
                  </a:lnTo>
                  <a:lnTo>
                    <a:pt x="12" y="86"/>
                  </a:lnTo>
                  <a:lnTo>
                    <a:pt x="18" y="72"/>
                  </a:lnTo>
                  <a:lnTo>
                    <a:pt x="25" y="55"/>
                  </a:lnTo>
                  <a:lnTo>
                    <a:pt x="35" y="42"/>
                  </a:lnTo>
                  <a:lnTo>
                    <a:pt x="48" y="31"/>
                  </a:lnTo>
                  <a:lnTo>
                    <a:pt x="64" y="20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6"/>
            <p:cNvSpPr>
              <a:spLocks/>
            </p:cNvSpPr>
            <p:nvPr/>
          </p:nvSpPr>
          <p:spPr bwMode="auto">
            <a:xfrm>
              <a:off x="437" y="480"/>
              <a:ext cx="4289" cy="12"/>
            </a:xfrm>
            <a:custGeom>
              <a:avLst/>
              <a:gdLst>
                <a:gd name="T0" fmla="*/ 4289 w 4289"/>
                <a:gd name="T1" fmla="*/ 0 h 12"/>
                <a:gd name="T2" fmla="*/ 4289 w 4289"/>
                <a:gd name="T3" fmla="*/ 0 h 12"/>
                <a:gd name="T4" fmla="*/ 0 w 4289"/>
                <a:gd name="T5" fmla="*/ 0 h 12"/>
                <a:gd name="T6" fmla="*/ 0 w 4289"/>
                <a:gd name="T7" fmla="*/ 12 h 12"/>
                <a:gd name="T8" fmla="*/ 4289 w 4289"/>
                <a:gd name="T9" fmla="*/ 12 h 12"/>
                <a:gd name="T10" fmla="*/ 4289 w 4289"/>
                <a:gd name="T11" fmla="*/ 12 h 12"/>
                <a:gd name="T12" fmla="*/ 4289 w 428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89"/>
                <a:gd name="T22" fmla="*/ 0 h 12"/>
                <a:gd name="T23" fmla="*/ 4289 w 428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89" h="12">
                  <a:moveTo>
                    <a:pt x="4289" y="0"/>
                  </a:moveTo>
                  <a:lnTo>
                    <a:pt x="428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89" y="12"/>
                  </a:lnTo>
                  <a:lnTo>
                    <a:pt x="4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Freeform 7"/>
            <p:cNvSpPr>
              <a:spLocks/>
            </p:cNvSpPr>
            <p:nvPr/>
          </p:nvSpPr>
          <p:spPr bwMode="auto">
            <a:xfrm>
              <a:off x="4726" y="480"/>
              <a:ext cx="86" cy="86"/>
            </a:xfrm>
            <a:custGeom>
              <a:avLst/>
              <a:gdLst>
                <a:gd name="T0" fmla="*/ 86 w 86"/>
                <a:gd name="T1" fmla="*/ 86 h 86"/>
                <a:gd name="T2" fmla="*/ 86 w 86"/>
                <a:gd name="T3" fmla="*/ 86 h 86"/>
                <a:gd name="T4" fmla="*/ 82 w 86"/>
                <a:gd name="T5" fmla="*/ 69 h 86"/>
                <a:gd name="T6" fmla="*/ 78 w 86"/>
                <a:gd name="T7" fmla="*/ 54 h 86"/>
                <a:gd name="T8" fmla="*/ 68 w 86"/>
                <a:gd name="T9" fmla="*/ 41 h 86"/>
                <a:gd name="T10" fmla="*/ 58 w 86"/>
                <a:gd name="T11" fmla="*/ 27 h 86"/>
                <a:gd name="T12" fmla="*/ 45 w 86"/>
                <a:gd name="T13" fmla="*/ 15 h 86"/>
                <a:gd name="T14" fmla="*/ 29 w 86"/>
                <a:gd name="T15" fmla="*/ 7 h 86"/>
                <a:gd name="T16" fmla="*/ 16 w 86"/>
                <a:gd name="T17" fmla="*/ 2 h 86"/>
                <a:gd name="T18" fmla="*/ 0 w 86"/>
                <a:gd name="T19" fmla="*/ 0 h 86"/>
                <a:gd name="T20" fmla="*/ 0 w 86"/>
                <a:gd name="T21" fmla="*/ 12 h 86"/>
                <a:gd name="T22" fmla="*/ 13 w 86"/>
                <a:gd name="T23" fmla="*/ 12 h 86"/>
                <a:gd name="T24" fmla="*/ 27 w 86"/>
                <a:gd name="T25" fmla="*/ 18 h 86"/>
                <a:gd name="T26" fmla="*/ 40 w 86"/>
                <a:gd name="T27" fmla="*/ 25 h 86"/>
                <a:gd name="T28" fmla="*/ 51 w 86"/>
                <a:gd name="T29" fmla="*/ 34 h 86"/>
                <a:gd name="T30" fmla="*/ 61 w 86"/>
                <a:gd name="T31" fmla="*/ 46 h 86"/>
                <a:gd name="T32" fmla="*/ 68 w 86"/>
                <a:gd name="T33" fmla="*/ 59 h 86"/>
                <a:gd name="T34" fmla="*/ 73 w 86"/>
                <a:gd name="T35" fmla="*/ 72 h 86"/>
                <a:gd name="T36" fmla="*/ 74 w 86"/>
                <a:gd name="T37" fmla="*/ 86 h 86"/>
                <a:gd name="T38" fmla="*/ 74 w 86"/>
                <a:gd name="T39" fmla="*/ 86 h 86"/>
                <a:gd name="T40" fmla="*/ 86 w 86"/>
                <a:gd name="T41" fmla="*/ 86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86"/>
                <a:gd name="T65" fmla="*/ 86 w 86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86">
                  <a:moveTo>
                    <a:pt x="86" y="86"/>
                  </a:moveTo>
                  <a:lnTo>
                    <a:pt x="86" y="86"/>
                  </a:lnTo>
                  <a:lnTo>
                    <a:pt x="82" y="69"/>
                  </a:lnTo>
                  <a:lnTo>
                    <a:pt x="78" y="54"/>
                  </a:lnTo>
                  <a:lnTo>
                    <a:pt x="68" y="41"/>
                  </a:lnTo>
                  <a:lnTo>
                    <a:pt x="58" y="27"/>
                  </a:lnTo>
                  <a:lnTo>
                    <a:pt x="45" y="15"/>
                  </a:lnTo>
                  <a:lnTo>
                    <a:pt x="29" y="7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3" y="12"/>
                  </a:lnTo>
                  <a:lnTo>
                    <a:pt x="27" y="18"/>
                  </a:lnTo>
                  <a:lnTo>
                    <a:pt x="40" y="25"/>
                  </a:lnTo>
                  <a:lnTo>
                    <a:pt x="51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3" y="72"/>
                  </a:lnTo>
                  <a:lnTo>
                    <a:pt x="74" y="86"/>
                  </a:lnTo>
                  <a:lnTo>
                    <a:pt x="86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8"/>
            <p:cNvSpPr>
              <a:spLocks/>
            </p:cNvSpPr>
            <p:nvPr/>
          </p:nvSpPr>
          <p:spPr bwMode="auto">
            <a:xfrm>
              <a:off x="4800" y="566"/>
              <a:ext cx="12" cy="3282"/>
            </a:xfrm>
            <a:custGeom>
              <a:avLst/>
              <a:gdLst>
                <a:gd name="T0" fmla="*/ 12 w 12"/>
                <a:gd name="T1" fmla="*/ 3282 h 3282"/>
                <a:gd name="T2" fmla="*/ 12 w 12"/>
                <a:gd name="T3" fmla="*/ 3282 h 3282"/>
                <a:gd name="T4" fmla="*/ 12 w 12"/>
                <a:gd name="T5" fmla="*/ 0 h 3282"/>
                <a:gd name="T6" fmla="*/ 0 w 12"/>
                <a:gd name="T7" fmla="*/ 0 h 3282"/>
                <a:gd name="T8" fmla="*/ 0 w 12"/>
                <a:gd name="T9" fmla="*/ 3282 h 3282"/>
                <a:gd name="T10" fmla="*/ 0 w 12"/>
                <a:gd name="T11" fmla="*/ 3282 h 3282"/>
                <a:gd name="T12" fmla="*/ 12 w 12"/>
                <a:gd name="T13" fmla="*/ 3282 h 32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282"/>
                <a:gd name="T23" fmla="*/ 12 w 12"/>
                <a:gd name="T24" fmla="*/ 3282 h 32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282">
                  <a:moveTo>
                    <a:pt x="12" y="3282"/>
                  </a:moveTo>
                  <a:lnTo>
                    <a:pt x="12" y="32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282"/>
                  </a:lnTo>
                  <a:lnTo>
                    <a:pt x="12" y="32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9"/>
            <p:cNvSpPr>
              <a:spLocks/>
            </p:cNvSpPr>
            <p:nvPr/>
          </p:nvSpPr>
          <p:spPr bwMode="auto">
            <a:xfrm>
              <a:off x="4720" y="384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7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3 h 100"/>
                <a:gd name="T16" fmla="*/ 88 w 92"/>
                <a:gd name="T17" fmla="*/ 15 h 100"/>
                <a:gd name="T18" fmla="*/ 92 w 92"/>
                <a:gd name="T19" fmla="*/ 0 h 100"/>
                <a:gd name="T20" fmla="*/ 80 w 92"/>
                <a:gd name="T21" fmla="*/ 0 h 100"/>
                <a:gd name="T22" fmla="*/ 79 w 92"/>
                <a:gd name="T23" fmla="*/ 12 h 100"/>
                <a:gd name="T24" fmla="*/ 74 w 92"/>
                <a:gd name="T25" fmla="*/ 28 h 100"/>
                <a:gd name="T26" fmla="*/ 65 w 92"/>
                <a:gd name="T27" fmla="*/ 44 h 100"/>
                <a:gd name="T28" fmla="*/ 56 w 92"/>
                <a:gd name="T29" fmla="*/ 56 h 100"/>
                <a:gd name="T30" fmla="*/ 42 w 92"/>
                <a:gd name="T31" fmla="*/ 71 h 100"/>
                <a:gd name="T32" fmla="*/ 29 w 92"/>
                <a:gd name="T33" fmla="*/ 80 h 100"/>
                <a:gd name="T34" fmla="*/ 15 w 92"/>
                <a:gd name="T35" fmla="*/ 86 h 100"/>
                <a:gd name="T36" fmla="*/ 0 w 92"/>
                <a:gd name="T37" fmla="*/ 88 h 100"/>
                <a:gd name="T38" fmla="*/ 0 w 92"/>
                <a:gd name="T39" fmla="*/ 88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7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3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0" y="0"/>
                  </a:lnTo>
                  <a:lnTo>
                    <a:pt x="79" y="12"/>
                  </a:lnTo>
                  <a:lnTo>
                    <a:pt x="74" y="28"/>
                  </a:lnTo>
                  <a:lnTo>
                    <a:pt x="65" y="44"/>
                  </a:lnTo>
                  <a:lnTo>
                    <a:pt x="56" y="56"/>
                  </a:lnTo>
                  <a:lnTo>
                    <a:pt x="42" y="71"/>
                  </a:lnTo>
                  <a:lnTo>
                    <a:pt x="29" y="80"/>
                  </a:lnTo>
                  <a:lnTo>
                    <a:pt x="15" y="86"/>
                  </a:lnTo>
                  <a:lnTo>
                    <a:pt x="0" y="88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10"/>
            <p:cNvSpPr>
              <a:spLocks/>
            </p:cNvSpPr>
            <p:nvPr/>
          </p:nvSpPr>
          <p:spPr bwMode="auto">
            <a:xfrm>
              <a:off x="451" y="3936"/>
              <a:ext cx="4269" cy="12"/>
            </a:xfrm>
            <a:custGeom>
              <a:avLst/>
              <a:gdLst>
                <a:gd name="T0" fmla="*/ 0 w 4269"/>
                <a:gd name="T1" fmla="*/ 12 h 12"/>
                <a:gd name="T2" fmla="*/ 0 w 4269"/>
                <a:gd name="T3" fmla="*/ 12 h 12"/>
                <a:gd name="T4" fmla="*/ 4269 w 4269"/>
                <a:gd name="T5" fmla="*/ 12 h 12"/>
                <a:gd name="T6" fmla="*/ 4269 w 4269"/>
                <a:gd name="T7" fmla="*/ 0 h 12"/>
                <a:gd name="T8" fmla="*/ 0 w 4269"/>
                <a:gd name="T9" fmla="*/ 0 h 12"/>
                <a:gd name="T10" fmla="*/ 0 w 4269"/>
                <a:gd name="T11" fmla="*/ 0 h 12"/>
                <a:gd name="T12" fmla="*/ 0 w 4269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69"/>
                <a:gd name="T22" fmla="*/ 0 h 12"/>
                <a:gd name="T23" fmla="*/ 4269 w 426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69" h="12">
                  <a:moveTo>
                    <a:pt x="0" y="12"/>
                  </a:moveTo>
                  <a:lnTo>
                    <a:pt x="0" y="12"/>
                  </a:lnTo>
                  <a:lnTo>
                    <a:pt x="4269" y="12"/>
                  </a:lnTo>
                  <a:lnTo>
                    <a:pt x="4269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11"/>
            <p:cNvSpPr>
              <a:spLocks/>
            </p:cNvSpPr>
            <p:nvPr/>
          </p:nvSpPr>
          <p:spPr bwMode="auto">
            <a:xfrm>
              <a:off x="336" y="3833"/>
              <a:ext cx="115" cy="115"/>
            </a:xfrm>
            <a:custGeom>
              <a:avLst/>
              <a:gdLst>
                <a:gd name="T0" fmla="*/ 0 w 115"/>
                <a:gd name="T1" fmla="*/ 0 h 115"/>
                <a:gd name="T2" fmla="*/ 0 w 115"/>
                <a:gd name="T3" fmla="*/ 0 h 115"/>
                <a:gd name="T4" fmla="*/ 4 w 115"/>
                <a:gd name="T5" fmla="*/ 27 h 115"/>
                <a:gd name="T6" fmla="*/ 12 w 115"/>
                <a:gd name="T7" fmla="*/ 51 h 115"/>
                <a:gd name="T8" fmla="*/ 25 w 115"/>
                <a:gd name="T9" fmla="*/ 71 h 115"/>
                <a:gd name="T10" fmla="*/ 42 w 115"/>
                <a:gd name="T11" fmla="*/ 87 h 115"/>
                <a:gd name="T12" fmla="*/ 59 w 115"/>
                <a:gd name="T13" fmla="*/ 99 h 115"/>
                <a:gd name="T14" fmla="*/ 79 w 115"/>
                <a:gd name="T15" fmla="*/ 108 h 115"/>
                <a:gd name="T16" fmla="*/ 98 w 115"/>
                <a:gd name="T17" fmla="*/ 113 h 115"/>
                <a:gd name="T18" fmla="*/ 115 w 115"/>
                <a:gd name="T19" fmla="*/ 115 h 115"/>
                <a:gd name="T20" fmla="*/ 115 w 115"/>
                <a:gd name="T21" fmla="*/ 103 h 115"/>
                <a:gd name="T22" fmla="*/ 98 w 115"/>
                <a:gd name="T23" fmla="*/ 103 h 115"/>
                <a:gd name="T24" fmla="*/ 81 w 115"/>
                <a:gd name="T25" fmla="*/ 97 h 115"/>
                <a:gd name="T26" fmla="*/ 64 w 115"/>
                <a:gd name="T27" fmla="*/ 88 h 115"/>
                <a:gd name="T28" fmla="*/ 47 w 115"/>
                <a:gd name="T29" fmla="*/ 77 h 115"/>
                <a:gd name="T30" fmla="*/ 33 w 115"/>
                <a:gd name="T31" fmla="*/ 64 h 115"/>
                <a:gd name="T32" fmla="*/ 22 w 115"/>
                <a:gd name="T33" fmla="*/ 46 h 115"/>
                <a:gd name="T34" fmla="*/ 13 w 115"/>
                <a:gd name="T35" fmla="*/ 25 h 115"/>
                <a:gd name="T36" fmla="*/ 12 w 115"/>
                <a:gd name="T37" fmla="*/ 0 h 115"/>
                <a:gd name="T38" fmla="*/ 12 w 115"/>
                <a:gd name="T39" fmla="*/ 0 h 115"/>
                <a:gd name="T40" fmla="*/ 0 w 115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5"/>
                <a:gd name="T64" fmla="*/ 0 h 115"/>
                <a:gd name="T65" fmla="*/ 115 w 115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5" h="115">
                  <a:moveTo>
                    <a:pt x="0" y="0"/>
                  </a:moveTo>
                  <a:lnTo>
                    <a:pt x="0" y="0"/>
                  </a:lnTo>
                  <a:lnTo>
                    <a:pt x="4" y="27"/>
                  </a:lnTo>
                  <a:lnTo>
                    <a:pt x="12" y="51"/>
                  </a:lnTo>
                  <a:lnTo>
                    <a:pt x="25" y="71"/>
                  </a:lnTo>
                  <a:lnTo>
                    <a:pt x="42" y="87"/>
                  </a:lnTo>
                  <a:lnTo>
                    <a:pt x="59" y="99"/>
                  </a:lnTo>
                  <a:lnTo>
                    <a:pt x="79" y="108"/>
                  </a:lnTo>
                  <a:lnTo>
                    <a:pt x="98" y="113"/>
                  </a:lnTo>
                  <a:lnTo>
                    <a:pt x="115" y="115"/>
                  </a:lnTo>
                  <a:lnTo>
                    <a:pt x="115" y="103"/>
                  </a:lnTo>
                  <a:lnTo>
                    <a:pt x="98" y="103"/>
                  </a:lnTo>
                  <a:lnTo>
                    <a:pt x="81" y="97"/>
                  </a:lnTo>
                  <a:lnTo>
                    <a:pt x="64" y="88"/>
                  </a:lnTo>
                  <a:lnTo>
                    <a:pt x="47" y="77"/>
                  </a:lnTo>
                  <a:lnTo>
                    <a:pt x="33" y="64"/>
                  </a:lnTo>
                  <a:lnTo>
                    <a:pt x="22" y="46"/>
                  </a:lnTo>
                  <a:lnTo>
                    <a:pt x="13" y="25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Rectangle 12"/>
            <p:cNvSpPr>
              <a:spLocks noChangeArrowheads="1"/>
            </p:cNvSpPr>
            <p:nvPr/>
          </p:nvSpPr>
          <p:spPr bwMode="auto">
            <a:xfrm>
              <a:off x="2367" y="574"/>
              <a:ext cx="318" cy="3259"/>
            </a:xfrm>
            <a:prstGeom prst="rect">
              <a:avLst/>
            </a:prstGeom>
            <a:solidFill>
              <a:srgbClr val="BFCCD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455" name="Freeform 13"/>
            <p:cNvSpPr>
              <a:spLocks/>
            </p:cNvSpPr>
            <p:nvPr/>
          </p:nvSpPr>
          <p:spPr bwMode="auto">
            <a:xfrm>
              <a:off x="2681" y="574"/>
              <a:ext cx="9" cy="3264"/>
            </a:xfrm>
            <a:custGeom>
              <a:avLst/>
              <a:gdLst>
                <a:gd name="T0" fmla="*/ 4 w 9"/>
                <a:gd name="T1" fmla="*/ 3264 h 3264"/>
                <a:gd name="T2" fmla="*/ 9 w 9"/>
                <a:gd name="T3" fmla="*/ 3259 h 3264"/>
                <a:gd name="T4" fmla="*/ 9 w 9"/>
                <a:gd name="T5" fmla="*/ 0 h 3264"/>
                <a:gd name="T6" fmla="*/ 0 w 9"/>
                <a:gd name="T7" fmla="*/ 0 h 3264"/>
                <a:gd name="T8" fmla="*/ 0 w 9"/>
                <a:gd name="T9" fmla="*/ 3259 h 3264"/>
                <a:gd name="T10" fmla="*/ 4 w 9"/>
                <a:gd name="T11" fmla="*/ 3254 h 3264"/>
                <a:gd name="T12" fmla="*/ 4 w 9"/>
                <a:gd name="T13" fmla="*/ 3264 h 3264"/>
                <a:gd name="T14" fmla="*/ 9 w 9"/>
                <a:gd name="T15" fmla="*/ 3264 h 3264"/>
                <a:gd name="T16" fmla="*/ 9 w 9"/>
                <a:gd name="T17" fmla="*/ 3259 h 3264"/>
                <a:gd name="T18" fmla="*/ 4 w 9"/>
                <a:gd name="T19" fmla="*/ 3264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3264"/>
                <a:gd name="T32" fmla="*/ 9 w 9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3264">
                  <a:moveTo>
                    <a:pt x="4" y="3264"/>
                  </a:moveTo>
                  <a:lnTo>
                    <a:pt x="9" y="325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259"/>
                  </a:lnTo>
                  <a:lnTo>
                    <a:pt x="4" y="3254"/>
                  </a:lnTo>
                  <a:lnTo>
                    <a:pt x="4" y="3264"/>
                  </a:lnTo>
                  <a:lnTo>
                    <a:pt x="9" y="3264"/>
                  </a:lnTo>
                  <a:lnTo>
                    <a:pt x="9" y="3259"/>
                  </a:lnTo>
                  <a:lnTo>
                    <a:pt x="4" y="32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Freeform 14"/>
            <p:cNvSpPr>
              <a:spLocks/>
            </p:cNvSpPr>
            <p:nvPr/>
          </p:nvSpPr>
          <p:spPr bwMode="auto">
            <a:xfrm>
              <a:off x="2362" y="3828"/>
              <a:ext cx="323" cy="10"/>
            </a:xfrm>
            <a:custGeom>
              <a:avLst/>
              <a:gdLst>
                <a:gd name="T0" fmla="*/ 0 w 323"/>
                <a:gd name="T1" fmla="*/ 5 h 10"/>
                <a:gd name="T2" fmla="*/ 5 w 323"/>
                <a:gd name="T3" fmla="*/ 10 h 10"/>
                <a:gd name="T4" fmla="*/ 323 w 323"/>
                <a:gd name="T5" fmla="*/ 10 h 10"/>
                <a:gd name="T6" fmla="*/ 323 w 323"/>
                <a:gd name="T7" fmla="*/ 0 h 10"/>
                <a:gd name="T8" fmla="*/ 5 w 323"/>
                <a:gd name="T9" fmla="*/ 0 h 10"/>
                <a:gd name="T10" fmla="*/ 10 w 323"/>
                <a:gd name="T11" fmla="*/ 5 h 10"/>
                <a:gd name="T12" fmla="*/ 0 w 323"/>
                <a:gd name="T13" fmla="*/ 5 h 10"/>
                <a:gd name="T14" fmla="*/ 0 w 323"/>
                <a:gd name="T15" fmla="*/ 10 h 10"/>
                <a:gd name="T16" fmla="*/ 5 w 323"/>
                <a:gd name="T17" fmla="*/ 10 h 10"/>
                <a:gd name="T18" fmla="*/ 0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0" y="5"/>
                  </a:moveTo>
                  <a:lnTo>
                    <a:pt x="5" y="10"/>
                  </a:lnTo>
                  <a:lnTo>
                    <a:pt x="323" y="10"/>
                  </a:lnTo>
                  <a:lnTo>
                    <a:pt x="323" y="0"/>
                  </a:lnTo>
                  <a:lnTo>
                    <a:pt x="5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Freeform 15"/>
            <p:cNvSpPr>
              <a:spLocks/>
            </p:cNvSpPr>
            <p:nvPr/>
          </p:nvSpPr>
          <p:spPr bwMode="auto">
            <a:xfrm>
              <a:off x="2362" y="569"/>
              <a:ext cx="10" cy="3264"/>
            </a:xfrm>
            <a:custGeom>
              <a:avLst/>
              <a:gdLst>
                <a:gd name="T0" fmla="*/ 5 w 10"/>
                <a:gd name="T1" fmla="*/ 0 h 3264"/>
                <a:gd name="T2" fmla="*/ 0 w 10"/>
                <a:gd name="T3" fmla="*/ 5 h 3264"/>
                <a:gd name="T4" fmla="*/ 0 w 10"/>
                <a:gd name="T5" fmla="*/ 3264 h 3264"/>
                <a:gd name="T6" fmla="*/ 10 w 10"/>
                <a:gd name="T7" fmla="*/ 3264 h 3264"/>
                <a:gd name="T8" fmla="*/ 10 w 10"/>
                <a:gd name="T9" fmla="*/ 5 h 3264"/>
                <a:gd name="T10" fmla="*/ 5 w 10"/>
                <a:gd name="T11" fmla="*/ 10 h 3264"/>
                <a:gd name="T12" fmla="*/ 5 w 10"/>
                <a:gd name="T13" fmla="*/ 0 h 3264"/>
                <a:gd name="T14" fmla="*/ 0 w 10"/>
                <a:gd name="T15" fmla="*/ 0 h 3264"/>
                <a:gd name="T16" fmla="*/ 0 w 10"/>
                <a:gd name="T17" fmla="*/ 5 h 3264"/>
                <a:gd name="T18" fmla="*/ 5 w 10"/>
                <a:gd name="T19" fmla="*/ 0 h 3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64"/>
                <a:gd name="T32" fmla="*/ 10 w 10"/>
                <a:gd name="T33" fmla="*/ 3264 h 3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64">
                  <a:moveTo>
                    <a:pt x="5" y="0"/>
                  </a:moveTo>
                  <a:lnTo>
                    <a:pt x="0" y="5"/>
                  </a:lnTo>
                  <a:lnTo>
                    <a:pt x="0" y="3264"/>
                  </a:lnTo>
                  <a:lnTo>
                    <a:pt x="10" y="3264"/>
                  </a:lnTo>
                  <a:lnTo>
                    <a:pt x="10" y="5"/>
                  </a:lnTo>
                  <a:lnTo>
                    <a:pt x="5" y="1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Freeform 16"/>
            <p:cNvSpPr>
              <a:spLocks/>
            </p:cNvSpPr>
            <p:nvPr/>
          </p:nvSpPr>
          <p:spPr bwMode="auto">
            <a:xfrm>
              <a:off x="2367" y="569"/>
              <a:ext cx="323" cy="10"/>
            </a:xfrm>
            <a:custGeom>
              <a:avLst/>
              <a:gdLst>
                <a:gd name="T0" fmla="*/ 323 w 323"/>
                <a:gd name="T1" fmla="*/ 5 h 10"/>
                <a:gd name="T2" fmla="*/ 318 w 323"/>
                <a:gd name="T3" fmla="*/ 0 h 10"/>
                <a:gd name="T4" fmla="*/ 0 w 323"/>
                <a:gd name="T5" fmla="*/ 0 h 10"/>
                <a:gd name="T6" fmla="*/ 0 w 323"/>
                <a:gd name="T7" fmla="*/ 10 h 10"/>
                <a:gd name="T8" fmla="*/ 318 w 323"/>
                <a:gd name="T9" fmla="*/ 10 h 10"/>
                <a:gd name="T10" fmla="*/ 314 w 323"/>
                <a:gd name="T11" fmla="*/ 5 h 10"/>
                <a:gd name="T12" fmla="*/ 323 w 323"/>
                <a:gd name="T13" fmla="*/ 5 h 10"/>
                <a:gd name="T14" fmla="*/ 323 w 323"/>
                <a:gd name="T15" fmla="*/ 0 h 10"/>
                <a:gd name="T16" fmla="*/ 318 w 323"/>
                <a:gd name="T17" fmla="*/ 0 h 10"/>
                <a:gd name="T18" fmla="*/ 323 w 323"/>
                <a:gd name="T19" fmla="*/ 5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0"/>
                <a:gd name="T32" fmla="*/ 323 w 323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0">
                  <a:moveTo>
                    <a:pt x="323" y="5"/>
                  </a:moveTo>
                  <a:lnTo>
                    <a:pt x="318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18" y="10"/>
                  </a:lnTo>
                  <a:lnTo>
                    <a:pt x="314" y="5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Freeform 17"/>
            <p:cNvSpPr>
              <a:spLocks/>
            </p:cNvSpPr>
            <p:nvPr/>
          </p:nvSpPr>
          <p:spPr bwMode="auto">
            <a:xfrm>
              <a:off x="2459" y="503"/>
              <a:ext cx="174" cy="98"/>
            </a:xfrm>
            <a:custGeom>
              <a:avLst/>
              <a:gdLst>
                <a:gd name="T0" fmla="*/ 148 w 174"/>
                <a:gd name="T1" fmla="*/ 97 h 98"/>
                <a:gd name="T2" fmla="*/ 157 w 174"/>
                <a:gd name="T3" fmla="*/ 89 h 98"/>
                <a:gd name="T4" fmla="*/ 168 w 174"/>
                <a:gd name="T5" fmla="*/ 81 h 98"/>
                <a:gd name="T6" fmla="*/ 174 w 174"/>
                <a:gd name="T7" fmla="*/ 76 h 98"/>
                <a:gd name="T8" fmla="*/ 173 w 174"/>
                <a:gd name="T9" fmla="*/ 71 h 98"/>
                <a:gd name="T10" fmla="*/ 168 w 174"/>
                <a:gd name="T11" fmla="*/ 68 h 98"/>
                <a:gd name="T12" fmla="*/ 163 w 174"/>
                <a:gd name="T13" fmla="*/ 63 h 98"/>
                <a:gd name="T14" fmla="*/ 157 w 174"/>
                <a:gd name="T15" fmla="*/ 57 h 98"/>
                <a:gd name="T16" fmla="*/ 150 w 174"/>
                <a:gd name="T17" fmla="*/ 49 h 98"/>
                <a:gd name="T18" fmla="*/ 143 w 174"/>
                <a:gd name="T19" fmla="*/ 41 h 98"/>
                <a:gd name="T20" fmla="*/ 137 w 174"/>
                <a:gd name="T21" fmla="*/ 33 h 98"/>
                <a:gd name="T22" fmla="*/ 131 w 174"/>
                <a:gd name="T23" fmla="*/ 27 h 98"/>
                <a:gd name="T24" fmla="*/ 125 w 174"/>
                <a:gd name="T25" fmla="*/ 21 h 98"/>
                <a:gd name="T26" fmla="*/ 120 w 174"/>
                <a:gd name="T27" fmla="*/ 15 h 98"/>
                <a:gd name="T28" fmla="*/ 114 w 174"/>
                <a:gd name="T29" fmla="*/ 11 h 98"/>
                <a:gd name="T30" fmla="*/ 108 w 174"/>
                <a:gd name="T31" fmla="*/ 8 h 98"/>
                <a:gd name="T32" fmla="*/ 102 w 174"/>
                <a:gd name="T33" fmla="*/ 5 h 98"/>
                <a:gd name="T34" fmla="*/ 94 w 174"/>
                <a:gd name="T35" fmla="*/ 2 h 98"/>
                <a:gd name="T36" fmla="*/ 88 w 174"/>
                <a:gd name="T37" fmla="*/ 1 h 98"/>
                <a:gd name="T38" fmla="*/ 81 w 174"/>
                <a:gd name="T39" fmla="*/ 0 h 98"/>
                <a:gd name="T40" fmla="*/ 74 w 174"/>
                <a:gd name="T41" fmla="*/ 0 h 98"/>
                <a:gd name="T42" fmla="*/ 65 w 174"/>
                <a:gd name="T43" fmla="*/ 1 h 98"/>
                <a:gd name="T44" fmla="*/ 56 w 174"/>
                <a:gd name="T45" fmla="*/ 4 h 98"/>
                <a:gd name="T46" fmla="*/ 46 w 174"/>
                <a:gd name="T47" fmla="*/ 9 h 98"/>
                <a:gd name="T48" fmla="*/ 36 w 174"/>
                <a:gd name="T49" fmla="*/ 15 h 98"/>
                <a:gd name="T50" fmla="*/ 25 w 174"/>
                <a:gd name="T51" fmla="*/ 22 h 98"/>
                <a:gd name="T52" fmla="*/ 16 w 174"/>
                <a:gd name="T53" fmla="*/ 30 h 98"/>
                <a:gd name="T54" fmla="*/ 7 w 174"/>
                <a:gd name="T55" fmla="*/ 37 h 98"/>
                <a:gd name="T56" fmla="*/ 0 w 174"/>
                <a:gd name="T57" fmla="*/ 45 h 98"/>
                <a:gd name="T58" fmla="*/ 2 w 174"/>
                <a:gd name="T59" fmla="*/ 50 h 98"/>
                <a:gd name="T60" fmla="*/ 10 w 174"/>
                <a:gd name="T61" fmla="*/ 61 h 98"/>
                <a:gd name="T62" fmla="*/ 19 w 174"/>
                <a:gd name="T63" fmla="*/ 71 h 98"/>
                <a:gd name="T64" fmla="*/ 27 w 174"/>
                <a:gd name="T65" fmla="*/ 76 h 98"/>
                <a:gd name="T66" fmla="*/ 30 w 174"/>
                <a:gd name="T67" fmla="*/ 74 h 98"/>
                <a:gd name="T68" fmla="*/ 35 w 174"/>
                <a:gd name="T69" fmla="*/ 68 h 98"/>
                <a:gd name="T70" fmla="*/ 41 w 174"/>
                <a:gd name="T71" fmla="*/ 61 h 98"/>
                <a:gd name="T72" fmla="*/ 47 w 174"/>
                <a:gd name="T73" fmla="*/ 52 h 98"/>
                <a:gd name="T74" fmla="*/ 54 w 174"/>
                <a:gd name="T75" fmla="*/ 43 h 98"/>
                <a:gd name="T76" fmla="*/ 60 w 174"/>
                <a:gd name="T77" fmla="*/ 35 h 98"/>
                <a:gd name="T78" fmla="*/ 68 w 174"/>
                <a:gd name="T79" fmla="*/ 30 h 98"/>
                <a:gd name="T80" fmla="*/ 74 w 174"/>
                <a:gd name="T81" fmla="*/ 28 h 98"/>
                <a:gd name="T82" fmla="*/ 85 w 174"/>
                <a:gd name="T83" fmla="*/ 32 h 98"/>
                <a:gd name="T84" fmla="*/ 94 w 174"/>
                <a:gd name="T85" fmla="*/ 39 h 98"/>
                <a:gd name="T86" fmla="*/ 100 w 174"/>
                <a:gd name="T87" fmla="*/ 53 h 98"/>
                <a:gd name="T88" fmla="*/ 100 w 174"/>
                <a:gd name="T89" fmla="*/ 74 h 98"/>
                <a:gd name="T90" fmla="*/ 100 w 174"/>
                <a:gd name="T91" fmla="*/ 84 h 98"/>
                <a:gd name="T92" fmla="*/ 104 w 174"/>
                <a:gd name="T93" fmla="*/ 92 h 98"/>
                <a:gd name="T94" fmla="*/ 111 w 174"/>
                <a:gd name="T95" fmla="*/ 96 h 98"/>
                <a:gd name="T96" fmla="*/ 119 w 174"/>
                <a:gd name="T97" fmla="*/ 98 h 98"/>
                <a:gd name="T98" fmla="*/ 127 w 174"/>
                <a:gd name="T99" fmla="*/ 98 h 98"/>
                <a:gd name="T100" fmla="*/ 133 w 174"/>
                <a:gd name="T101" fmla="*/ 98 h 98"/>
                <a:gd name="T102" fmla="*/ 138 w 174"/>
                <a:gd name="T103" fmla="*/ 97 h 98"/>
                <a:gd name="T104" fmla="*/ 140 w 174"/>
                <a:gd name="T105" fmla="*/ 97 h 98"/>
                <a:gd name="T106" fmla="*/ 148 w 174"/>
                <a:gd name="T107" fmla="*/ 97 h 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98"/>
                <a:gd name="T164" fmla="*/ 174 w 174"/>
                <a:gd name="T165" fmla="*/ 98 h 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98">
                  <a:moveTo>
                    <a:pt x="148" y="97"/>
                  </a:moveTo>
                  <a:lnTo>
                    <a:pt x="157" y="89"/>
                  </a:lnTo>
                  <a:lnTo>
                    <a:pt x="168" y="81"/>
                  </a:lnTo>
                  <a:lnTo>
                    <a:pt x="174" y="76"/>
                  </a:lnTo>
                  <a:lnTo>
                    <a:pt x="173" y="71"/>
                  </a:lnTo>
                  <a:lnTo>
                    <a:pt x="168" y="68"/>
                  </a:lnTo>
                  <a:lnTo>
                    <a:pt x="163" y="63"/>
                  </a:lnTo>
                  <a:lnTo>
                    <a:pt x="157" y="57"/>
                  </a:lnTo>
                  <a:lnTo>
                    <a:pt x="150" y="49"/>
                  </a:lnTo>
                  <a:lnTo>
                    <a:pt x="143" y="41"/>
                  </a:lnTo>
                  <a:lnTo>
                    <a:pt x="137" y="33"/>
                  </a:lnTo>
                  <a:lnTo>
                    <a:pt x="131" y="27"/>
                  </a:lnTo>
                  <a:lnTo>
                    <a:pt x="125" y="21"/>
                  </a:lnTo>
                  <a:lnTo>
                    <a:pt x="120" y="15"/>
                  </a:lnTo>
                  <a:lnTo>
                    <a:pt x="114" y="11"/>
                  </a:lnTo>
                  <a:lnTo>
                    <a:pt x="108" y="8"/>
                  </a:lnTo>
                  <a:lnTo>
                    <a:pt x="102" y="5"/>
                  </a:lnTo>
                  <a:lnTo>
                    <a:pt x="94" y="2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5" y="1"/>
                  </a:lnTo>
                  <a:lnTo>
                    <a:pt x="56" y="4"/>
                  </a:lnTo>
                  <a:lnTo>
                    <a:pt x="46" y="9"/>
                  </a:lnTo>
                  <a:lnTo>
                    <a:pt x="36" y="15"/>
                  </a:lnTo>
                  <a:lnTo>
                    <a:pt x="25" y="22"/>
                  </a:lnTo>
                  <a:lnTo>
                    <a:pt x="16" y="30"/>
                  </a:lnTo>
                  <a:lnTo>
                    <a:pt x="7" y="37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10" y="61"/>
                  </a:lnTo>
                  <a:lnTo>
                    <a:pt x="19" y="71"/>
                  </a:lnTo>
                  <a:lnTo>
                    <a:pt x="27" y="76"/>
                  </a:lnTo>
                  <a:lnTo>
                    <a:pt x="30" y="74"/>
                  </a:lnTo>
                  <a:lnTo>
                    <a:pt x="35" y="68"/>
                  </a:lnTo>
                  <a:lnTo>
                    <a:pt x="41" y="61"/>
                  </a:lnTo>
                  <a:lnTo>
                    <a:pt x="47" y="52"/>
                  </a:lnTo>
                  <a:lnTo>
                    <a:pt x="54" y="43"/>
                  </a:lnTo>
                  <a:lnTo>
                    <a:pt x="60" y="35"/>
                  </a:lnTo>
                  <a:lnTo>
                    <a:pt x="68" y="30"/>
                  </a:lnTo>
                  <a:lnTo>
                    <a:pt x="74" y="28"/>
                  </a:lnTo>
                  <a:lnTo>
                    <a:pt x="85" y="32"/>
                  </a:lnTo>
                  <a:lnTo>
                    <a:pt x="94" y="39"/>
                  </a:lnTo>
                  <a:lnTo>
                    <a:pt x="100" y="53"/>
                  </a:lnTo>
                  <a:lnTo>
                    <a:pt x="100" y="74"/>
                  </a:lnTo>
                  <a:lnTo>
                    <a:pt x="100" y="84"/>
                  </a:lnTo>
                  <a:lnTo>
                    <a:pt x="104" y="92"/>
                  </a:lnTo>
                  <a:lnTo>
                    <a:pt x="111" y="96"/>
                  </a:lnTo>
                  <a:lnTo>
                    <a:pt x="119" y="98"/>
                  </a:lnTo>
                  <a:lnTo>
                    <a:pt x="127" y="98"/>
                  </a:lnTo>
                  <a:lnTo>
                    <a:pt x="133" y="98"/>
                  </a:lnTo>
                  <a:lnTo>
                    <a:pt x="138" y="97"/>
                  </a:lnTo>
                  <a:lnTo>
                    <a:pt x="140" y="97"/>
                  </a:lnTo>
                  <a:lnTo>
                    <a:pt x="148" y="97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Freeform 18"/>
            <p:cNvSpPr>
              <a:spLocks/>
            </p:cNvSpPr>
            <p:nvPr/>
          </p:nvSpPr>
          <p:spPr bwMode="auto">
            <a:xfrm>
              <a:off x="2604" y="570"/>
              <a:ext cx="33" cy="32"/>
            </a:xfrm>
            <a:custGeom>
              <a:avLst/>
              <a:gdLst>
                <a:gd name="T0" fmla="*/ 27 w 33"/>
                <a:gd name="T1" fmla="*/ 8 h 32"/>
                <a:gd name="T2" fmla="*/ 27 w 33"/>
                <a:gd name="T3" fmla="*/ 8 h 32"/>
                <a:gd name="T4" fmla="*/ 26 w 33"/>
                <a:gd name="T5" fmla="*/ 8 h 32"/>
                <a:gd name="T6" fmla="*/ 21 w 33"/>
                <a:gd name="T7" fmla="*/ 10 h 32"/>
                <a:gd name="T8" fmla="*/ 10 w 33"/>
                <a:gd name="T9" fmla="*/ 18 h 32"/>
                <a:gd name="T10" fmla="*/ 0 w 33"/>
                <a:gd name="T11" fmla="*/ 27 h 32"/>
                <a:gd name="T12" fmla="*/ 5 w 33"/>
                <a:gd name="T13" fmla="*/ 32 h 32"/>
                <a:gd name="T14" fmla="*/ 15 w 33"/>
                <a:gd name="T15" fmla="*/ 26 h 32"/>
                <a:gd name="T16" fmla="*/ 26 w 33"/>
                <a:gd name="T17" fmla="*/ 18 h 32"/>
                <a:gd name="T18" fmla="*/ 33 w 33"/>
                <a:gd name="T19" fmla="*/ 10 h 32"/>
                <a:gd name="T20" fmla="*/ 29 w 33"/>
                <a:gd name="T21" fmla="*/ 0 h 32"/>
                <a:gd name="T22" fmla="*/ 29 w 33"/>
                <a:gd name="T23" fmla="*/ 0 h 32"/>
                <a:gd name="T24" fmla="*/ 27 w 33"/>
                <a:gd name="T25" fmla="*/ 8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2"/>
                <a:gd name="T41" fmla="*/ 33 w 33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2">
                  <a:moveTo>
                    <a:pt x="27" y="8"/>
                  </a:moveTo>
                  <a:lnTo>
                    <a:pt x="27" y="8"/>
                  </a:lnTo>
                  <a:lnTo>
                    <a:pt x="26" y="8"/>
                  </a:lnTo>
                  <a:lnTo>
                    <a:pt x="21" y="10"/>
                  </a:lnTo>
                  <a:lnTo>
                    <a:pt x="10" y="18"/>
                  </a:lnTo>
                  <a:lnTo>
                    <a:pt x="0" y="27"/>
                  </a:lnTo>
                  <a:lnTo>
                    <a:pt x="5" y="32"/>
                  </a:lnTo>
                  <a:lnTo>
                    <a:pt x="15" y="26"/>
                  </a:lnTo>
                  <a:lnTo>
                    <a:pt x="26" y="18"/>
                  </a:lnTo>
                  <a:lnTo>
                    <a:pt x="33" y="10"/>
                  </a:lnTo>
                  <a:lnTo>
                    <a:pt x="29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1" name="Freeform 19"/>
            <p:cNvSpPr>
              <a:spLocks/>
            </p:cNvSpPr>
            <p:nvPr/>
          </p:nvSpPr>
          <p:spPr bwMode="auto">
            <a:xfrm>
              <a:off x="2581" y="521"/>
              <a:ext cx="52" cy="57"/>
            </a:xfrm>
            <a:custGeom>
              <a:avLst/>
              <a:gdLst>
                <a:gd name="T0" fmla="*/ 0 w 52"/>
                <a:gd name="T1" fmla="*/ 5 h 57"/>
                <a:gd name="T2" fmla="*/ 0 w 52"/>
                <a:gd name="T3" fmla="*/ 5 h 57"/>
                <a:gd name="T4" fmla="*/ 6 w 52"/>
                <a:gd name="T5" fmla="*/ 12 h 57"/>
                <a:gd name="T6" fmla="*/ 12 w 52"/>
                <a:gd name="T7" fmla="*/ 18 h 57"/>
                <a:gd name="T8" fmla="*/ 18 w 52"/>
                <a:gd name="T9" fmla="*/ 26 h 57"/>
                <a:gd name="T10" fmla="*/ 26 w 52"/>
                <a:gd name="T11" fmla="*/ 34 h 57"/>
                <a:gd name="T12" fmla="*/ 33 w 52"/>
                <a:gd name="T13" fmla="*/ 41 h 57"/>
                <a:gd name="T14" fmla="*/ 39 w 52"/>
                <a:gd name="T15" fmla="*/ 48 h 57"/>
                <a:gd name="T16" fmla="*/ 44 w 52"/>
                <a:gd name="T17" fmla="*/ 54 h 57"/>
                <a:gd name="T18" fmla="*/ 50 w 52"/>
                <a:gd name="T19" fmla="*/ 57 h 57"/>
                <a:gd name="T20" fmla="*/ 52 w 52"/>
                <a:gd name="T21" fmla="*/ 49 h 57"/>
                <a:gd name="T22" fmla="*/ 49 w 52"/>
                <a:gd name="T23" fmla="*/ 47 h 57"/>
                <a:gd name="T24" fmla="*/ 44 w 52"/>
                <a:gd name="T25" fmla="*/ 43 h 57"/>
                <a:gd name="T26" fmla="*/ 38 w 52"/>
                <a:gd name="T27" fmla="*/ 36 h 57"/>
                <a:gd name="T28" fmla="*/ 31 w 52"/>
                <a:gd name="T29" fmla="*/ 28 h 57"/>
                <a:gd name="T30" fmla="*/ 23 w 52"/>
                <a:gd name="T31" fmla="*/ 21 h 57"/>
                <a:gd name="T32" fmla="*/ 17 w 52"/>
                <a:gd name="T33" fmla="*/ 13 h 57"/>
                <a:gd name="T34" fmla="*/ 11 w 52"/>
                <a:gd name="T35" fmla="*/ 6 h 57"/>
                <a:gd name="T36" fmla="*/ 5 w 52"/>
                <a:gd name="T37" fmla="*/ 0 h 57"/>
                <a:gd name="T38" fmla="*/ 5 w 52"/>
                <a:gd name="T39" fmla="*/ 0 h 57"/>
                <a:gd name="T40" fmla="*/ 0 w 52"/>
                <a:gd name="T41" fmla="*/ 5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57"/>
                <a:gd name="T65" fmla="*/ 52 w 52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57">
                  <a:moveTo>
                    <a:pt x="0" y="5"/>
                  </a:moveTo>
                  <a:lnTo>
                    <a:pt x="0" y="5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26" y="34"/>
                  </a:lnTo>
                  <a:lnTo>
                    <a:pt x="33" y="41"/>
                  </a:lnTo>
                  <a:lnTo>
                    <a:pt x="39" y="48"/>
                  </a:lnTo>
                  <a:lnTo>
                    <a:pt x="44" y="54"/>
                  </a:lnTo>
                  <a:lnTo>
                    <a:pt x="50" y="57"/>
                  </a:lnTo>
                  <a:lnTo>
                    <a:pt x="52" y="49"/>
                  </a:lnTo>
                  <a:lnTo>
                    <a:pt x="49" y="47"/>
                  </a:lnTo>
                  <a:lnTo>
                    <a:pt x="44" y="43"/>
                  </a:lnTo>
                  <a:lnTo>
                    <a:pt x="38" y="36"/>
                  </a:lnTo>
                  <a:lnTo>
                    <a:pt x="31" y="28"/>
                  </a:lnTo>
                  <a:lnTo>
                    <a:pt x="23" y="21"/>
                  </a:lnTo>
                  <a:lnTo>
                    <a:pt x="17" y="13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2" name="Freeform 20"/>
            <p:cNvSpPr>
              <a:spLocks/>
            </p:cNvSpPr>
            <p:nvPr/>
          </p:nvSpPr>
          <p:spPr bwMode="auto">
            <a:xfrm>
              <a:off x="2533" y="498"/>
              <a:ext cx="53" cy="28"/>
            </a:xfrm>
            <a:custGeom>
              <a:avLst/>
              <a:gdLst>
                <a:gd name="T0" fmla="*/ 0 w 53"/>
                <a:gd name="T1" fmla="*/ 10 h 28"/>
                <a:gd name="T2" fmla="*/ 0 w 53"/>
                <a:gd name="T3" fmla="*/ 10 h 28"/>
                <a:gd name="T4" fmla="*/ 7 w 53"/>
                <a:gd name="T5" fmla="*/ 9 h 28"/>
                <a:gd name="T6" fmla="*/ 14 w 53"/>
                <a:gd name="T7" fmla="*/ 10 h 28"/>
                <a:gd name="T8" fmla="*/ 19 w 53"/>
                <a:gd name="T9" fmla="*/ 11 h 28"/>
                <a:gd name="T10" fmla="*/ 26 w 53"/>
                <a:gd name="T11" fmla="*/ 14 h 28"/>
                <a:gd name="T12" fmla="*/ 33 w 53"/>
                <a:gd name="T13" fmla="*/ 16 h 28"/>
                <a:gd name="T14" fmla="*/ 37 w 53"/>
                <a:gd name="T15" fmla="*/ 20 h 28"/>
                <a:gd name="T16" fmla="*/ 43 w 53"/>
                <a:gd name="T17" fmla="*/ 24 h 28"/>
                <a:gd name="T18" fmla="*/ 48 w 53"/>
                <a:gd name="T19" fmla="*/ 28 h 28"/>
                <a:gd name="T20" fmla="*/ 53 w 53"/>
                <a:gd name="T21" fmla="*/ 23 h 28"/>
                <a:gd name="T22" fmla="*/ 48 w 53"/>
                <a:gd name="T23" fmla="*/ 16 h 28"/>
                <a:gd name="T24" fmla="*/ 42 w 53"/>
                <a:gd name="T25" fmla="*/ 13 h 28"/>
                <a:gd name="T26" fmla="*/ 35 w 53"/>
                <a:gd name="T27" fmla="*/ 9 h 28"/>
                <a:gd name="T28" fmla="*/ 29 w 53"/>
                <a:gd name="T29" fmla="*/ 6 h 28"/>
                <a:gd name="T30" fmla="*/ 22 w 53"/>
                <a:gd name="T31" fmla="*/ 4 h 28"/>
                <a:gd name="T32" fmla="*/ 14 w 53"/>
                <a:gd name="T33" fmla="*/ 2 h 28"/>
                <a:gd name="T34" fmla="*/ 7 w 53"/>
                <a:gd name="T35" fmla="*/ 1 h 28"/>
                <a:gd name="T36" fmla="*/ 0 w 53"/>
                <a:gd name="T37" fmla="*/ 0 h 28"/>
                <a:gd name="T38" fmla="*/ 0 w 53"/>
                <a:gd name="T39" fmla="*/ 0 h 28"/>
                <a:gd name="T40" fmla="*/ 0 w 53"/>
                <a:gd name="T41" fmla="*/ 1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8"/>
                <a:gd name="T65" fmla="*/ 53 w 53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8">
                  <a:moveTo>
                    <a:pt x="0" y="10"/>
                  </a:moveTo>
                  <a:lnTo>
                    <a:pt x="0" y="10"/>
                  </a:lnTo>
                  <a:lnTo>
                    <a:pt x="7" y="9"/>
                  </a:lnTo>
                  <a:lnTo>
                    <a:pt x="14" y="10"/>
                  </a:lnTo>
                  <a:lnTo>
                    <a:pt x="19" y="11"/>
                  </a:lnTo>
                  <a:lnTo>
                    <a:pt x="26" y="14"/>
                  </a:lnTo>
                  <a:lnTo>
                    <a:pt x="33" y="16"/>
                  </a:lnTo>
                  <a:lnTo>
                    <a:pt x="37" y="20"/>
                  </a:lnTo>
                  <a:lnTo>
                    <a:pt x="43" y="24"/>
                  </a:lnTo>
                  <a:lnTo>
                    <a:pt x="48" y="28"/>
                  </a:lnTo>
                  <a:lnTo>
                    <a:pt x="53" y="23"/>
                  </a:lnTo>
                  <a:lnTo>
                    <a:pt x="48" y="16"/>
                  </a:lnTo>
                  <a:lnTo>
                    <a:pt x="42" y="13"/>
                  </a:lnTo>
                  <a:lnTo>
                    <a:pt x="35" y="9"/>
                  </a:lnTo>
                  <a:lnTo>
                    <a:pt x="29" y="6"/>
                  </a:lnTo>
                  <a:lnTo>
                    <a:pt x="22" y="4"/>
                  </a:lnTo>
                  <a:lnTo>
                    <a:pt x="14" y="2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3" name="Freeform 21"/>
            <p:cNvSpPr>
              <a:spLocks/>
            </p:cNvSpPr>
            <p:nvPr/>
          </p:nvSpPr>
          <p:spPr bwMode="auto">
            <a:xfrm>
              <a:off x="2455" y="498"/>
              <a:ext cx="78" cy="53"/>
            </a:xfrm>
            <a:custGeom>
              <a:avLst/>
              <a:gdLst>
                <a:gd name="T0" fmla="*/ 8 w 78"/>
                <a:gd name="T1" fmla="*/ 48 h 53"/>
                <a:gd name="T2" fmla="*/ 6 w 78"/>
                <a:gd name="T3" fmla="*/ 53 h 53"/>
                <a:gd name="T4" fmla="*/ 14 w 78"/>
                <a:gd name="T5" fmla="*/ 45 h 53"/>
                <a:gd name="T6" fmla="*/ 22 w 78"/>
                <a:gd name="T7" fmla="*/ 38 h 53"/>
                <a:gd name="T8" fmla="*/ 32 w 78"/>
                <a:gd name="T9" fmla="*/ 31 h 53"/>
                <a:gd name="T10" fmla="*/ 43 w 78"/>
                <a:gd name="T11" fmla="*/ 24 h 53"/>
                <a:gd name="T12" fmla="*/ 51 w 78"/>
                <a:gd name="T13" fmla="*/ 18 h 53"/>
                <a:gd name="T14" fmla="*/ 61 w 78"/>
                <a:gd name="T15" fmla="*/ 13 h 53"/>
                <a:gd name="T16" fmla="*/ 69 w 78"/>
                <a:gd name="T17" fmla="*/ 10 h 53"/>
                <a:gd name="T18" fmla="*/ 78 w 78"/>
                <a:gd name="T19" fmla="*/ 10 h 53"/>
                <a:gd name="T20" fmla="*/ 78 w 78"/>
                <a:gd name="T21" fmla="*/ 0 h 53"/>
                <a:gd name="T22" fmla="*/ 69 w 78"/>
                <a:gd name="T23" fmla="*/ 2 h 53"/>
                <a:gd name="T24" fmla="*/ 58 w 78"/>
                <a:gd name="T25" fmla="*/ 5 h 53"/>
                <a:gd name="T26" fmla="*/ 49 w 78"/>
                <a:gd name="T27" fmla="*/ 10 h 53"/>
                <a:gd name="T28" fmla="*/ 38 w 78"/>
                <a:gd name="T29" fmla="*/ 16 h 53"/>
                <a:gd name="T30" fmla="*/ 27 w 78"/>
                <a:gd name="T31" fmla="*/ 23 h 53"/>
                <a:gd name="T32" fmla="*/ 17 w 78"/>
                <a:gd name="T33" fmla="*/ 31 h 53"/>
                <a:gd name="T34" fmla="*/ 9 w 78"/>
                <a:gd name="T35" fmla="*/ 40 h 53"/>
                <a:gd name="T36" fmla="*/ 1 w 78"/>
                <a:gd name="T37" fmla="*/ 48 h 53"/>
                <a:gd name="T38" fmla="*/ 0 w 78"/>
                <a:gd name="T39" fmla="*/ 53 h 53"/>
                <a:gd name="T40" fmla="*/ 8 w 78"/>
                <a:gd name="T41" fmla="*/ 48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53"/>
                <a:gd name="T65" fmla="*/ 78 w 78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53">
                  <a:moveTo>
                    <a:pt x="8" y="48"/>
                  </a:moveTo>
                  <a:lnTo>
                    <a:pt x="6" y="53"/>
                  </a:lnTo>
                  <a:lnTo>
                    <a:pt x="14" y="45"/>
                  </a:lnTo>
                  <a:lnTo>
                    <a:pt x="22" y="38"/>
                  </a:lnTo>
                  <a:lnTo>
                    <a:pt x="32" y="31"/>
                  </a:lnTo>
                  <a:lnTo>
                    <a:pt x="43" y="24"/>
                  </a:lnTo>
                  <a:lnTo>
                    <a:pt x="51" y="18"/>
                  </a:lnTo>
                  <a:lnTo>
                    <a:pt x="61" y="13"/>
                  </a:lnTo>
                  <a:lnTo>
                    <a:pt x="69" y="10"/>
                  </a:lnTo>
                  <a:lnTo>
                    <a:pt x="78" y="1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8" y="5"/>
                  </a:lnTo>
                  <a:lnTo>
                    <a:pt x="49" y="10"/>
                  </a:lnTo>
                  <a:lnTo>
                    <a:pt x="38" y="16"/>
                  </a:lnTo>
                  <a:lnTo>
                    <a:pt x="27" y="23"/>
                  </a:lnTo>
                  <a:lnTo>
                    <a:pt x="17" y="31"/>
                  </a:lnTo>
                  <a:lnTo>
                    <a:pt x="9" y="40"/>
                  </a:lnTo>
                  <a:lnTo>
                    <a:pt x="1" y="48"/>
                  </a:lnTo>
                  <a:lnTo>
                    <a:pt x="0" y="53"/>
                  </a:lnTo>
                  <a:lnTo>
                    <a:pt x="8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4" name="Freeform 22"/>
            <p:cNvSpPr>
              <a:spLocks/>
            </p:cNvSpPr>
            <p:nvPr/>
          </p:nvSpPr>
          <p:spPr bwMode="auto">
            <a:xfrm>
              <a:off x="2455" y="546"/>
              <a:ext cx="31" cy="38"/>
            </a:xfrm>
            <a:custGeom>
              <a:avLst/>
              <a:gdLst>
                <a:gd name="T0" fmla="*/ 31 w 31"/>
                <a:gd name="T1" fmla="*/ 28 h 38"/>
                <a:gd name="T2" fmla="*/ 31 w 31"/>
                <a:gd name="T3" fmla="*/ 28 h 38"/>
                <a:gd name="T4" fmla="*/ 26 w 31"/>
                <a:gd name="T5" fmla="*/ 24 h 38"/>
                <a:gd name="T6" fmla="*/ 17 w 31"/>
                <a:gd name="T7" fmla="*/ 15 h 38"/>
                <a:gd name="T8" fmla="*/ 10 w 31"/>
                <a:gd name="T9" fmla="*/ 5 h 38"/>
                <a:gd name="T10" fmla="*/ 8 w 31"/>
                <a:gd name="T11" fmla="*/ 0 h 38"/>
                <a:gd name="T12" fmla="*/ 0 w 31"/>
                <a:gd name="T13" fmla="*/ 5 h 38"/>
                <a:gd name="T14" fmla="*/ 3 w 31"/>
                <a:gd name="T15" fmla="*/ 10 h 38"/>
                <a:gd name="T16" fmla="*/ 10 w 31"/>
                <a:gd name="T17" fmla="*/ 20 h 38"/>
                <a:gd name="T18" fmla="*/ 21 w 31"/>
                <a:gd name="T19" fmla="*/ 32 h 38"/>
                <a:gd name="T20" fmla="*/ 31 w 31"/>
                <a:gd name="T21" fmla="*/ 38 h 38"/>
                <a:gd name="T22" fmla="*/ 31 w 31"/>
                <a:gd name="T23" fmla="*/ 38 h 38"/>
                <a:gd name="T24" fmla="*/ 31 w 31"/>
                <a:gd name="T25" fmla="*/ 28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38"/>
                <a:gd name="T41" fmla="*/ 31 w 31"/>
                <a:gd name="T42" fmla="*/ 38 h 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38">
                  <a:moveTo>
                    <a:pt x="31" y="28"/>
                  </a:moveTo>
                  <a:lnTo>
                    <a:pt x="31" y="28"/>
                  </a:lnTo>
                  <a:lnTo>
                    <a:pt x="26" y="24"/>
                  </a:lnTo>
                  <a:lnTo>
                    <a:pt x="17" y="15"/>
                  </a:lnTo>
                  <a:lnTo>
                    <a:pt x="10" y="5"/>
                  </a:lnTo>
                  <a:lnTo>
                    <a:pt x="8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10" y="20"/>
                  </a:lnTo>
                  <a:lnTo>
                    <a:pt x="21" y="32"/>
                  </a:lnTo>
                  <a:lnTo>
                    <a:pt x="31" y="38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5" name="Freeform 23"/>
            <p:cNvSpPr>
              <a:spLocks/>
            </p:cNvSpPr>
            <p:nvPr/>
          </p:nvSpPr>
          <p:spPr bwMode="auto">
            <a:xfrm>
              <a:off x="2486" y="527"/>
              <a:ext cx="47" cy="57"/>
            </a:xfrm>
            <a:custGeom>
              <a:avLst/>
              <a:gdLst>
                <a:gd name="T0" fmla="*/ 47 w 47"/>
                <a:gd name="T1" fmla="*/ 0 h 57"/>
                <a:gd name="T2" fmla="*/ 47 w 47"/>
                <a:gd name="T3" fmla="*/ 0 h 57"/>
                <a:gd name="T4" fmla="*/ 40 w 47"/>
                <a:gd name="T5" fmla="*/ 2 h 57"/>
                <a:gd name="T6" fmla="*/ 31 w 47"/>
                <a:gd name="T7" fmla="*/ 8 h 57"/>
                <a:gd name="T8" fmla="*/ 24 w 47"/>
                <a:gd name="T9" fmla="*/ 16 h 57"/>
                <a:gd name="T10" fmla="*/ 17 w 47"/>
                <a:gd name="T11" fmla="*/ 25 h 57"/>
                <a:gd name="T12" fmla="*/ 10 w 47"/>
                <a:gd name="T13" fmla="*/ 34 h 57"/>
                <a:gd name="T14" fmla="*/ 6 w 47"/>
                <a:gd name="T15" fmla="*/ 42 h 57"/>
                <a:gd name="T16" fmla="*/ 1 w 47"/>
                <a:gd name="T17" fmla="*/ 46 h 57"/>
                <a:gd name="T18" fmla="*/ 0 w 47"/>
                <a:gd name="T19" fmla="*/ 47 h 57"/>
                <a:gd name="T20" fmla="*/ 0 w 47"/>
                <a:gd name="T21" fmla="*/ 57 h 57"/>
                <a:gd name="T22" fmla="*/ 6 w 47"/>
                <a:gd name="T23" fmla="*/ 53 h 57"/>
                <a:gd name="T24" fmla="*/ 10 w 47"/>
                <a:gd name="T25" fmla="*/ 47 h 57"/>
                <a:gd name="T26" fmla="*/ 18 w 47"/>
                <a:gd name="T27" fmla="*/ 39 h 57"/>
                <a:gd name="T28" fmla="*/ 24 w 47"/>
                <a:gd name="T29" fmla="*/ 30 h 57"/>
                <a:gd name="T30" fmla="*/ 31 w 47"/>
                <a:gd name="T31" fmla="*/ 21 h 57"/>
                <a:gd name="T32" fmla="*/ 36 w 47"/>
                <a:gd name="T33" fmla="*/ 13 h 57"/>
                <a:gd name="T34" fmla="*/ 42 w 47"/>
                <a:gd name="T35" fmla="*/ 9 h 57"/>
                <a:gd name="T36" fmla="*/ 47 w 47"/>
                <a:gd name="T37" fmla="*/ 8 h 57"/>
                <a:gd name="T38" fmla="*/ 47 w 47"/>
                <a:gd name="T39" fmla="*/ 8 h 57"/>
                <a:gd name="T40" fmla="*/ 47 w 4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57"/>
                <a:gd name="T65" fmla="*/ 47 w 4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57">
                  <a:moveTo>
                    <a:pt x="47" y="0"/>
                  </a:moveTo>
                  <a:lnTo>
                    <a:pt x="47" y="0"/>
                  </a:lnTo>
                  <a:lnTo>
                    <a:pt x="40" y="2"/>
                  </a:lnTo>
                  <a:lnTo>
                    <a:pt x="31" y="8"/>
                  </a:lnTo>
                  <a:lnTo>
                    <a:pt x="24" y="16"/>
                  </a:lnTo>
                  <a:lnTo>
                    <a:pt x="17" y="25"/>
                  </a:lnTo>
                  <a:lnTo>
                    <a:pt x="10" y="34"/>
                  </a:lnTo>
                  <a:lnTo>
                    <a:pt x="6" y="42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57"/>
                  </a:lnTo>
                  <a:lnTo>
                    <a:pt x="6" y="53"/>
                  </a:lnTo>
                  <a:lnTo>
                    <a:pt x="10" y="47"/>
                  </a:lnTo>
                  <a:lnTo>
                    <a:pt x="18" y="39"/>
                  </a:lnTo>
                  <a:lnTo>
                    <a:pt x="24" y="30"/>
                  </a:lnTo>
                  <a:lnTo>
                    <a:pt x="31" y="21"/>
                  </a:lnTo>
                  <a:lnTo>
                    <a:pt x="36" y="13"/>
                  </a:lnTo>
                  <a:lnTo>
                    <a:pt x="42" y="9"/>
                  </a:lnTo>
                  <a:lnTo>
                    <a:pt x="47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6" name="Freeform 24"/>
            <p:cNvSpPr>
              <a:spLocks/>
            </p:cNvSpPr>
            <p:nvPr/>
          </p:nvSpPr>
          <p:spPr bwMode="auto">
            <a:xfrm>
              <a:off x="2533" y="527"/>
              <a:ext cx="30" cy="50"/>
            </a:xfrm>
            <a:custGeom>
              <a:avLst/>
              <a:gdLst>
                <a:gd name="T0" fmla="*/ 30 w 30"/>
                <a:gd name="T1" fmla="*/ 50 h 50"/>
                <a:gd name="T2" fmla="*/ 30 w 30"/>
                <a:gd name="T3" fmla="*/ 50 h 50"/>
                <a:gd name="T4" fmla="*/ 30 w 30"/>
                <a:gd name="T5" fmla="*/ 29 h 50"/>
                <a:gd name="T6" fmla="*/ 24 w 30"/>
                <a:gd name="T7" fmla="*/ 12 h 50"/>
                <a:gd name="T8" fmla="*/ 12 w 30"/>
                <a:gd name="T9" fmla="*/ 4 h 50"/>
                <a:gd name="T10" fmla="*/ 0 w 30"/>
                <a:gd name="T11" fmla="*/ 0 h 50"/>
                <a:gd name="T12" fmla="*/ 0 w 30"/>
                <a:gd name="T13" fmla="*/ 8 h 50"/>
                <a:gd name="T14" fmla="*/ 9 w 30"/>
                <a:gd name="T15" fmla="*/ 12 h 50"/>
                <a:gd name="T16" fmla="*/ 17 w 30"/>
                <a:gd name="T17" fmla="*/ 17 h 50"/>
                <a:gd name="T18" fmla="*/ 23 w 30"/>
                <a:gd name="T19" fmla="*/ 29 h 50"/>
                <a:gd name="T20" fmla="*/ 23 w 30"/>
                <a:gd name="T21" fmla="*/ 50 h 50"/>
                <a:gd name="T22" fmla="*/ 23 w 30"/>
                <a:gd name="T23" fmla="*/ 50 h 50"/>
                <a:gd name="T24" fmla="*/ 30 w 30"/>
                <a:gd name="T25" fmla="*/ 50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50"/>
                <a:gd name="T41" fmla="*/ 30 w 30"/>
                <a:gd name="T42" fmla="*/ 50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50">
                  <a:moveTo>
                    <a:pt x="30" y="50"/>
                  </a:moveTo>
                  <a:lnTo>
                    <a:pt x="30" y="50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2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9" y="12"/>
                  </a:lnTo>
                  <a:lnTo>
                    <a:pt x="17" y="17"/>
                  </a:lnTo>
                  <a:lnTo>
                    <a:pt x="23" y="29"/>
                  </a:lnTo>
                  <a:lnTo>
                    <a:pt x="23" y="50"/>
                  </a:lnTo>
                  <a:lnTo>
                    <a:pt x="3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7" name="Freeform 25"/>
            <p:cNvSpPr>
              <a:spLocks/>
            </p:cNvSpPr>
            <p:nvPr/>
          </p:nvSpPr>
          <p:spPr bwMode="auto">
            <a:xfrm>
              <a:off x="2556" y="577"/>
              <a:ext cx="43" cy="29"/>
            </a:xfrm>
            <a:custGeom>
              <a:avLst/>
              <a:gdLst>
                <a:gd name="T0" fmla="*/ 43 w 43"/>
                <a:gd name="T1" fmla="*/ 19 h 29"/>
                <a:gd name="T2" fmla="*/ 41 w 43"/>
                <a:gd name="T3" fmla="*/ 19 h 29"/>
                <a:gd name="T4" fmla="*/ 36 w 43"/>
                <a:gd name="T5" fmla="*/ 20 h 29"/>
                <a:gd name="T6" fmla="*/ 30 w 43"/>
                <a:gd name="T7" fmla="*/ 19 h 29"/>
                <a:gd name="T8" fmla="*/ 22 w 43"/>
                <a:gd name="T9" fmla="*/ 20 h 29"/>
                <a:gd name="T10" fmla="*/ 16 w 43"/>
                <a:gd name="T11" fmla="*/ 18 h 29"/>
                <a:gd name="T12" fmla="*/ 10 w 43"/>
                <a:gd name="T13" fmla="*/ 15 h 29"/>
                <a:gd name="T14" fmla="*/ 7 w 43"/>
                <a:gd name="T15" fmla="*/ 10 h 29"/>
                <a:gd name="T16" fmla="*/ 7 w 43"/>
                <a:gd name="T17" fmla="*/ 0 h 29"/>
                <a:gd name="T18" fmla="*/ 0 w 43"/>
                <a:gd name="T19" fmla="*/ 0 h 29"/>
                <a:gd name="T20" fmla="*/ 0 w 43"/>
                <a:gd name="T21" fmla="*/ 10 h 29"/>
                <a:gd name="T22" fmla="*/ 5 w 43"/>
                <a:gd name="T23" fmla="*/ 20 h 29"/>
                <a:gd name="T24" fmla="*/ 13 w 43"/>
                <a:gd name="T25" fmla="*/ 25 h 29"/>
                <a:gd name="T26" fmla="*/ 22 w 43"/>
                <a:gd name="T27" fmla="*/ 28 h 29"/>
                <a:gd name="T28" fmla="*/ 30 w 43"/>
                <a:gd name="T29" fmla="*/ 29 h 29"/>
                <a:gd name="T30" fmla="*/ 36 w 43"/>
                <a:gd name="T31" fmla="*/ 28 h 29"/>
                <a:gd name="T32" fmla="*/ 41 w 43"/>
                <a:gd name="T33" fmla="*/ 27 h 29"/>
                <a:gd name="T34" fmla="*/ 43 w 43"/>
                <a:gd name="T35" fmla="*/ 27 h 29"/>
                <a:gd name="T36" fmla="*/ 43 w 43"/>
                <a:gd name="T37" fmla="*/ 19 h 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9"/>
                <a:gd name="T59" fmla="*/ 43 w 43"/>
                <a:gd name="T60" fmla="*/ 29 h 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9">
                  <a:moveTo>
                    <a:pt x="43" y="19"/>
                  </a:moveTo>
                  <a:lnTo>
                    <a:pt x="41" y="19"/>
                  </a:lnTo>
                  <a:lnTo>
                    <a:pt x="36" y="20"/>
                  </a:lnTo>
                  <a:lnTo>
                    <a:pt x="30" y="19"/>
                  </a:lnTo>
                  <a:lnTo>
                    <a:pt x="22" y="20"/>
                  </a:lnTo>
                  <a:lnTo>
                    <a:pt x="16" y="18"/>
                  </a:lnTo>
                  <a:lnTo>
                    <a:pt x="10" y="15"/>
                  </a:lnTo>
                  <a:lnTo>
                    <a:pt x="7" y="1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5" y="20"/>
                  </a:lnTo>
                  <a:lnTo>
                    <a:pt x="13" y="25"/>
                  </a:lnTo>
                  <a:lnTo>
                    <a:pt x="22" y="28"/>
                  </a:lnTo>
                  <a:lnTo>
                    <a:pt x="30" y="29"/>
                  </a:lnTo>
                  <a:lnTo>
                    <a:pt x="36" y="28"/>
                  </a:lnTo>
                  <a:lnTo>
                    <a:pt x="41" y="27"/>
                  </a:lnTo>
                  <a:lnTo>
                    <a:pt x="43" y="27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8" name="Freeform 26"/>
            <p:cNvSpPr>
              <a:spLocks/>
            </p:cNvSpPr>
            <p:nvPr/>
          </p:nvSpPr>
          <p:spPr bwMode="auto">
            <a:xfrm>
              <a:off x="2438" y="531"/>
              <a:ext cx="197" cy="132"/>
            </a:xfrm>
            <a:custGeom>
              <a:avLst/>
              <a:gdLst>
                <a:gd name="T0" fmla="*/ 21 w 197"/>
                <a:gd name="T1" fmla="*/ 17 h 132"/>
                <a:gd name="T2" fmla="*/ 23 w 197"/>
                <a:gd name="T3" fmla="*/ 22 h 132"/>
                <a:gd name="T4" fmla="*/ 31 w 197"/>
                <a:gd name="T5" fmla="*/ 33 h 132"/>
                <a:gd name="T6" fmla="*/ 40 w 197"/>
                <a:gd name="T7" fmla="*/ 43 h 132"/>
                <a:gd name="T8" fmla="*/ 48 w 197"/>
                <a:gd name="T9" fmla="*/ 48 h 132"/>
                <a:gd name="T10" fmla="*/ 51 w 197"/>
                <a:gd name="T11" fmla="*/ 46 h 132"/>
                <a:gd name="T12" fmla="*/ 56 w 197"/>
                <a:gd name="T13" fmla="*/ 40 h 132"/>
                <a:gd name="T14" fmla="*/ 62 w 197"/>
                <a:gd name="T15" fmla="*/ 33 h 132"/>
                <a:gd name="T16" fmla="*/ 68 w 197"/>
                <a:gd name="T17" fmla="*/ 24 h 132"/>
                <a:gd name="T18" fmla="*/ 75 w 197"/>
                <a:gd name="T19" fmla="*/ 15 h 132"/>
                <a:gd name="T20" fmla="*/ 81 w 197"/>
                <a:gd name="T21" fmla="*/ 7 h 132"/>
                <a:gd name="T22" fmla="*/ 89 w 197"/>
                <a:gd name="T23" fmla="*/ 2 h 132"/>
                <a:gd name="T24" fmla="*/ 95 w 197"/>
                <a:gd name="T25" fmla="*/ 0 h 132"/>
                <a:gd name="T26" fmla="*/ 106 w 197"/>
                <a:gd name="T27" fmla="*/ 4 h 132"/>
                <a:gd name="T28" fmla="*/ 115 w 197"/>
                <a:gd name="T29" fmla="*/ 11 h 132"/>
                <a:gd name="T30" fmla="*/ 121 w 197"/>
                <a:gd name="T31" fmla="*/ 25 h 132"/>
                <a:gd name="T32" fmla="*/ 121 w 197"/>
                <a:gd name="T33" fmla="*/ 46 h 132"/>
                <a:gd name="T34" fmla="*/ 121 w 197"/>
                <a:gd name="T35" fmla="*/ 56 h 132"/>
                <a:gd name="T36" fmla="*/ 125 w 197"/>
                <a:gd name="T37" fmla="*/ 64 h 132"/>
                <a:gd name="T38" fmla="*/ 132 w 197"/>
                <a:gd name="T39" fmla="*/ 68 h 132"/>
                <a:gd name="T40" fmla="*/ 140 w 197"/>
                <a:gd name="T41" fmla="*/ 70 h 132"/>
                <a:gd name="T42" fmla="*/ 148 w 197"/>
                <a:gd name="T43" fmla="*/ 70 h 132"/>
                <a:gd name="T44" fmla="*/ 154 w 197"/>
                <a:gd name="T45" fmla="*/ 70 h 132"/>
                <a:gd name="T46" fmla="*/ 159 w 197"/>
                <a:gd name="T47" fmla="*/ 69 h 132"/>
                <a:gd name="T48" fmla="*/ 161 w 197"/>
                <a:gd name="T49" fmla="*/ 69 h 132"/>
                <a:gd name="T50" fmla="*/ 164 w 197"/>
                <a:gd name="T51" fmla="*/ 69 h 132"/>
                <a:gd name="T52" fmla="*/ 170 w 197"/>
                <a:gd name="T53" fmla="*/ 66 h 132"/>
                <a:gd name="T54" fmla="*/ 181 w 197"/>
                <a:gd name="T55" fmla="*/ 60 h 132"/>
                <a:gd name="T56" fmla="*/ 197 w 197"/>
                <a:gd name="T57" fmla="*/ 47 h 132"/>
                <a:gd name="T58" fmla="*/ 195 w 197"/>
                <a:gd name="T59" fmla="*/ 48 h 132"/>
                <a:gd name="T60" fmla="*/ 193 w 197"/>
                <a:gd name="T61" fmla="*/ 52 h 132"/>
                <a:gd name="T62" fmla="*/ 188 w 197"/>
                <a:gd name="T63" fmla="*/ 59 h 132"/>
                <a:gd name="T64" fmla="*/ 182 w 197"/>
                <a:gd name="T65" fmla="*/ 66 h 132"/>
                <a:gd name="T66" fmla="*/ 175 w 197"/>
                <a:gd name="T67" fmla="*/ 75 h 132"/>
                <a:gd name="T68" fmla="*/ 168 w 197"/>
                <a:gd name="T69" fmla="*/ 84 h 132"/>
                <a:gd name="T70" fmla="*/ 159 w 197"/>
                <a:gd name="T71" fmla="*/ 93 h 132"/>
                <a:gd name="T72" fmla="*/ 151 w 197"/>
                <a:gd name="T73" fmla="*/ 101 h 132"/>
                <a:gd name="T74" fmla="*/ 141 w 197"/>
                <a:gd name="T75" fmla="*/ 109 h 132"/>
                <a:gd name="T76" fmla="*/ 132 w 197"/>
                <a:gd name="T77" fmla="*/ 117 h 132"/>
                <a:gd name="T78" fmla="*/ 123 w 197"/>
                <a:gd name="T79" fmla="*/ 125 h 132"/>
                <a:gd name="T80" fmla="*/ 113 w 197"/>
                <a:gd name="T81" fmla="*/ 130 h 132"/>
                <a:gd name="T82" fmla="*/ 102 w 197"/>
                <a:gd name="T83" fmla="*/ 132 h 132"/>
                <a:gd name="T84" fmla="*/ 92 w 197"/>
                <a:gd name="T85" fmla="*/ 132 h 132"/>
                <a:gd name="T86" fmla="*/ 81 w 197"/>
                <a:gd name="T87" fmla="*/ 127 h 132"/>
                <a:gd name="T88" fmla="*/ 71 w 197"/>
                <a:gd name="T89" fmla="*/ 117 h 132"/>
                <a:gd name="T90" fmla="*/ 60 w 197"/>
                <a:gd name="T91" fmla="*/ 104 h 132"/>
                <a:gd name="T92" fmla="*/ 50 w 197"/>
                <a:gd name="T93" fmla="*/ 90 h 132"/>
                <a:gd name="T94" fmla="*/ 41 w 197"/>
                <a:gd name="T95" fmla="*/ 77 h 132"/>
                <a:gd name="T96" fmla="*/ 33 w 197"/>
                <a:gd name="T97" fmla="*/ 65 h 132"/>
                <a:gd name="T98" fmla="*/ 25 w 197"/>
                <a:gd name="T99" fmla="*/ 55 h 132"/>
                <a:gd name="T100" fmla="*/ 17 w 197"/>
                <a:gd name="T101" fmla="*/ 46 h 132"/>
                <a:gd name="T102" fmla="*/ 9 w 197"/>
                <a:gd name="T103" fmla="*/ 40 h 132"/>
                <a:gd name="T104" fmla="*/ 0 w 197"/>
                <a:gd name="T105" fmla="*/ 38 h 132"/>
                <a:gd name="T106" fmla="*/ 21 w 197"/>
                <a:gd name="T107" fmla="*/ 17 h 1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7"/>
                <a:gd name="T163" fmla="*/ 0 h 132"/>
                <a:gd name="T164" fmla="*/ 197 w 197"/>
                <a:gd name="T165" fmla="*/ 132 h 1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7" h="132">
                  <a:moveTo>
                    <a:pt x="21" y="17"/>
                  </a:moveTo>
                  <a:lnTo>
                    <a:pt x="23" y="22"/>
                  </a:lnTo>
                  <a:lnTo>
                    <a:pt x="31" y="33"/>
                  </a:lnTo>
                  <a:lnTo>
                    <a:pt x="40" y="43"/>
                  </a:lnTo>
                  <a:lnTo>
                    <a:pt x="48" y="48"/>
                  </a:lnTo>
                  <a:lnTo>
                    <a:pt x="51" y="46"/>
                  </a:lnTo>
                  <a:lnTo>
                    <a:pt x="56" y="40"/>
                  </a:lnTo>
                  <a:lnTo>
                    <a:pt x="62" y="33"/>
                  </a:lnTo>
                  <a:lnTo>
                    <a:pt x="68" y="24"/>
                  </a:lnTo>
                  <a:lnTo>
                    <a:pt x="75" y="15"/>
                  </a:lnTo>
                  <a:lnTo>
                    <a:pt x="81" y="7"/>
                  </a:lnTo>
                  <a:lnTo>
                    <a:pt x="89" y="2"/>
                  </a:lnTo>
                  <a:lnTo>
                    <a:pt x="95" y="0"/>
                  </a:lnTo>
                  <a:lnTo>
                    <a:pt x="106" y="4"/>
                  </a:lnTo>
                  <a:lnTo>
                    <a:pt x="115" y="11"/>
                  </a:lnTo>
                  <a:lnTo>
                    <a:pt x="121" y="25"/>
                  </a:lnTo>
                  <a:lnTo>
                    <a:pt x="121" y="46"/>
                  </a:lnTo>
                  <a:lnTo>
                    <a:pt x="121" y="56"/>
                  </a:lnTo>
                  <a:lnTo>
                    <a:pt x="125" y="64"/>
                  </a:lnTo>
                  <a:lnTo>
                    <a:pt x="132" y="68"/>
                  </a:lnTo>
                  <a:lnTo>
                    <a:pt x="140" y="70"/>
                  </a:lnTo>
                  <a:lnTo>
                    <a:pt x="148" y="70"/>
                  </a:lnTo>
                  <a:lnTo>
                    <a:pt x="154" y="70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70" y="66"/>
                  </a:lnTo>
                  <a:lnTo>
                    <a:pt x="181" y="60"/>
                  </a:lnTo>
                  <a:lnTo>
                    <a:pt x="197" y="47"/>
                  </a:lnTo>
                  <a:lnTo>
                    <a:pt x="195" y="48"/>
                  </a:lnTo>
                  <a:lnTo>
                    <a:pt x="193" y="52"/>
                  </a:lnTo>
                  <a:lnTo>
                    <a:pt x="188" y="59"/>
                  </a:lnTo>
                  <a:lnTo>
                    <a:pt x="182" y="66"/>
                  </a:lnTo>
                  <a:lnTo>
                    <a:pt x="175" y="75"/>
                  </a:lnTo>
                  <a:lnTo>
                    <a:pt x="168" y="84"/>
                  </a:lnTo>
                  <a:lnTo>
                    <a:pt x="159" y="93"/>
                  </a:lnTo>
                  <a:lnTo>
                    <a:pt x="151" y="101"/>
                  </a:lnTo>
                  <a:lnTo>
                    <a:pt x="141" y="109"/>
                  </a:lnTo>
                  <a:lnTo>
                    <a:pt x="132" y="117"/>
                  </a:lnTo>
                  <a:lnTo>
                    <a:pt x="123" y="125"/>
                  </a:lnTo>
                  <a:lnTo>
                    <a:pt x="113" y="130"/>
                  </a:lnTo>
                  <a:lnTo>
                    <a:pt x="102" y="132"/>
                  </a:lnTo>
                  <a:lnTo>
                    <a:pt x="92" y="132"/>
                  </a:lnTo>
                  <a:lnTo>
                    <a:pt x="81" y="127"/>
                  </a:lnTo>
                  <a:lnTo>
                    <a:pt x="71" y="117"/>
                  </a:lnTo>
                  <a:lnTo>
                    <a:pt x="60" y="104"/>
                  </a:lnTo>
                  <a:lnTo>
                    <a:pt x="50" y="90"/>
                  </a:lnTo>
                  <a:lnTo>
                    <a:pt x="41" y="77"/>
                  </a:lnTo>
                  <a:lnTo>
                    <a:pt x="33" y="65"/>
                  </a:lnTo>
                  <a:lnTo>
                    <a:pt x="25" y="55"/>
                  </a:lnTo>
                  <a:lnTo>
                    <a:pt x="17" y="46"/>
                  </a:lnTo>
                  <a:lnTo>
                    <a:pt x="9" y="40"/>
                  </a:lnTo>
                  <a:lnTo>
                    <a:pt x="0" y="3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9" name="Freeform 27"/>
            <p:cNvSpPr>
              <a:spLocks/>
            </p:cNvSpPr>
            <p:nvPr/>
          </p:nvSpPr>
          <p:spPr bwMode="auto">
            <a:xfrm>
              <a:off x="495" y="574"/>
              <a:ext cx="1972" cy="3259"/>
            </a:xfrm>
            <a:custGeom>
              <a:avLst/>
              <a:gdLst>
                <a:gd name="T0" fmla="*/ 0 w 1972"/>
                <a:gd name="T1" fmla="*/ 3149 h 3259"/>
                <a:gd name="T2" fmla="*/ 0 w 1972"/>
                <a:gd name="T3" fmla="*/ 96 h 3259"/>
                <a:gd name="T4" fmla="*/ 1 w 1972"/>
                <a:gd name="T5" fmla="*/ 80 h 3259"/>
                <a:gd name="T6" fmla="*/ 7 w 1972"/>
                <a:gd name="T7" fmla="*/ 63 h 3259"/>
                <a:gd name="T8" fmla="*/ 14 w 1972"/>
                <a:gd name="T9" fmla="*/ 48 h 3259"/>
                <a:gd name="T10" fmla="*/ 25 w 1972"/>
                <a:gd name="T11" fmla="*/ 32 h 3259"/>
                <a:gd name="T12" fmla="*/ 38 w 1972"/>
                <a:gd name="T13" fmla="*/ 19 h 3259"/>
                <a:gd name="T14" fmla="*/ 55 w 1972"/>
                <a:gd name="T15" fmla="*/ 9 h 3259"/>
                <a:gd name="T16" fmla="*/ 72 w 1972"/>
                <a:gd name="T17" fmla="*/ 3 h 3259"/>
                <a:gd name="T18" fmla="*/ 93 w 1972"/>
                <a:gd name="T19" fmla="*/ 0 h 3259"/>
                <a:gd name="T20" fmla="*/ 1892 w 1972"/>
                <a:gd name="T21" fmla="*/ 0 h 3259"/>
                <a:gd name="T22" fmla="*/ 1907 w 1972"/>
                <a:gd name="T23" fmla="*/ 1 h 3259"/>
                <a:gd name="T24" fmla="*/ 1920 w 1972"/>
                <a:gd name="T25" fmla="*/ 6 h 3259"/>
                <a:gd name="T26" fmla="*/ 1935 w 1972"/>
                <a:gd name="T27" fmla="*/ 14 h 3259"/>
                <a:gd name="T28" fmla="*/ 1947 w 1972"/>
                <a:gd name="T29" fmla="*/ 25 h 3259"/>
                <a:gd name="T30" fmla="*/ 1957 w 1972"/>
                <a:gd name="T31" fmla="*/ 38 h 3259"/>
                <a:gd name="T32" fmla="*/ 1965 w 1972"/>
                <a:gd name="T33" fmla="*/ 52 h 3259"/>
                <a:gd name="T34" fmla="*/ 1970 w 1972"/>
                <a:gd name="T35" fmla="*/ 66 h 3259"/>
                <a:gd name="T36" fmla="*/ 1972 w 1972"/>
                <a:gd name="T37" fmla="*/ 82 h 3259"/>
                <a:gd name="T38" fmla="*/ 1972 w 1972"/>
                <a:gd name="T39" fmla="*/ 3164 h 3259"/>
                <a:gd name="T40" fmla="*/ 1970 w 1972"/>
                <a:gd name="T41" fmla="*/ 3179 h 3259"/>
                <a:gd name="T42" fmla="*/ 1965 w 1972"/>
                <a:gd name="T43" fmla="*/ 3195 h 3259"/>
                <a:gd name="T44" fmla="*/ 1957 w 1972"/>
                <a:gd name="T45" fmla="*/ 3210 h 3259"/>
                <a:gd name="T46" fmla="*/ 1946 w 1972"/>
                <a:gd name="T47" fmla="*/ 3226 h 3259"/>
                <a:gd name="T48" fmla="*/ 1932 w 1972"/>
                <a:gd name="T49" fmla="*/ 3239 h 3259"/>
                <a:gd name="T50" fmla="*/ 1918 w 1972"/>
                <a:gd name="T51" fmla="*/ 3250 h 3259"/>
                <a:gd name="T52" fmla="*/ 1902 w 1972"/>
                <a:gd name="T53" fmla="*/ 3257 h 3259"/>
                <a:gd name="T54" fmla="*/ 1885 w 1972"/>
                <a:gd name="T55" fmla="*/ 3259 h 3259"/>
                <a:gd name="T56" fmla="*/ 109 w 1972"/>
                <a:gd name="T57" fmla="*/ 3259 h 3259"/>
                <a:gd name="T58" fmla="*/ 92 w 1972"/>
                <a:gd name="T59" fmla="*/ 3258 h 3259"/>
                <a:gd name="T60" fmla="*/ 72 w 1972"/>
                <a:gd name="T61" fmla="*/ 3253 h 3259"/>
                <a:gd name="T62" fmla="*/ 54 w 1972"/>
                <a:gd name="T63" fmla="*/ 3244 h 3259"/>
                <a:gd name="T64" fmla="*/ 37 w 1972"/>
                <a:gd name="T65" fmla="*/ 3232 h 3259"/>
                <a:gd name="T66" fmla="*/ 23 w 1972"/>
                <a:gd name="T67" fmla="*/ 3217 h 3259"/>
                <a:gd name="T68" fmla="*/ 11 w 1972"/>
                <a:gd name="T69" fmla="*/ 3197 h 3259"/>
                <a:gd name="T70" fmla="*/ 2 w 1972"/>
                <a:gd name="T71" fmla="*/ 3175 h 3259"/>
                <a:gd name="T72" fmla="*/ 0 w 1972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2"/>
                <a:gd name="T112" fmla="*/ 0 h 3259"/>
                <a:gd name="T113" fmla="*/ 1972 w 1972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2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5" y="9"/>
                  </a:lnTo>
                  <a:lnTo>
                    <a:pt x="72" y="3"/>
                  </a:lnTo>
                  <a:lnTo>
                    <a:pt x="93" y="0"/>
                  </a:lnTo>
                  <a:lnTo>
                    <a:pt x="1892" y="0"/>
                  </a:lnTo>
                  <a:lnTo>
                    <a:pt x="1907" y="1"/>
                  </a:lnTo>
                  <a:lnTo>
                    <a:pt x="1920" y="6"/>
                  </a:lnTo>
                  <a:lnTo>
                    <a:pt x="1935" y="14"/>
                  </a:lnTo>
                  <a:lnTo>
                    <a:pt x="1947" y="25"/>
                  </a:lnTo>
                  <a:lnTo>
                    <a:pt x="1957" y="38"/>
                  </a:lnTo>
                  <a:lnTo>
                    <a:pt x="1965" y="52"/>
                  </a:lnTo>
                  <a:lnTo>
                    <a:pt x="1970" y="66"/>
                  </a:lnTo>
                  <a:lnTo>
                    <a:pt x="1972" y="82"/>
                  </a:lnTo>
                  <a:lnTo>
                    <a:pt x="1972" y="3164"/>
                  </a:lnTo>
                  <a:lnTo>
                    <a:pt x="1970" y="3179"/>
                  </a:lnTo>
                  <a:lnTo>
                    <a:pt x="1965" y="3195"/>
                  </a:lnTo>
                  <a:lnTo>
                    <a:pt x="1957" y="3210"/>
                  </a:lnTo>
                  <a:lnTo>
                    <a:pt x="1946" y="3226"/>
                  </a:lnTo>
                  <a:lnTo>
                    <a:pt x="1932" y="3239"/>
                  </a:lnTo>
                  <a:lnTo>
                    <a:pt x="1918" y="3250"/>
                  </a:lnTo>
                  <a:lnTo>
                    <a:pt x="1902" y="3257"/>
                  </a:lnTo>
                  <a:lnTo>
                    <a:pt x="1885" y="3259"/>
                  </a:lnTo>
                  <a:lnTo>
                    <a:pt x="109" y="3259"/>
                  </a:lnTo>
                  <a:lnTo>
                    <a:pt x="92" y="3258"/>
                  </a:lnTo>
                  <a:lnTo>
                    <a:pt x="72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3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Freeform 28"/>
            <p:cNvSpPr>
              <a:spLocks/>
            </p:cNvSpPr>
            <p:nvPr/>
          </p:nvSpPr>
          <p:spPr bwMode="auto">
            <a:xfrm>
              <a:off x="490" y="670"/>
              <a:ext cx="10" cy="3053"/>
            </a:xfrm>
            <a:custGeom>
              <a:avLst/>
              <a:gdLst>
                <a:gd name="T0" fmla="*/ 0 w 10"/>
                <a:gd name="T1" fmla="*/ 0 h 3053"/>
                <a:gd name="T2" fmla="*/ 0 w 10"/>
                <a:gd name="T3" fmla="*/ 0 h 3053"/>
                <a:gd name="T4" fmla="*/ 0 w 10"/>
                <a:gd name="T5" fmla="*/ 3053 h 3053"/>
                <a:gd name="T6" fmla="*/ 10 w 10"/>
                <a:gd name="T7" fmla="*/ 3053 h 3053"/>
                <a:gd name="T8" fmla="*/ 10 w 10"/>
                <a:gd name="T9" fmla="*/ 0 h 3053"/>
                <a:gd name="T10" fmla="*/ 10 w 10"/>
                <a:gd name="T11" fmla="*/ 0 h 3053"/>
                <a:gd name="T12" fmla="*/ 0 w 10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53"/>
                <a:gd name="T23" fmla="*/ 10 w 10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10" y="3053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Freeform 29"/>
            <p:cNvSpPr>
              <a:spLocks/>
            </p:cNvSpPr>
            <p:nvPr/>
          </p:nvSpPr>
          <p:spPr bwMode="auto">
            <a:xfrm>
              <a:off x="490" y="569"/>
              <a:ext cx="98" cy="101"/>
            </a:xfrm>
            <a:custGeom>
              <a:avLst/>
              <a:gdLst>
                <a:gd name="T0" fmla="*/ 98 w 98"/>
                <a:gd name="T1" fmla="*/ 0 h 101"/>
                <a:gd name="T2" fmla="*/ 98 w 98"/>
                <a:gd name="T3" fmla="*/ 0 h 101"/>
                <a:gd name="T4" fmla="*/ 77 w 98"/>
                <a:gd name="T5" fmla="*/ 4 h 101"/>
                <a:gd name="T6" fmla="*/ 59 w 98"/>
                <a:gd name="T7" fmla="*/ 10 h 101"/>
                <a:gd name="T8" fmla="*/ 41 w 98"/>
                <a:gd name="T9" fmla="*/ 21 h 101"/>
                <a:gd name="T10" fmla="*/ 28 w 98"/>
                <a:gd name="T11" fmla="*/ 35 h 101"/>
                <a:gd name="T12" fmla="*/ 16 w 98"/>
                <a:gd name="T13" fmla="*/ 50 h 101"/>
                <a:gd name="T14" fmla="*/ 8 w 98"/>
                <a:gd name="T15" fmla="*/ 67 h 101"/>
                <a:gd name="T16" fmla="*/ 2 w 98"/>
                <a:gd name="T17" fmla="*/ 85 h 101"/>
                <a:gd name="T18" fmla="*/ 0 w 98"/>
                <a:gd name="T19" fmla="*/ 101 h 101"/>
                <a:gd name="T20" fmla="*/ 10 w 98"/>
                <a:gd name="T21" fmla="*/ 101 h 101"/>
                <a:gd name="T22" fmla="*/ 10 w 98"/>
                <a:gd name="T23" fmla="*/ 85 h 101"/>
                <a:gd name="T24" fmla="*/ 16 w 98"/>
                <a:gd name="T25" fmla="*/ 70 h 101"/>
                <a:gd name="T26" fmla="*/ 23 w 98"/>
                <a:gd name="T27" fmla="*/ 55 h 101"/>
                <a:gd name="T28" fmla="*/ 33 w 98"/>
                <a:gd name="T29" fmla="*/ 40 h 101"/>
                <a:gd name="T30" fmla="*/ 46 w 98"/>
                <a:gd name="T31" fmla="*/ 28 h 101"/>
                <a:gd name="T32" fmla="*/ 62 w 98"/>
                <a:gd name="T33" fmla="*/ 18 h 101"/>
                <a:gd name="T34" fmla="*/ 77 w 98"/>
                <a:gd name="T35" fmla="*/ 11 h 101"/>
                <a:gd name="T36" fmla="*/ 98 w 98"/>
                <a:gd name="T37" fmla="*/ 10 h 101"/>
                <a:gd name="T38" fmla="*/ 98 w 98"/>
                <a:gd name="T39" fmla="*/ 10 h 101"/>
                <a:gd name="T40" fmla="*/ 98 w 98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101"/>
                <a:gd name="T65" fmla="*/ 98 w 98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101">
                  <a:moveTo>
                    <a:pt x="98" y="0"/>
                  </a:moveTo>
                  <a:lnTo>
                    <a:pt x="98" y="0"/>
                  </a:lnTo>
                  <a:lnTo>
                    <a:pt x="77" y="4"/>
                  </a:lnTo>
                  <a:lnTo>
                    <a:pt x="59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2" y="18"/>
                  </a:lnTo>
                  <a:lnTo>
                    <a:pt x="77" y="11"/>
                  </a:lnTo>
                  <a:lnTo>
                    <a:pt x="98" y="1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2" name="Freeform 30"/>
            <p:cNvSpPr>
              <a:spLocks/>
            </p:cNvSpPr>
            <p:nvPr/>
          </p:nvSpPr>
          <p:spPr bwMode="auto">
            <a:xfrm>
              <a:off x="588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3" name="Freeform 31"/>
            <p:cNvSpPr>
              <a:spLocks/>
            </p:cNvSpPr>
            <p:nvPr/>
          </p:nvSpPr>
          <p:spPr bwMode="auto">
            <a:xfrm>
              <a:off x="2387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2 w 85"/>
                <a:gd name="T5" fmla="*/ 70 h 87"/>
                <a:gd name="T6" fmla="*/ 77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6 w 85"/>
                <a:gd name="T37" fmla="*/ 87 h 87"/>
                <a:gd name="T38" fmla="*/ 76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2" y="70"/>
                  </a:lnTo>
                  <a:lnTo>
                    <a:pt x="77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6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4" name="Freeform 32"/>
            <p:cNvSpPr>
              <a:spLocks/>
            </p:cNvSpPr>
            <p:nvPr/>
          </p:nvSpPr>
          <p:spPr bwMode="auto">
            <a:xfrm>
              <a:off x="2463" y="656"/>
              <a:ext cx="9" cy="3082"/>
            </a:xfrm>
            <a:custGeom>
              <a:avLst/>
              <a:gdLst>
                <a:gd name="T0" fmla="*/ 9 w 9"/>
                <a:gd name="T1" fmla="*/ 3082 h 3082"/>
                <a:gd name="T2" fmla="*/ 9 w 9"/>
                <a:gd name="T3" fmla="*/ 3082 h 3082"/>
                <a:gd name="T4" fmla="*/ 9 w 9"/>
                <a:gd name="T5" fmla="*/ 0 h 3082"/>
                <a:gd name="T6" fmla="*/ 0 w 9"/>
                <a:gd name="T7" fmla="*/ 0 h 3082"/>
                <a:gd name="T8" fmla="*/ 0 w 9"/>
                <a:gd name="T9" fmla="*/ 3082 h 3082"/>
                <a:gd name="T10" fmla="*/ 0 w 9"/>
                <a:gd name="T11" fmla="*/ 3082 h 3082"/>
                <a:gd name="T12" fmla="*/ 9 w 9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82"/>
                <a:gd name="T23" fmla="*/ 9 w 9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82">
                  <a:moveTo>
                    <a:pt x="9" y="3082"/>
                  </a:moveTo>
                  <a:lnTo>
                    <a:pt x="9" y="3082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9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5" name="Freeform 33"/>
            <p:cNvSpPr>
              <a:spLocks/>
            </p:cNvSpPr>
            <p:nvPr/>
          </p:nvSpPr>
          <p:spPr bwMode="auto">
            <a:xfrm>
              <a:off x="2380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4 w 92"/>
                <a:gd name="T15" fmla="*/ 32 h 100"/>
                <a:gd name="T16" fmla="*/ 89 w 92"/>
                <a:gd name="T17" fmla="*/ 15 h 100"/>
                <a:gd name="T18" fmla="*/ 92 w 92"/>
                <a:gd name="T19" fmla="*/ 0 h 100"/>
                <a:gd name="T20" fmla="*/ 83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2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4" y="32"/>
                  </a:lnTo>
                  <a:lnTo>
                    <a:pt x="89" y="15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2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6" name="Freeform 34"/>
            <p:cNvSpPr>
              <a:spLocks/>
            </p:cNvSpPr>
            <p:nvPr/>
          </p:nvSpPr>
          <p:spPr bwMode="auto">
            <a:xfrm>
              <a:off x="604" y="3828"/>
              <a:ext cx="1776" cy="10"/>
            </a:xfrm>
            <a:custGeom>
              <a:avLst/>
              <a:gdLst>
                <a:gd name="T0" fmla="*/ 0 w 1776"/>
                <a:gd name="T1" fmla="*/ 10 h 10"/>
                <a:gd name="T2" fmla="*/ 0 w 1776"/>
                <a:gd name="T3" fmla="*/ 10 h 10"/>
                <a:gd name="T4" fmla="*/ 1776 w 1776"/>
                <a:gd name="T5" fmla="*/ 10 h 10"/>
                <a:gd name="T6" fmla="*/ 1776 w 1776"/>
                <a:gd name="T7" fmla="*/ 0 h 10"/>
                <a:gd name="T8" fmla="*/ 0 w 1776"/>
                <a:gd name="T9" fmla="*/ 0 h 10"/>
                <a:gd name="T10" fmla="*/ 0 w 1776"/>
                <a:gd name="T11" fmla="*/ 0 h 10"/>
                <a:gd name="T12" fmla="*/ 0 w 1776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6"/>
                <a:gd name="T22" fmla="*/ 0 h 10"/>
                <a:gd name="T23" fmla="*/ 1776 w 1776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6" h="10">
                  <a:moveTo>
                    <a:pt x="0" y="10"/>
                  </a:moveTo>
                  <a:lnTo>
                    <a:pt x="0" y="10"/>
                  </a:lnTo>
                  <a:lnTo>
                    <a:pt x="1776" y="10"/>
                  </a:lnTo>
                  <a:lnTo>
                    <a:pt x="177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7" name="Freeform 35"/>
            <p:cNvSpPr>
              <a:spLocks/>
            </p:cNvSpPr>
            <p:nvPr/>
          </p:nvSpPr>
          <p:spPr bwMode="auto">
            <a:xfrm>
              <a:off x="490" y="3723"/>
              <a:ext cx="114" cy="115"/>
            </a:xfrm>
            <a:custGeom>
              <a:avLst/>
              <a:gdLst>
                <a:gd name="T0" fmla="*/ 0 w 114"/>
                <a:gd name="T1" fmla="*/ 0 h 115"/>
                <a:gd name="T2" fmla="*/ 0 w 114"/>
                <a:gd name="T3" fmla="*/ 0 h 115"/>
                <a:gd name="T4" fmla="*/ 3 w 114"/>
                <a:gd name="T5" fmla="*/ 26 h 115"/>
                <a:gd name="T6" fmla="*/ 12 w 114"/>
                <a:gd name="T7" fmla="*/ 49 h 115"/>
                <a:gd name="T8" fmla="*/ 24 w 114"/>
                <a:gd name="T9" fmla="*/ 70 h 115"/>
                <a:gd name="T10" fmla="*/ 40 w 114"/>
                <a:gd name="T11" fmla="*/ 87 h 115"/>
                <a:gd name="T12" fmla="*/ 58 w 114"/>
                <a:gd name="T13" fmla="*/ 99 h 115"/>
                <a:gd name="T14" fmla="*/ 76 w 114"/>
                <a:gd name="T15" fmla="*/ 108 h 115"/>
                <a:gd name="T16" fmla="*/ 97 w 114"/>
                <a:gd name="T17" fmla="*/ 113 h 115"/>
                <a:gd name="T18" fmla="*/ 114 w 114"/>
                <a:gd name="T19" fmla="*/ 115 h 115"/>
                <a:gd name="T20" fmla="*/ 114 w 114"/>
                <a:gd name="T21" fmla="*/ 105 h 115"/>
                <a:gd name="T22" fmla="*/ 97 w 114"/>
                <a:gd name="T23" fmla="*/ 105 h 115"/>
                <a:gd name="T24" fmla="*/ 79 w 114"/>
                <a:gd name="T25" fmla="*/ 100 h 115"/>
                <a:gd name="T26" fmla="*/ 60 w 114"/>
                <a:gd name="T27" fmla="*/ 91 h 115"/>
                <a:gd name="T28" fmla="*/ 45 w 114"/>
                <a:gd name="T29" fmla="*/ 79 h 115"/>
                <a:gd name="T30" fmla="*/ 31 w 114"/>
                <a:gd name="T31" fmla="*/ 65 h 115"/>
                <a:gd name="T32" fmla="*/ 19 w 114"/>
                <a:gd name="T33" fmla="*/ 47 h 115"/>
                <a:gd name="T34" fmla="*/ 11 w 114"/>
                <a:gd name="T35" fmla="*/ 26 h 115"/>
                <a:gd name="T36" fmla="*/ 10 w 114"/>
                <a:gd name="T37" fmla="*/ 0 h 115"/>
                <a:gd name="T38" fmla="*/ 10 w 114"/>
                <a:gd name="T39" fmla="*/ 0 h 115"/>
                <a:gd name="T40" fmla="*/ 0 w 114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15"/>
                <a:gd name="T65" fmla="*/ 114 w 114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4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6" y="108"/>
                  </a:lnTo>
                  <a:lnTo>
                    <a:pt x="97" y="113"/>
                  </a:lnTo>
                  <a:lnTo>
                    <a:pt x="114" y="115"/>
                  </a:lnTo>
                  <a:lnTo>
                    <a:pt x="114" y="105"/>
                  </a:lnTo>
                  <a:lnTo>
                    <a:pt x="97" y="105"/>
                  </a:lnTo>
                  <a:lnTo>
                    <a:pt x="79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1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8" name="Freeform 36"/>
            <p:cNvSpPr>
              <a:spLocks/>
            </p:cNvSpPr>
            <p:nvPr/>
          </p:nvSpPr>
          <p:spPr bwMode="auto">
            <a:xfrm>
              <a:off x="2578" y="574"/>
              <a:ext cx="1971" cy="3259"/>
            </a:xfrm>
            <a:custGeom>
              <a:avLst/>
              <a:gdLst>
                <a:gd name="T0" fmla="*/ 0 w 1971"/>
                <a:gd name="T1" fmla="*/ 3149 h 3259"/>
                <a:gd name="T2" fmla="*/ 0 w 1971"/>
                <a:gd name="T3" fmla="*/ 96 h 3259"/>
                <a:gd name="T4" fmla="*/ 1 w 1971"/>
                <a:gd name="T5" fmla="*/ 80 h 3259"/>
                <a:gd name="T6" fmla="*/ 7 w 1971"/>
                <a:gd name="T7" fmla="*/ 63 h 3259"/>
                <a:gd name="T8" fmla="*/ 14 w 1971"/>
                <a:gd name="T9" fmla="*/ 48 h 3259"/>
                <a:gd name="T10" fmla="*/ 25 w 1971"/>
                <a:gd name="T11" fmla="*/ 32 h 3259"/>
                <a:gd name="T12" fmla="*/ 38 w 1971"/>
                <a:gd name="T13" fmla="*/ 19 h 3259"/>
                <a:gd name="T14" fmla="*/ 54 w 1971"/>
                <a:gd name="T15" fmla="*/ 9 h 3259"/>
                <a:gd name="T16" fmla="*/ 72 w 1971"/>
                <a:gd name="T17" fmla="*/ 3 h 3259"/>
                <a:gd name="T18" fmla="*/ 92 w 1971"/>
                <a:gd name="T19" fmla="*/ 0 h 3259"/>
                <a:gd name="T20" fmla="*/ 1891 w 1971"/>
                <a:gd name="T21" fmla="*/ 0 h 3259"/>
                <a:gd name="T22" fmla="*/ 1906 w 1971"/>
                <a:gd name="T23" fmla="*/ 1 h 3259"/>
                <a:gd name="T24" fmla="*/ 1919 w 1971"/>
                <a:gd name="T25" fmla="*/ 6 h 3259"/>
                <a:gd name="T26" fmla="*/ 1934 w 1971"/>
                <a:gd name="T27" fmla="*/ 14 h 3259"/>
                <a:gd name="T28" fmla="*/ 1946 w 1971"/>
                <a:gd name="T29" fmla="*/ 25 h 3259"/>
                <a:gd name="T30" fmla="*/ 1955 w 1971"/>
                <a:gd name="T31" fmla="*/ 38 h 3259"/>
                <a:gd name="T32" fmla="*/ 1964 w 1971"/>
                <a:gd name="T33" fmla="*/ 52 h 3259"/>
                <a:gd name="T34" fmla="*/ 1969 w 1971"/>
                <a:gd name="T35" fmla="*/ 66 h 3259"/>
                <a:gd name="T36" fmla="*/ 1971 w 1971"/>
                <a:gd name="T37" fmla="*/ 82 h 3259"/>
                <a:gd name="T38" fmla="*/ 1971 w 1971"/>
                <a:gd name="T39" fmla="*/ 3164 h 3259"/>
                <a:gd name="T40" fmla="*/ 1969 w 1971"/>
                <a:gd name="T41" fmla="*/ 3179 h 3259"/>
                <a:gd name="T42" fmla="*/ 1964 w 1971"/>
                <a:gd name="T43" fmla="*/ 3195 h 3259"/>
                <a:gd name="T44" fmla="*/ 1955 w 1971"/>
                <a:gd name="T45" fmla="*/ 3210 h 3259"/>
                <a:gd name="T46" fmla="*/ 1944 w 1971"/>
                <a:gd name="T47" fmla="*/ 3226 h 3259"/>
                <a:gd name="T48" fmla="*/ 1931 w 1971"/>
                <a:gd name="T49" fmla="*/ 3239 h 3259"/>
                <a:gd name="T50" fmla="*/ 1917 w 1971"/>
                <a:gd name="T51" fmla="*/ 3250 h 3259"/>
                <a:gd name="T52" fmla="*/ 1901 w 1971"/>
                <a:gd name="T53" fmla="*/ 3257 h 3259"/>
                <a:gd name="T54" fmla="*/ 1884 w 1971"/>
                <a:gd name="T55" fmla="*/ 3259 h 3259"/>
                <a:gd name="T56" fmla="*/ 107 w 1971"/>
                <a:gd name="T57" fmla="*/ 3259 h 3259"/>
                <a:gd name="T58" fmla="*/ 91 w 1971"/>
                <a:gd name="T59" fmla="*/ 3258 h 3259"/>
                <a:gd name="T60" fmla="*/ 71 w 1971"/>
                <a:gd name="T61" fmla="*/ 3253 h 3259"/>
                <a:gd name="T62" fmla="*/ 54 w 1971"/>
                <a:gd name="T63" fmla="*/ 3244 h 3259"/>
                <a:gd name="T64" fmla="*/ 37 w 1971"/>
                <a:gd name="T65" fmla="*/ 3232 h 3259"/>
                <a:gd name="T66" fmla="*/ 21 w 1971"/>
                <a:gd name="T67" fmla="*/ 3217 h 3259"/>
                <a:gd name="T68" fmla="*/ 11 w 1971"/>
                <a:gd name="T69" fmla="*/ 3197 h 3259"/>
                <a:gd name="T70" fmla="*/ 2 w 1971"/>
                <a:gd name="T71" fmla="*/ 3175 h 3259"/>
                <a:gd name="T72" fmla="*/ 0 w 1971"/>
                <a:gd name="T73" fmla="*/ 3149 h 3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1"/>
                <a:gd name="T112" fmla="*/ 0 h 3259"/>
                <a:gd name="T113" fmla="*/ 1971 w 1971"/>
                <a:gd name="T114" fmla="*/ 3259 h 32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1" h="3259">
                  <a:moveTo>
                    <a:pt x="0" y="3149"/>
                  </a:moveTo>
                  <a:lnTo>
                    <a:pt x="0" y="96"/>
                  </a:lnTo>
                  <a:lnTo>
                    <a:pt x="1" y="80"/>
                  </a:lnTo>
                  <a:lnTo>
                    <a:pt x="7" y="63"/>
                  </a:lnTo>
                  <a:lnTo>
                    <a:pt x="14" y="48"/>
                  </a:lnTo>
                  <a:lnTo>
                    <a:pt x="25" y="32"/>
                  </a:lnTo>
                  <a:lnTo>
                    <a:pt x="38" y="19"/>
                  </a:lnTo>
                  <a:lnTo>
                    <a:pt x="54" y="9"/>
                  </a:lnTo>
                  <a:lnTo>
                    <a:pt x="72" y="3"/>
                  </a:lnTo>
                  <a:lnTo>
                    <a:pt x="92" y="0"/>
                  </a:lnTo>
                  <a:lnTo>
                    <a:pt x="1891" y="0"/>
                  </a:lnTo>
                  <a:lnTo>
                    <a:pt x="1906" y="1"/>
                  </a:lnTo>
                  <a:lnTo>
                    <a:pt x="1919" y="6"/>
                  </a:lnTo>
                  <a:lnTo>
                    <a:pt x="1934" y="14"/>
                  </a:lnTo>
                  <a:lnTo>
                    <a:pt x="1946" y="25"/>
                  </a:lnTo>
                  <a:lnTo>
                    <a:pt x="1955" y="38"/>
                  </a:lnTo>
                  <a:lnTo>
                    <a:pt x="1964" y="52"/>
                  </a:lnTo>
                  <a:lnTo>
                    <a:pt x="1969" y="66"/>
                  </a:lnTo>
                  <a:lnTo>
                    <a:pt x="1971" y="82"/>
                  </a:lnTo>
                  <a:lnTo>
                    <a:pt x="1971" y="3164"/>
                  </a:lnTo>
                  <a:lnTo>
                    <a:pt x="1969" y="3179"/>
                  </a:lnTo>
                  <a:lnTo>
                    <a:pt x="1964" y="3195"/>
                  </a:lnTo>
                  <a:lnTo>
                    <a:pt x="1955" y="3210"/>
                  </a:lnTo>
                  <a:lnTo>
                    <a:pt x="1944" y="3226"/>
                  </a:lnTo>
                  <a:lnTo>
                    <a:pt x="1931" y="3239"/>
                  </a:lnTo>
                  <a:lnTo>
                    <a:pt x="1917" y="3250"/>
                  </a:lnTo>
                  <a:lnTo>
                    <a:pt x="1901" y="3257"/>
                  </a:lnTo>
                  <a:lnTo>
                    <a:pt x="1884" y="3259"/>
                  </a:lnTo>
                  <a:lnTo>
                    <a:pt x="107" y="3259"/>
                  </a:lnTo>
                  <a:lnTo>
                    <a:pt x="91" y="3258"/>
                  </a:lnTo>
                  <a:lnTo>
                    <a:pt x="71" y="3253"/>
                  </a:lnTo>
                  <a:lnTo>
                    <a:pt x="54" y="3244"/>
                  </a:lnTo>
                  <a:lnTo>
                    <a:pt x="37" y="3232"/>
                  </a:lnTo>
                  <a:lnTo>
                    <a:pt x="21" y="3217"/>
                  </a:lnTo>
                  <a:lnTo>
                    <a:pt x="11" y="3197"/>
                  </a:lnTo>
                  <a:lnTo>
                    <a:pt x="2" y="3175"/>
                  </a:lnTo>
                  <a:lnTo>
                    <a:pt x="0" y="3149"/>
                  </a:lnTo>
                  <a:close/>
                </a:path>
              </a:pathLst>
            </a:custGeom>
            <a:solidFill>
              <a:srgbClr val="FFF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9" name="Freeform 37"/>
            <p:cNvSpPr>
              <a:spLocks/>
            </p:cNvSpPr>
            <p:nvPr/>
          </p:nvSpPr>
          <p:spPr bwMode="auto">
            <a:xfrm>
              <a:off x="2573" y="670"/>
              <a:ext cx="9" cy="3053"/>
            </a:xfrm>
            <a:custGeom>
              <a:avLst/>
              <a:gdLst>
                <a:gd name="T0" fmla="*/ 0 w 9"/>
                <a:gd name="T1" fmla="*/ 0 h 3053"/>
                <a:gd name="T2" fmla="*/ 0 w 9"/>
                <a:gd name="T3" fmla="*/ 0 h 3053"/>
                <a:gd name="T4" fmla="*/ 0 w 9"/>
                <a:gd name="T5" fmla="*/ 3053 h 3053"/>
                <a:gd name="T6" fmla="*/ 9 w 9"/>
                <a:gd name="T7" fmla="*/ 3053 h 3053"/>
                <a:gd name="T8" fmla="*/ 9 w 9"/>
                <a:gd name="T9" fmla="*/ 0 h 3053"/>
                <a:gd name="T10" fmla="*/ 9 w 9"/>
                <a:gd name="T11" fmla="*/ 0 h 3053"/>
                <a:gd name="T12" fmla="*/ 0 w 9"/>
                <a:gd name="T13" fmla="*/ 0 h 30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3053"/>
                <a:gd name="T23" fmla="*/ 9 w 9"/>
                <a:gd name="T24" fmla="*/ 3053 h 30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3053">
                  <a:moveTo>
                    <a:pt x="0" y="0"/>
                  </a:moveTo>
                  <a:lnTo>
                    <a:pt x="0" y="0"/>
                  </a:lnTo>
                  <a:lnTo>
                    <a:pt x="0" y="3053"/>
                  </a:lnTo>
                  <a:lnTo>
                    <a:pt x="9" y="3053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0" name="Freeform 38"/>
            <p:cNvSpPr>
              <a:spLocks/>
            </p:cNvSpPr>
            <p:nvPr/>
          </p:nvSpPr>
          <p:spPr bwMode="auto">
            <a:xfrm>
              <a:off x="2573" y="569"/>
              <a:ext cx="97" cy="101"/>
            </a:xfrm>
            <a:custGeom>
              <a:avLst/>
              <a:gdLst>
                <a:gd name="T0" fmla="*/ 97 w 97"/>
                <a:gd name="T1" fmla="*/ 0 h 101"/>
                <a:gd name="T2" fmla="*/ 97 w 97"/>
                <a:gd name="T3" fmla="*/ 0 h 101"/>
                <a:gd name="T4" fmla="*/ 77 w 97"/>
                <a:gd name="T5" fmla="*/ 4 h 101"/>
                <a:gd name="T6" fmla="*/ 58 w 97"/>
                <a:gd name="T7" fmla="*/ 10 h 101"/>
                <a:gd name="T8" fmla="*/ 41 w 97"/>
                <a:gd name="T9" fmla="*/ 21 h 101"/>
                <a:gd name="T10" fmla="*/ 28 w 97"/>
                <a:gd name="T11" fmla="*/ 35 h 101"/>
                <a:gd name="T12" fmla="*/ 16 w 97"/>
                <a:gd name="T13" fmla="*/ 50 h 101"/>
                <a:gd name="T14" fmla="*/ 8 w 97"/>
                <a:gd name="T15" fmla="*/ 67 h 101"/>
                <a:gd name="T16" fmla="*/ 2 w 97"/>
                <a:gd name="T17" fmla="*/ 85 h 101"/>
                <a:gd name="T18" fmla="*/ 0 w 97"/>
                <a:gd name="T19" fmla="*/ 101 h 101"/>
                <a:gd name="T20" fmla="*/ 9 w 97"/>
                <a:gd name="T21" fmla="*/ 101 h 101"/>
                <a:gd name="T22" fmla="*/ 9 w 97"/>
                <a:gd name="T23" fmla="*/ 85 h 101"/>
                <a:gd name="T24" fmla="*/ 16 w 97"/>
                <a:gd name="T25" fmla="*/ 70 h 101"/>
                <a:gd name="T26" fmla="*/ 23 w 97"/>
                <a:gd name="T27" fmla="*/ 55 h 101"/>
                <a:gd name="T28" fmla="*/ 33 w 97"/>
                <a:gd name="T29" fmla="*/ 40 h 101"/>
                <a:gd name="T30" fmla="*/ 46 w 97"/>
                <a:gd name="T31" fmla="*/ 28 h 101"/>
                <a:gd name="T32" fmla="*/ 60 w 97"/>
                <a:gd name="T33" fmla="*/ 18 h 101"/>
                <a:gd name="T34" fmla="*/ 77 w 97"/>
                <a:gd name="T35" fmla="*/ 11 h 101"/>
                <a:gd name="T36" fmla="*/ 97 w 97"/>
                <a:gd name="T37" fmla="*/ 10 h 101"/>
                <a:gd name="T38" fmla="*/ 97 w 97"/>
                <a:gd name="T39" fmla="*/ 10 h 101"/>
                <a:gd name="T40" fmla="*/ 97 w 97"/>
                <a:gd name="T41" fmla="*/ 0 h 1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"/>
                <a:gd name="T64" fmla="*/ 0 h 101"/>
                <a:gd name="T65" fmla="*/ 97 w 97"/>
                <a:gd name="T66" fmla="*/ 101 h 1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" h="101">
                  <a:moveTo>
                    <a:pt x="97" y="0"/>
                  </a:moveTo>
                  <a:lnTo>
                    <a:pt x="97" y="0"/>
                  </a:lnTo>
                  <a:lnTo>
                    <a:pt x="77" y="4"/>
                  </a:lnTo>
                  <a:lnTo>
                    <a:pt x="58" y="10"/>
                  </a:lnTo>
                  <a:lnTo>
                    <a:pt x="41" y="21"/>
                  </a:lnTo>
                  <a:lnTo>
                    <a:pt x="28" y="35"/>
                  </a:lnTo>
                  <a:lnTo>
                    <a:pt x="16" y="50"/>
                  </a:lnTo>
                  <a:lnTo>
                    <a:pt x="8" y="67"/>
                  </a:lnTo>
                  <a:lnTo>
                    <a:pt x="2" y="85"/>
                  </a:lnTo>
                  <a:lnTo>
                    <a:pt x="0" y="101"/>
                  </a:lnTo>
                  <a:lnTo>
                    <a:pt x="9" y="101"/>
                  </a:lnTo>
                  <a:lnTo>
                    <a:pt x="9" y="85"/>
                  </a:lnTo>
                  <a:lnTo>
                    <a:pt x="16" y="70"/>
                  </a:lnTo>
                  <a:lnTo>
                    <a:pt x="23" y="55"/>
                  </a:lnTo>
                  <a:lnTo>
                    <a:pt x="33" y="40"/>
                  </a:lnTo>
                  <a:lnTo>
                    <a:pt x="46" y="28"/>
                  </a:lnTo>
                  <a:lnTo>
                    <a:pt x="60" y="18"/>
                  </a:lnTo>
                  <a:lnTo>
                    <a:pt x="77" y="11"/>
                  </a:lnTo>
                  <a:lnTo>
                    <a:pt x="97" y="1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1" name="Freeform 39"/>
            <p:cNvSpPr>
              <a:spLocks/>
            </p:cNvSpPr>
            <p:nvPr/>
          </p:nvSpPr>
          <p:spPr bwMode="auto">
            <a:xfrm>
              <a:off x="2670" y="569"/>
              <a:ext cx="1799" cy="10"/>
            </a:xfrm>
            <a:custGeom>
              <a:avLst/>
              <a:gdLst>
                <a:gd name="T0" fmla="*/ 1799 w 1799"/>
                <a:gd name="T1" fmla="*/ 0 h 10"/>
                <a:gd name="T2" fmla="*/ 1799 w 1799"/>
                <a:gd name="T3" fmla="*/ 0 h 10"/>
                <a:gd name="T4" fmla="*/ 0 w 1799"/>
                <a:gd name="T5" fmla="*/ 0 h 10"/>
                <a:gd name="T6" fmla="*/ 0 w 1799"/>
                <a:gd name="T7" fmla="*/ 10 h 10"/>
                <a:gd name="T8" fmla="*/ 1799 w 1799"/>
                <a:gd name="T9" fmla="*/ 10 h 10"/>
                <a:gd name="T10" fmla="*/ 1799 w 1799"/>
                <a:gd name="T11" fmla="*/ 10 h 10"/>
                <a:gd name="T12" fmla="*/ 1799 w 1799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99"/>
                <a:gd name="T22" fmla="*/ 0 h 10"/>
                <a:gd name="T23" fmla="*/ 1799 w 1799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99" h="10">
                  <a:moveTo>
                    <a:pt x="1799" y="0"/>
                  </a:moveTo>
                  <a:lnTo>
                    <a:pt x="1799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799" y="10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2" name="Freeform 40"/>
            <p:cNvSpPr>
              <a:spLocks/>
            </p:cNvSpPr>
            <p:nvPr/>
          </p:nvSpPr>
          <p:spPr bwMode="auto">
            <a:xfrm>
              <a:off x="4469" y="569"/>
              <a:ext cx="85" cy="87"/>
            </a:xfrm>
            <a:custGeom>
              <a:avLst/>
              <a:gdLst>
                <a:gd name="T0" fmla="*/ 85 w 85"/>
                <a:gd name="T1" fmla="*/ 87 h 87"/>
                <a:gd name="T2" fmla="*/ 85 w 85"/>
                <a:gd name="T3" fmla="*/ 87 h 87"/>
                <a:gd name="T4" fmla="*/ 81 w 85"/>
                <a:gd name="T5" fmla="*/ 70 h 87"/>
                <a:gd name="T6" fmla="*/ 76 w 85"/>
                <a:gd name="T7" fmla="*/ 55 h 87"/>
                <a:gd name="T8" fmla="*/ 68 w 85"/>
                <a:gd name="T9" fmla="*/ 40 h 87"/>
                <a:gd name="T10" fmla="*/ 57 w 85"/>
                <a:gd name="T11" fmla="*/ 27 h 87"/>
                <a:gd name="T12" fmla="*/ 45 w 85"/>
                <a:gd name="T13" fmla="*/ 15 h 87"/>
                <a:gd name="T14" fmla="*/ 29 w 85"/>
                <a:gd name="T15" fmla="*/ 8 h 87"/>
                <a:gd name="T16" fmla="*/ 15 w 85"/>
                <a:gd name="T17" fmla="*/ 2 h 87"/>
                <a:gd name="T18" fmla="*/ 0 w 85"/>
                <a:gd name="T19" fmla="*/ 0 h 87"/>
                <a:gd name="T20" fmla="*/ 0 w 85"/>
                <a:gd name="T21" fmla="*/ 10 h 87"/>
                <a:gd name="T22" fmla="*/ 15 w 85"/>
                <a:gd name="T23" fmla="*/ 10 h 87"/>
                <a:gd name="T24" fmla="*/ 27 w 85"/>
                <a:gd name="T25" fmla="*/ 15 h 87"/>
                <a:gd name="T26" fmla="*/ 40 w 85"/>
                <a:gd name="T27" fmla="*/ 23 h 87"/>
                <a:gd name="T28" fmla="*/ 52 w 85"/>
                <a:gd name="T29" fmla="*/ 32 h 87"/>
                <a:gd name="T30" fmla="*/ 61 w 85"/>
                <a:gd name="T31" fmla="*/ 45 h 87"/>
                <a:gd name="T32" fmla="*/ 69 w 85"/>
                <a:gd name="T33" fmla="*/ 58 h 87"/>
                <a:gd name="T34" fmla="*/ 74 w 85"/>
                <a:gd name="T35" fmla="*/ 72 h 87"/>
                <a:gd name="T36" fmla="*/ 75 w 85"/>
                <a:gd name="T37" fmla="*/ 87 h 87"/>
                <a:gd name="T38" fmla="*/ 75 w 85"/>
                <a:gd name="T39" fmla="*/ 87 h 87"/>
                <a:gd name="T40" fmla="*/ 85 w 85"/>
                <a:gd name="T41" fmla="*/ 87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87"/>
                <a:gd name="T65" fmla="*/ 85 w 85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87">
                  <a:moveTo>
                    <a:pt x="85" y="87"/>
                  </a:moveTo>
                  <a:lnTo>
                    <a:pt x="85" y="87"/>
                  </a:lnTo>
                  <a:lnTo>
                    <a:pt x="81" y="70"/>
                  </a:lnTo>
                  <a:lnTo>
                    <a:pt x="76" y="55"/>
                  </a:lnTo>
                  <a:lnTo>
                    <a:pt x="68" y="40"/>
                  </a:lnTo>
                  <a:lnTo>
                    <a:pt x="57" y="27"/>
                  </a:lnTo>
                  <a:lnTo>
                    <a:pt x="45" y="15"/>
                  </a:lnTo>
                  <a:lnTo>
                    <a:pt x="29" y="8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5" y="10"/>
                  </a:lnTo>
                  <a:lnTo>
                    <a:pt x="27" y="15"/>
                  </a:lnTo>
                  <a:lnTo>
                    <a:pt x="40" y="23"/>
                  </a:lnTo>
                  <a:lnTo>
                    <a:pt x="52" y="32"/>
                  </a:lnTo>
                  <a:lnTo>
                    <a:pt x="61" y="45"/>
                  </a:lnTo>
                  <a:lnTo>
                    <a:pt x="69" y="58"/>
                  </a:lnTo>
                  <a:lnTo>
                    <a:pt x="74" y="72"/>
                  </a:lnTo>
                  <a:lnTo>
                    <a:pt x="75" y="87"/>
                  </a:lnTo>
                  <a:lnTo>
                    <a:pt x="85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3" name="Freeform 41"/>
            <p:cNvSpPr>
              <a:spLocks/>
            </p:cNvSpPr>
            <p:nvPr/>
          </p:nvSpPr>
          <p:spPr bwMode="auto">
            <a:xfrm>
              <a:off x="4544" y="656"/>
              <a:ext cx="10" cy="3082"/>
            </a:xfrm>
            <a:custGeom>
              <a:avLst/>
              <a:gdLst>
                <a:gd name="T0" fmla="*/ 10 w 10"/>
                <a:gd name="T1" fmla="*/ 3082 h 3082"/>
                <a:gd name="T2" fmla="*/ 10 w 10"/>
                <a:gd name="T3" fmla="*/ 3082 h 3082"/>
                <a:gd name="T4" fmla="*/ 10 w 10"/>
                <a:gd name="T5" fmla="*/ 0 h 3082"/>
                <a:gd name="T6" fmla="*/ 0 w 10"/>
                <a:gd name="T7" fmla="*/ 0 h 3082"/>
                <a:gd name="T8" fmla="*/ 0 w 10"/>
                <a:gd name="T9" fmla="*/ 3082 h 3082"/>
                <a:gd name="T10" fmla="*/ 0 w 10"/>
                <a:gd name="T11" fmla="*/ 3082 h 3082"/>
                <a:gd name="T12" fmla="*/ 10 w 10"/>
                <a:gd name="T13" fmla="*/ 3082 h 30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3082"/>
                <a:gd name="T23" fmla="*/ 10 w 10"/>
                <a:gd name="T24" fmla="*/ 3082 h 30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3082">
                  <a:moveTo>
                    <a:pt x="10" y="3082"/>
                  </a:moveTo>
                  <a:lnTo>
                    <a:pt x="10" y="308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82"/>
                  </a:lnTo>
                  <a:lnTo>
                    <a:pt x="10" y="30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4" name="Freeform 42"/>
            <p:cNvSpPr>
              <a:spLocks/>
            </p:cNvSpPr>
            <p:nvPr/>
          </p:nvSpPr>
          <p:spPr bwMode="auto">
            <a:xfrm>
              <a:off x="4462" y="3738"/>
              <a:ext cx="92" cy="100"/>
            </a:xfrm>
            <a:custGeom>
              <a:avLst/>
              <a:gdLst>
                <a:gd name="T0" fmla="*/ 0 w 92"/>
                <a:gd name="T1" fmla="*/ 100 h 100"/>
                <a:gd name="T2" fmla="*/ 0 w 92"/>
                <a:gd name="T3" fmla="*/ 100 h 100"/>
                <a:gd name="T4" fmla="*/ 18 w 92"/>
                <a:gd name="T5" fmla="*/ 97 h 100"/>
                <a:gd name="T6" fmla="*/ 34 w 92"/>
                <a:gd name="T7" fmla="*/ 90 h 100"/>
                <a:gd name="T8" fmla="*/ 50 w 92"/>
                <a:gd name="T9" fmla="*/ 78 h 100"/>
                <a:gd name="T10" fmla="*/ 63 w 92"/>
                <a:gd name="T11" fmla="*/ 64 h 100"/>
                <a:gd name="T12" fmla="*/ 75 w 92"/>
                <a:gd name="T13" fmla="*/ 49 h 100"/>
                <a:gd name="T14" fmla="*/ 83 w 92"/>
                <a:gd name="T15" fmla="*/ 32 h 100"/>
                <a:gd name="T16" fmla="*/ 88 w 92"/>
                <a:gd name="T17" fmla="*/ 15 h 100"/>
                <a:gd name="T18" fmla="*/ 92 w 92"/>
                <a:gd name="T19" fmla="*/ 0 h 100"/>
                <a:gd name="T20" fmla="*/ 82 w 92"/>
                <a:gd name="T21" fmla="*/ 0 h 100"/>
                <a:gd name="T22" fmla="*/ 81 w 92"/>
                <a:gd name="T23" fmla="*/ 15 h 100"/>
                <a:gd name="T24" fmla="*/ 76 w 92"/>
                <a:gd name="T25" fmla="*/ 29 h 100"/>
                <a:gd name="T26" fmla="*/ 68 w 92"/>
                <a:gd name="T27" fmla="*/ 44 h 100"/>
                <a:gd name="T28" fmla="*/ 58 w 92"/>
                <a:gd name="T29" fmla="*/ 59 h 100"/>
                <a:gd name="T30" fmla="*/ 45 w 92"/>
                <a:gd name="T31" fmla="*/ 71 h 100"/>
                <a:gd name="T32" fmla="*/ 31 w 92"/>
                <a:gd name="T33" fmla="*/ 82 h 100"/>
                <a:gd name="T34" fmla="*/ 16 w 92"/>
                <a:gd name="T35" fmla="*/ 89 h 100"/>
                <a:gd name="T36" fmla="*/ 0 w 92"/>
                <a:gd name="T37" fmla="*/ 90 h 100"/>
                <a:gd name="T38" fmla="*/ 0 w 92"/>
                <a:gd name="T39" fmla="*/ 90 h 100"/>
                <a:gd name="T40" fmla="*/ 0 w 92"/>
                <a:gd name="T41" fmla="*/ 100 h 1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100"/>
                <a:gd name="T65" fmla="*/ 92 w 92"/>
                <a:gd name="T66" fmla="*/ 100 h 1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100">
                  <a:moveTo>
                    <a:pt x="0" y="100"/>
                  </a:moveTo>
                  <a:lnTo>
                    <a:pt x="0" y="100"/>
                  </a:lnTo>
                  <a:lnTo>
                    <a:pt x="18" y="97"/>
                  </a:lnTo>
                  <a:lnTo>
                    <a:pt x="34" y="90"/>
                  </a:lnTo>
                  <a:lnTo>
                    <a:pt x="50" y="78"/>
                  </a:lnTo>
                  <a:lnTo>
                    <a:pt x="63" y="64"/>
                  </a:lnTo>
                  <a:lnTo>
                    <a:pt x="75" y="49"/>
                  </a:lnTo>
                  <a:lnTo>
                    <a:pt x="83" y="32"/>
                  </a:lnTo>
                  <a:lnTo>
                    <a:pt x="88" y="15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81" y="15"/>
                  </a:lnTo>
                  <a:lnTo>
                    <a:pt x="76" y="29"/>
                  </a:lnTo>
                  <a:lnTo>
                    <a:pt x="68" y="44"/>
                  </a:lnTo>
                  <a:lnTo>
                    <a:pt x="58" y="59"/>
                  </a:lnTo>
                  <a:lnTo>
                    <a:pt x="45" y="71"/>
                  </a:lnTo>
                  <a:lnTo>
                    <a:pt x="31" y="82"/>
                  </a:lnTo>
                  <a:lnTo>
                    <a:pt x="16" y="89"/>
                  </a:lnTo>
                  <a:lnTo>
                    <a:pt x="0" y="9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5" name="Freeform 43"/>
            <p:cNvSpPr>
              <a:spLocks/>
            </p:cNvSpPr>
            <p:nvPr/>
          </p:nvSpPr>
          <p:spPr bwMode="auto">
            <a:xfrm>
              <a:off x="2685" y="3828"/>
              <a:ext cx="1777" cy="10"/>
            </a:xfrm>
            <a:custGeom>
              <a:avLst/>
              <a:gdLst>
                <a:gd name="T0" fmla="*/ 0 w 1777"/>
                <a:gd name="T1" fmla="*/ 10 h 10"/>
                <a:gd name="T2" fmla="*/ 0 w 1777"/>
                <a:gd name="T3" fmla="*/ 10 h 10"/>
                <a:gd name="T4" fmla="*/ 1777 w 1777"/>
                <a:gd name="T5" fmla="*/ 10 h 10"/>
                <a:gd name="T6" fmla="*/ 1777 w 1777"/>
                <a:gd name="T7" fmla="*/ 0 h 10"/>
                <a:gd name="T8" fmla="*/ 0 w 1777"/>
                <a:gd name="T9" fmla="*/ 0 h 10"/>
                <a:gd name="T10" fmla="*/ 0 w 1777"/>
                <a:gd name="T11" fmla="*/ 0 h 10"/>
                <a:gd name="T12" fmla="*/ 0 w 1777"/>
                <a:gd name="T13" fmla="*/ 1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77"/>
                <a:gd name="T22" fmla="*/ 0 h 10"/>
                <a:gd name="T23" fmla="*/ 1777 w 177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77" h="10">
                  <a:moveTo>
                    <a:pt x="0" y="10"/>
                  </a:moveTo>
                  <a:lnTo>
                    <a:pt x="0" y="10"/>
                  </a:lnTo>
                  <a:lnTo>
                    <a:pt x="1777" y="10"/>
                  </a:lnTo>
                  <a:lnTo>
                    <a:pt x="1777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6" name="Freeform 44"/>
            <p:cNvSpPr>
              <a:spLocks/>
            </p:cNvSpPr>
            <p:nvPr/>
          </p:nvSpPr>
          <p:spPr bwMode="auto">
            <a:xfrm>
              <a:off x="2573" y="3723"/>
              <a:ext cx="112" cy="115"/>
            </a:xfrm>
            <a:custGeom>
              <a:avLst/>
              <a:gdLst>
                <a:gd name="T0" fmla="*/ 0 w 112"/>
                <a:gd name="T1" fmla="*/ 0 h 115"/>
                <a:gd name="T2" fmla="*/ 0 w 112"/>
                <a:gd name="T3" fmla="*/ 0 h 115"/>
                <a:gd name="T4" fmla="*/ 3 w 112"/>
                <a:gd name="T5" fmla="*/ 26 h 115"/>
                <a:gd name="T6" fmla="*/ 12 w 112"/>
                <a:gd name="T7" fmla="*/ 49 h 115"/>
                <a:gd name="T8" fmla="*/ 23 w 112"/>
                <a:gd name="T9" fmla="*/ 70 h 115"/>
                <a:gd name="T10" fmla="*/ 40 w 112"/>
                <a:gd name="T11" fmla="*/ 87 h 115"/>
                <a:gd name="T12" fmla="*/ 58 w 112"/>
                <a:gd name="T13" fmla="*/ 99 h 115"/>
                <a:gd name="T14" fmla="*/ 75 w 112"/>
                <a:gd name="T15" fmla="*/ 108 h 115"/>
                <a:gd name="T16" fmla="*/ 96 w 112"/>
                <a:gd name="T17" fmla="*/ 113 h 115"/>
                <a:gd name="T18" fmla="*/ 112 w 112"/>
                <a:gd name="T19" fmla="*/ 115 h 115"/>
                <a:gd name="T20" fmla="*/ 112 w 112"/>
                <a:gd name="T21" fmla="*/ 105 h 115"/>
                <a:gd name="T22" fmla="*/ 96 w 112"/>
                <a:gd name="T23" fmla="*/ 105 h 115"/>
                <a:gd name="T24" fmla="*/ 77 w 112"/>
                <a:gd name="T25" fmla="*/ 100 h 115"/>
                <a:gd name="T26" fmla="*/ 60 w 112"/>
                <a:gd name="T27" fmla="*/ 91 h 115"/>
                <a:gd name="T28" fmla="*/ 45 w 112"/>
                <a:gd name="T29" fmla="*/ 79 h 115"/>
                <a:gd name="T30" fmla="*/ 30 w 112"/>
                <a:gd name="T31" fmla="*/ 65 h 115"/>
                <a:gd name="T32" fmla="*/ 19 w 112"/>
                <a:gd name="T33" fmla="*/ 47 h 115"/>
                <a:gd name="T34" fmla="*/ 11 w 112"/>
                <a:gd name="T35" fmla="*/ 26 h 115"/>
                <a:gd name="T36" fmla="*/ 9 w 112"/>
                <a:gd name="T37" fmla="*/ 0 h 115"/>
                <a:gd name="T38" fmla="*/ 9 w 112"/>
                <a:gd name="T39" fmla="*/ 0 h 115"/>
                <a:gd name="T40" fmla="*/ 0 w 112"/>
                <a:gd name="T41" fmla="*/ 0 h 1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15"/>
                <a:gd name="T65" fmla="*/ 112 w 112"/>
                <a:gd name="T66" fmla="*/ 115 h 1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15">
                  <a:moveTo>
                    <a:pt x="0" y="0"/>
                  </a:moveTo>
                  <a:lnTo>
                    <a:pt x="0" y="0"/>
                  </a:lnTo>
                  <a:lnTo>
                    <a:pt x="3" y="26"/>
                  </a:lnTo>
                  <a:lnTo>
                    <a:pt x="12" y="49"/>
                  </a:lnTo>
                  <a:lnTo>
                    <a:pt x="23" y="70"/>
                  </a:lnTo>
                  <a:lnTo>
                    <a:pt x="40" y="87"/>
                  </a:lnTo>
                  <a:lnTo>
                    <a:pt x="58" y="99"/>
                  </a:lnTo>
                  <a:lnTo>
                    <a:pt x="75" y="108"/>
                  </a:lnTo>
                  <a:lnTo>
                    <a:pt x="96" y="113"/>
                  </a:lnTo>
                  <a:lnTo>
                    <a:pt x="112" y="115"/>
                  </a:lnTo>
                  <a:lnTo>
                    <a:pt x="112" y="105"/>
                  </a:lnTo>
                  <a:lnTo>
                    <a:pt x="96" y="105"/>
                  </a:lnTo>
                  <a:lnTo>
                    <a:pt x="77" y="100"/>
                  </a:lnTo>
                  <a:lnTo>
                    <a:pt x="60" y="91"/>
                  </a:lnTo>
                  <a:lnTo>
                    <a:pt x="45" y="79"/>
                  </a:lnTo>
                  <a:lnTo>
                    <a:pt x="30" y="65"/>
                  </a:lnTo>
                  <a:lnTo>
                    <a:pt x="19" y="47"/>
                  </a:lnTo>
                  <a:lnTo>
                    <a:pt x="11" y="26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7" name="Freeform 45"/>
            <p:cNvSpPr>
              <a:spLocks/>
            </p:cNvSpPr>
            <p:nvPr/>
          </p:nvSpPr>
          <p:spPr bwMode="auto">
            <a:xfrm>
              <a:off x="2505" y="2173"/>
              <a:ext cx="57" cy="57"/>
            </a:xfrm>
            <a:custGeom>
              <a:avLst/>
              <a:gdLst>
                <a:gd name="T0" fmla="*/ 57 w 57"/>
                <a:gd name="T1" fmla="*/ 21 h 57"/>
                <a:gd name="T2" fmla="*/ 57 w 57"/>
                <a:gd name="T3" fmla="*/ 16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49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7 h 57"/>
                <a:gd name="T38" fmla="*/ 34 w 57"/>
                <a:gd name="T39" fmla="*/ 39 h 57"/>
                <a:gd name="T40" fmla="*/ 30 w 57"/>
                <a:gd name="T41" fmla="*/ 35 h 57"/>
                <a:gd name="T42" fmla="*/ 29 w 57"/>
                <a:gd name="T43" fmla="*/ 31 h 57"/>
                <a:gd name="T44" fmla="*/ 28 w 57"/>
                <a:gd name="T45" fmla="*/ 24 h 57"/>
                <a:gd name="T46" fmla="*/ 30 w 57"/>
                <a:gd name="T47" fmla="*/ 18 h 57"/>
                <a:gd name="T48" fmla="*/ 40 w 57"/>
                <a:gd name="T49" fmla="*/ 20 h 57"/>
                <a:gd name="T50" fmla="*/ 51 w 57"/>
                <a:gd name="T51" fmla="*/ 25 h 57"/>
                <a:gd name="T52" fmla="*/ 56 w 57"/>
                <a:gd name="T53" fmla="*/ 24 h 57"/>
                <a:gd name="T54" fmla="*/ 57 w 57"/>
                <a:gd name="T55" fmla="*/ 22 h 57"/>
                <a:gd name="T56" fmla="*/ 57 w 57"/>
                <a:gd name="T57" fmla="*/ 2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1"/>
                  </a:moveTo>
                  <a:lnTo>
                    <a:pt x="57" y="16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49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7"/>
                  </a:lnTo>
                  <a:lnTo>
                    <a:pt x="34" y="39"/>
                  </a:lnTo>
                  <a:lnTo>
                    <a:pt x="30" y="35"/>
                  </a:lnTo>
                  <a:lnTo>
                    <a:pt x="29" y="31"/>
                  </a:lnTo>
                  <a:lnTo>
                    <a:pt x="28" y="24"/>
                  </a:lnTo>
                  <a:lnTo>
                    <a:pt x="30" y="18"/>
                  </a:lnTo>
                  <a:lnTo>
                    <a:pt x="40" y="20"/>
                  </a:lnTo>
                  <a:lnTo>
                    <a:pt x="51" y="25"/>
                  </a:lnTo>
                  <a:lnTo>
                    <a:pt x="56" y="24"/>
                  </a:lnTo>
                  <a:lnTo>
                    <a:pt x="57" y="22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8" name="Freeform 46"/>
            <p:cNvSpPr>
              <a:spLocks/>
            </p:cNvSpPr>
            <p:nvPr/>
          </p:nvSpPr>
          <p:spPr bwMode="auto">
            <a:xfrm>
              <a:off x="2505" y="2768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2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5 h 57"/>
                <a:gd name="T22" fmla="*/ 1 w 57"/>
                <a:gd name="T23" fmla="*/ 24 h 57"/>
                <a:gd name="T24" fmla="*/ 0 w 57"/>
                <a:gd name="T25" fmla="*/ 33 h 57"/>
                <a:gd name="T26" fmla="*/ 1 w 57"/>
                <a:gd name="T27" fmla="*/ 42 h 57"/>
                <a:gd name="T28" fmla="*/ 6 w 57"/>
                <a:gd name="T29" fmla="*/ 50 h 57"/>
                <a:gd name="T30" fmla="*/ 13 w 57"/>
                <a:gd name="T31" fmla="*/ 55 h 57"/>
                <a:gd name="T32" fmla="*/ 25 w 57"/>
                <a:gd name="T33" fmla="*/ 57 h 57"/>
                <a:gd name="T34" fmla="*/ 41 w 57"/>
                <a:gd name="T35" fmla="*/ 55 h 57"/>
                <a:gd name="T36" fmla="*/ 41 w 57"/>
                <a:gd name="T37" fmla="*/ 48 h 57"/>
                <a:gd name="T38" fmla="*/ 34 w 57"/>
                <a:gd name="T39" fmla="*/ 41 h 57"/>
                <a:gd name="T40" fmla="*/ 30 w 57"/>
                <a:gd name="T41" fmla="*/ 37 h 57"/>
                <a:gd name="T42" fmla="*/ 29 w 57"/>
                <a:gd name="T43" fmla="*/ 33 h 57"/>
                <a:gd name="T44" fmla="*/ 28 w 57"/>
                <a:gd name="T45" fmla="*/ 25 h 57"/>
                <a:gd name="T46" fmla="*/ 30 w 57"/>
                <a:gd name="T47" fmla="*/ 19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4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5"/>
                  </a:lnTo>
                  <a:lnTo>
                    <a:pt x="1" y="24"/>
                  </a:lnTo>
                  <a:lnTo>
                    <a:pt x="0" y="33"/>
                  </a:lnTo>
                  <a:lnTo>
                    <a:pt x="1" y="42"/>
                  </a:lnTo>
                  <a:lnTo>
                    <a:pt x="6" y="50"/>
                  </a:lnTo>
                  <a:lnTo>
                    <a:pt x="13" y="55"/>
                  </a:lnTo>
                  <a:lnTo>
                    <a:pt x="25" y="57"/>
                  </a:lnTo>
                  <a:lnTo>
                    <a:pt x="41" y="55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89" name="Freeform 47"/>
            <p:cNvSpPr>
              <a:spLocks/>
            </p:cNvSpPr>
            <p:nvPr/>
          </p:nvSpPr>
          <p:spPr bwMode="auto">
            <a:xfrm>
              <a:off x="2505" y="979"/>
              <a:ext cx="57" cy="58"/>
            </a:xfrm>
            <a:custGeom>
              <a:avLst/>
              <a:gdLst>
                <a:gd name="T0" fmla="*/ 57 w 57"/>
                <a:gd name="T1" fmla="*/ 22 h 58"/>
                <a:gd name="T2" fmla="*/ 57 w 57"/>
                <a:gd name="T3" fmla="*/ 17 h 58"/>
                <a:gd name="T4" fmla="*/ 56 w 57"/>
                <a:gd name="T5" fmla="*/ 13 h 58"/>
                <a:gd name="T6" fmla="*/ 52 w 57"/>
                <a:gd name="T7" fmla="*/ 8 h 58"/>
                <a:gd name="T8" fmla="*/ 47 w 57"/>
                <a:gd name="T9" fmla="*/ 4 h 58"/>
                <a:gd name="T10" fmla="*/ 41 w 57"/>
                <a:gd name="T11" fmla="*/ 1 h 58"/>
                <a:gd name="T12" fmla="*/ 34 w 57"/>
                <a:gd name="T13" fmla="*/ 0 h 58"/>
                <a:gd name="T14" fmla="*/ 27 w 57"/>
                <a:gd name="T15" fmla="*/ 0 h 58"/>
                <a:gd name="T16" fmla="*/ 18 w 57"/>
                <a:gd name="T17" fmla="*/ 3 h 58"/>
                <a:gd name="T18" fmla="*/ 11 w 57"/>
                <a:gd name="T19" fmla="*/ 8 h 58"/>
                <a:gd name="T20" fmla="*/ 5 w 57"/>
                <a:gd name="T21" fmla="*/ 16 h 58"/>
                <a:gd name="T22" fmla="*/ 1 w 57"/>
                <a:gd name="T23" fmla="*/ 25 h 58"/>
                <a:gd name="T24" fmla="*/ 0 w 57"/>
                <a:gd name="T25" fmla="*/ 34 h 58"/>
                <a:gd name="T26" fmla="*/ 1 w 57"/>
                <a:gd name="T27" fmla="*/ 43 h 58"/>
                <a:gd name="T28" fmla="*/ 6 w 57"/>
                <a:gd name="T29" fmla="*/ 50 h 58"/>
                <a:gd name="T30" fmla="*/ 13 w 57"/>
                <a:gd name="T31" fmla="*/ 56 h 58"/>
                <a:gd name="T32" fmla="*/ 25 w 57"/>
                <a:gd name="T33" fmla="*/ 58 h 58"/>
                <a:gd name="T34" fmla="*/ 41 w 57"/>
                <a:gd name="T35" fmla="*/ 56 h 58"/>
                <a:gd name="T36" fmla="*/ 41 w 57"/>
                <a:gd name="T37" fmla="*/ 48 h 58"/>
                <a:gd name="T38" fmla="*/ 34 w 57"/>
                <a:gd name="T39" fmla="*/ 40 h 58"/>
                <a:gd name="T40" fmla="*/ 30 w 57"/>
                <a:gd name="T41" fmla="*/ 36 h 58"/>
                <a:gd name="T42" fmla="*/ 29 w 57"/>
                <a:gd name="T43" fmla="*/ 32 h 58"/>
                <a:gd name="T44" fmla="*/ 28 w 57"/>
                <a:gd name="T45" fmla="*/ 25 h 58"/>
                <a:gd name="T46" fmla="*/ 30 w 57"/>
                <a:gd name="T47" fmla="*/ 19 h 58"/>
                <a:gd name="T48" fmla="*/ 40 w 57"/>
                <a:gd name="T49" fmla="*/ 21 h 58"/>
                <a:gd name="T50" fmla="*/ 51 w 57"/>
                <a:gd name="T51" fmla="*/ 26 h 58"/>
                <a:gd name="T52" fmla="*/ 56 w 57"/>
                <a:gd name="T53" fmla="*/ 25 h 58"/>
                <a:gd name="T54" fmla="*/ 57 w 57"/>
                <a:gd name="T55" fmla="*/ 23 h 58"/>
                <a:gd name="T56" fmla="*/ 57 w 57"/>
                <a:gd name="T57" fmla="*/ 22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8"/>
                <a:gd name="T89" fmla="*/ 57 w 57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8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0"/>
                  </a:lnTo>
                  <a:lnTo>
                    <a:pt x="13" y="56"/>
                  </a:lnTo>
                  <a:lnTo>
                    <a:pt x="25" y="58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9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0" name="Freeform 48"/>
            <p:cNvSpPr>
              <a:spLocks/>
            </p:cNvSpPr>
            <p:nvPr/>
          </p:nvSpPr>
          <p:spPr bwMode="auto">
            <a:xfrm>
              <a:off x="2505" y="3365"/>
              <a:ext cx="57" cy="57"/>
            </a:xfrm>
            <a:custGeom>
              <a:avLst/>
              <a:gdLst>
                <a:gd name="T0" fmla="*/ 57 w 57"/>
                <a:gd name="T1" fmla="*/ 22 h 57"/>
                <a:gd name="T2" fmla="*/ 57 w 57"/>
                <a:gd name="T3" fmla="*/ 17 h 57"/>
                <a:gd name="T4" fmla="*/ 56 w 57"/>
                <a:gd name="T5" fmla="*/ 12 h 57"/>
                <a:gd name="T6" fmla="*/ 52 w 57"/>
                <a:gd name="T7" fmla="*/ 8 h 57"/>
                <a:gd name="T8" fmla="*/ 47 w 57"/>
                <a:gd name="T9" fmla="*/ 4 h 57"/>
                <a:gd name="T10" fmla="*/ 41 w 57"/>
                <a:gd name="T11" fmla="*/ 1 h 57"/>
                <a:gd name="T12" fmla="*/ 34 w 57"/>
                <a:gd name="T13" fmla="*/ 0 h 57"/>
                <a:gd name="T14" fmla="*/ 27 w 57"/>
                <a:gd name="T15" fmla="*/ 0 h 57"/>
                <a:gd name="T16" fmla="*/ 18 w 57"/>
                <a:gd name="T17" fmla="*/ 3 h 57"/>
                <a:gd name="T18" fmla="*/ 11 w 57"/>
                <a:gd name="T19" fmla="*/ 8 h 57"/>
                <a:gd name="T20" fmla="*/ 5 w 57"/>
                <a:gd name="T21" fmla="*/ 14 h 57"/>
                <a:gd name="T22" fmla="*/ 1 w 57"/>
                <a:gd name="T23" fmla="*/ 23 h 57"/>
                <a:gd name="T24" fmla="*/ 0 w 57"/>
                <a:gd name="T25" fmla="*/ 32 h 57"/>
                <a:gd name="T26" fmla="*/ 1 w 57"/>
                <a:gd name="T27" fmla="*/ 41 h 57"/>
                <a:gd name="T28" fmla="*/ 6 w 57"/>
                <a:gd name="T29" fmla="*/ 49 h 57"/>
                <a:gd name="T30" fmla="*/ 13 w 57"/>
                <a:gd name="T31" fmla="*/ 54 h 57"/>
                <a:gd name="T32" fmla="*/ 25 w 57"/>
                <a:gd name="T33" fmla="*/ 57 h 57"/>
                <a:gd name="T34" fmla="*/ 41 w 57"/>
                <a:gd name="T35" fmla="*/ 54 h 57"/>
                <a:gd name="T36" fmla="*/ 41 w 57"/>
                <a:gd name="T37" fmla="*/ 48 h 57"/>
                <a:gd name="T38" fmla="*/ 34 w 57"/>
                <a:gd name="T39" fmla="*/ 40 h 57"/>
                <a:gd name="T40" fmla="*/ 30 w 57"/>
                <a:gd name="T41" fmla="*/ 36 h 57"/>
                <a:gd name="T42" fmla="*/ 29 w 57"/>
                <a:gd name="T43" fmla="*/ 32 h 57"/>
                <a:gd name="T44" fmla="*/ 28 w 57"/>
                <a:gd name="T45" fmla="*/ 25 h 57"/>
                <a:gd name="T46" fmla="*/ 30 w 57"/>
                <a:gd name="T47" fmla="*/ 18 h 57"/>
                <a:gd name="T48" fmla="*/ 40 w 57"/>
                <a:gd name="T49" fmla="*/ 21 h 57"/>
                <a:gd name="T50" fmla="*/ 51 w 57"/>
                <a:gd name="T51" fmla="*/ 25 h 57"/>
                <a:gd name="T52" fmla="*/ 56 w 57"/>
                <a:gd name="T53" fmla="*/ 25 h 57"/>
                <a:gd name="T54" fmla="*/ 57 w 57"/>
                <a:gd name="T55" fmla="*/ 23 h 57"/>
                <a:gd name="T56" fmla="*/ 57 w 57"/>
                <a:gd name="T57" fmla="*/ 22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7"/>
                <a:gd name="T89" fmla="*/ 57 w 57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7">
                  <a:moveTo>
                    <a:pt x="57" y="22"/>
                  </a:moveTo>
                  <a:lnTo>
                    <a:pt x="57" y="17"/>
                  </a:lnTo>
                  <a:lnTo>
                    <a:pt x="56" y="12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1" y="41"/>
                  </a:lnTo>
                  <a:lnTo>
                    <a:pt x="6" y="49"/>
                  </a:lnTo>
                  <a:lnTo>
                    <a:pt x="13" y="54"/>
                  </a:lnTo>
                  <a:lnTo>
                    <a:pt x="25" y="57"/>
                  </a:lnTo>
                  <a:lnTo>
                    <a:pt x="41" y="54"/>
                  </a:lnTo>
                  <a:lnTo>
                    <a:pt x="41" y="48"/>
                  </a:lnTo>
                  <a:lnTo>
                    <a:pt x="34" y="40"/>
                  </a:lnTo>
                  <a:lnTo>
                    <a:pt x="30" y="36"/>
                  </a:lnTo>
                  <a:lnTo>
                    <a:pt x="29" y="32"/>
                  </a:lnTo>
                  <a:lnTo>
                    <a:pt x="28" y="25"/>
                  </a:lnTo>
                  <a:lnTo>
                    <a:pt x="30" y="18"/>
                  </a:lnTo>
                  <a:lnTo>
                    <a:pt x="40" y="21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7" y="23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1" name="Freeform 49"/>
            <p:cNvSpPr>
              <a:spLocks/>
            </p:cNvSpPr>
            <p:nvPr/>
          </p:nvSpPr>
          <p:spPr bwMode="auto">
            <a:xfrm>
              <a:off x="4549" y="3404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79 h 305"/>
                <a:gd name="T22" fmla="*/ 84 w 113"/>
                <a:gd name="T23" fmla="*/ 278 h 305"/>
                <a:gd name="T24" fmla="*/ 93 w 113"/>
                <a:gd name="T25" fmla="*/ 275 h 305"/>
                <a:gd name="T26" fmla="*/ 101 w 113"/>
                <a:gd name="T27" fmla="*/ 273 h 305"/>
                <a:gd name="T28" fmla="*/ 107 w 113"/>
                <a:gd name="T29" fmla="*/ 268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49 h 305"/>
                <a:gd name="T36" fmla="*/ 112 w 113"/>
                <a:gd name="T37" fmla="*/ 41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2 h 305"/>
                <a:gd name="T50" fmla="*/ 55 w 113"/>
                <a:gd name="T51" fmla="*/ 20 h 305"/>
                <a:gd name="T52" fmla="*/ 45 w 113"/>
                <a:gd name="T53" fmla="*/ 19 h 305"/>
                <a:gd name="T54" fmla="*/ 38 w 113"/>
                <a:gd name="T55" fmla="*/ 17 h 305"/>
                <a:gd name="T56" fmla="*/ 29 w 113"/>
                <a:gd name="T57" fmla="*/ 15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79"/>
                  </a:lnTo>
                  <a:lnTo>
                    <a:pt x="84" y="278"/>
                  </a:lnTo>
                  <a:lnTo>
                    <a:pt x="93" y="275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2"/>
                  </a:lnTo>
                  <a:lnTo>
                    <a:pt x="55" y="20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29" y="15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2" name="Freeform 50"/>
            <p:cNvSpPr>
              <a:spLocks/>
            </p:cNvSpPr>
            <p:nvPr/>
          </p:nvSpPr>
          <p:spPr bwMode="auto">
            <a:xfrm>
              <a:off x="4547" y="3683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3" name="Freeform 51"/>
            <p:cNvSpPr>
              <a:spLocks/>
            </p:cNvSpPr>
            <p:nvPr/>
          </p:nvSpPr>
          <p:spPr bwMode="auto">
            <a:xfrm>
              <a:off x="4604" y="3659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0 h 32"/>
                <a:gd name="T8" fmla="*/ 44 w 63"/>
                <a:gd name="T9" fmla="*/ 14 h 32"/>
                <a:gd name="T10" fmla="*/ 37 w 63"/>
                <a:gd name="T11" fmla="*/ 16 h 32"/>
                <a:gd name="T12" fmla="*/ 29 w 63"/>
                <a:gd name="T13" fmla="*/ 19 h 32"/>
                <a:gd name="T14" fmla="*/ 19 w 63"/>
                <a:gd name="T15" fmla="*/ 20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8 h 32"/>
                <a:gd name="T26" fmla="*/ 29 w 63"/>
                <a:gd name="T27" fmla="*/ 27 h 32"/>
                <a:gd name="T28" fmla="*/ 40 w 63"/>
                <a:gd name="T29" fmla="*/ 24 h 32"/>
                <a:gd name="T30" fmla="*/ 47 w 63"/>
                <a:gd name="T31" fmla="*/ 22 h 32"/>
                <a:gd name="T32" fmla="*/ 54 w 63"/>
                <a:gd name="T33" fmla="*/ 15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0"/>
                  </a:lnTo>
                  <a:lnTo>
                    <a:pt x="44" y="14"/>
                  </a:lnTo>
                  <a:lnTo>
                    <a:pt x="37" y="16"/>
                  </a:lnTo>
                  <a:lnTo>
                    <a:pt x="29" y="19"/>
                  </a:lnTo>
                  <a:lnTo>
                    <a:pt x="19" y="20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8"/>
                  </a:lnTo>
                  <a:lnTo>
                    <a:pt x="29" y="27"/>
                  </a:lnTo>
                  <a:lnTo>
                    <a:pt x="40" y="24"/>
                  </a:lnTo>
                  <a:lnTo>
                    <a:pt x="47" y="22"/>
                  </a:lnTo>
                  <a:lnTo>
                    <a:pt x="54" y="15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4" name="Freeform 52"/>
            <p:cNvSpPr>
              <a:spLocks/>
            </p:cNvSpPr>
            <p:nvPr/>
          </p:nvSpPr>
          <p:spPr bwMode="auto">
            <a:xfrm>
              <a:off x="4657" y="3453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5" name="Freeform 53"/>
            <p:cNvSpPr>
              <a:spLocks/>
            </p:cNvSpPr>
            <p:nvPr/>
          </p:nvSpPr>
          <p:spPr bwMode="auto">
            <a:xfrm>
              <a:off x="4604" y="3421"/>
              <a:ext cx="63" cy="32"/>
            </a:xfrm>
            <a:custGeom>
              <a:avLst/>
              <a:gdLst>
                <a:gd name="T0" fmla="*/ 0 w 63"/>
                <a:gd name="T1" fmla="*/ 7 h 32"/>
                <a:gd name="T2" fmla="*/ 0 w 63"/>
                <a:gd name="T3" fmla="*/ 7 h 32"/>
                <a:gd name="T4" fmla="*/ 9 w 63"/>
                <a:gd name="T5" fmla="*/ 9 h 32"/>
                <a:gd name="T6" fmla="*/ 19 w 63"/>
                <a:gd name="T7" fmla="*/ 11 h 32"/>
                <a:gd name="T8" fmla="*/ 29 w 63"/>
                <a:gd name="T9" fmla="*/ 12 h 32"/>
                <a:gd name="T10" fmla="*/ 37 w 63"/>
                <a:gd name="T11" fmla="*/ 15 h 32"/>
                <a:gd name="T12" fmla="*/ 44 w 63"/>
                <a:gd name="T13" fmla="*/ 18 h 32"/>
                <a:gd name="T14" fmla="*/ 49 w 63"/>
                <a:gd name="T15" fmla="*/ 22 h 32"/>
                <a:gd name="T16" fmla="*/ 53 w 63"/>
                <a:gd name="T17" fmla="*/ 25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6 h 32"/>
                <a:gd name="T26" fmla="*/ 47 w 63"/>
                <a:gd name="T27" fmla="*/ 10 h 32"/>
                <a:gd name="T28" fmla="*/ 40 w 63"/>
                <a:gd name="T29" fmla="*/ 7 h 32"/>
                <a:gd name="T30" fmla="*/ 29 w 63"/>
                <a:gd name="T31" fmla="*/ 5 h 32"/>
                <a:gd name="T32" fmla="*/ 19 w 63"/>
                <a:gd name="T33" fmla="*/ 3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7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7"/>
                  </a:moveTo>
                  <a:lnTo>
                    <a:pt x="0" y="7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6"/>
                  </a:lnTo>
                  <a:lnTo>
                    <a:pt x="47" y="10"/>
                  </a:lnTo>
                  <a:lnTo>
                    <a:pt x="40" y="7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6" name="Freeform 54"/>
            <p:cNvSpPr>
              <a:spLocks/>
            </p:cNvSpPr>
            <p:nvPr/>
          </p:nvSpPr>
          <p:spPr bwMode="auto">
            <a:xfrm>
              <a:off x="4544" y="3392"/>
              <a:ext cx="60" cy="36"/>
            </a:xfrm>
            <a:custGeom>
              <a:avLst/>
              <a:gdLst>
                <a:gd name="T0" fmla="*/ 10 w 60"/>
                <a:gd name="T1" fmla="*/ 12 h 36"/>
                <a:gd name="T2" fmla="*/ 3 w 60"/>
                <a:gd name="T3" fmla="*/ 14 h 36"/>
                <a:gd name="T4" fmla="*/ 8 w 60"/>
                <a:gd name="T5" fmla="*/ 21 h 36"/>
                <a:gd name="T6" fmla="*/ 15 w 60"/>
                <a:gd name="T7" fmla="*/ 25 h 36"/>
                <a:gd name="T8" fmla="*/ 21 w 60"/>
                <a:gd name="T9" fmla="*/ 27 h 36"/>
                <a:gd name="T10" fmla="*/ 27 w 60"/>
                <a:gd name="T11" fmla="*/ 30 h 36"/>
                <a:gd name="T12" fmla="*/ 34 w 60"/>
                <a:gd name="T13" fmla="*/ 31 h 36"/>
                <a:gd name="T14" fmla="*/ 43 w 60"/>
                <a:gd name="T15" fmla="*/ 32 h 36"/>
                <a:gd name="T16" fmla="*/ 50 w 60"/>
                <a:gd name="T17" fmla="*/ 35 h 36"/>
                <a:gd name="T18" fmla="*/ 60 w 60"/>
                <a:gd name="T19" fmla="*/ 36 h 36"/>
                <a:gd name="T20" fmla="*/ 60 w 60"/>
                <a:gd name="T21" fmla="*/ 29 h 36"/>
                <a:gd name="T22" fmla="*/ 50 w 60"/>
                <a:gd name="T23" fmla="*/ 27 h 36"/>
                <a:gd name="T24" fmla="*/ 43 w 60"/>
                <a:gd name="T25" fmla="*/ 25 h 36"/>
                <a:gd name="T26" fmla="*/ 34 w 60"/>
                <a:gd name="T27" fmla="*/ 23 h 36"/>
                <a:gd name="T28" fmla="*/ 29 w 60"/>
                <a:gd name="T29" fmla="*/ 22 h 36"/>
                <a:gd name="T30" fmla="*/ 23 w 60"/>
                <a:gd name="T31" fmla="*/ 20 h 36"/>
                <a:gd name="T32" fmla="*/ 17 w 60"/>
                <a:gd name="T33" fmla="*/ 17 h 36"/>
                <a:gd name="T34" fmla="*/ 12 w 60"/>
                <a:gd name="T35" fmla="*/ 13 h 36"/>
                <a:gd name="T36" fmla="*/ 8 w 60"/>
                <a:gd name="T37" fmla="*/ 9 h 36"/>
                <a:gd name="T38" fmla="*/ 0 w 60"/>
                <a:gd name="T39" fmla="*/ 12 h 36"/>
                <a:gd name="T40" fmla="*/ 8 w 60"/>
                <a:gd name="T41" fmla="*/ 9 h 36"/>
                <a:gd name="T42" fmla="*/ 0 w 60"/>
                <a:gd name="T43" fmla="*/ 0 h 36"/>
                <a:gd name="T44" fmla="*/ 0 w 60"/>
                <a:gd name="T45" fmla="*/ 12 h 36"/>
                <a:gd name="T46" fmla="*/ 1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43" y="32"/>
                  </a:lnTo>
                  <a:lnTo>
                    <a:pt x="50" y="35"/>
                  </a:lnTo>
                  <a:lnTo>
                    <a:pt x="60" y="36"/>
                  </a:lnTo>
                  <a:lnTo>
                    <a:pt x="60" y="29"/>
                  </a:lnTo>
                  <a:lnTo>
                    <a:pt x="50" y="27"/>
                  </a:lnTo>
                  <a:lnTo>
                    <a:pt x="43" y="25"/>
                  </a:lnTo>
                  <a:lnTo>
                    <a:pt x="34" y="23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7" name="Freeform 55"/>
            <p:cNvSpPr>
              <a:spLocks/>
            </p:cNvSpPr>
            <p:nvPr/>
          </p:nvSpPr>
          <p:spPr bwMode="auto">
            <a:xfrm>
              <a:off x="4544" y="3404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8" name="Freeform 56"/>
            <p:cNvSpPr>
              <a:spLocks/>
            </p:cNvSpPr>
            <p:nvPr/>
          </p:nvSpPr>
          <p:spPr bwMode="auto">
            <a:xfrm>
              <a:off x="4549" y="3122"/>
              <a:ext cx="113" cy="305"/>
            </a:xfrm>
            <a:custGeom>
              <a:avLst/>
              <a:gdLst>
                <a:gd name="T0" fmla="*/ 0 w 113"/>
                <a:gd name="T1" fmla="*/ 305 h 305"/>
                <a:gd name="T2" fmla="*/ 5 w 113"/>
                <a:gd name="T3" fmla="*/ 300 h 305"/>
                <a:gd name="T4" fmla="*/ 11 w 113"/>
                <a:gd name="T5" fmla="*/ 296 h 305"/>
                <a:gd name="T6" fmla="*/ 17 w 113"/>
                <a:gd name="T7" fmla="*/ 293 h 305"/>
                <a:gd name="T8" fmla="*/ 23 w 113"/>
                <a:gd name="T9" fmla="*/ 291 h 305"/>
                <a:gd name="T10" fmla="*/ 29 w 113"/>
                <a:gd name="T11" fmla="*/ 288 h 305"/>
                <a:gd name="T12" fmla="*/ 38 w 113"/>
                <a:gd name="T13" fmla="*/ 287 h 305"/>
                <a:gd name="T14" fmla="*/ 45 w 113"/>
                <a:gd name="T15" fmla="*/ 284 h 305"/>
                <a:gd name="T16" fmla="*/ 55 w 113"/>
                <a:gd name="T17" fmla="*/ 283 h 305"/>
                <a:gd name="T18" fmla="*/ 64 w 113"/>
                <a:gd name="T19" fmla="*/ 282 h 305"/>
                <a:gd name="T20" fmla="*/ 74 w 113"/>
                <a:gd name="T21" fmla="*/ 280 h 305"/>
                <a:gd name="T22" fmla="*/ 84 w 113"/>
                <a:gd name="T23" fmla="*/ 279 h 305"/>
                <a:gd name="T24" fmla="*/ 93 w 113"/>
                <a:gd name="T25" fmla="*/ 277 h 305"/>
                <a:gd name="T26" fmla="*/ 101 w 113"/>
                <a:gd name="T27" fmla="*/ 274 h 305"/>
                <a:gd name="T28" fmla="*/ 107 w 113"/>
                <a:gd name="T29" fmla="*/ 269 h 305"/>
                <a:gd name="T30" fmla="*/ 112 w 113"/>
                <a:gd name="T31" fmla="*/ 262 h 305"/>
                <a:gd name="T32" fmla="*/ 113 w 113"/>
                <a:gd name="T33" fmla="*/ 255 h 305"/>
                <a:gd name="T34" fmla="*/ 113 w 113"/>
                <a:gd name="T35" fmla="*/ 50 h 305"/>
                <a:gd name="T36" fmla="*/ 112 w 113"/>
                <a:gd name="T37" fmla="*/ 42 h 305"/>
                <a:gd name="T38" fmla="*/ 107 w 113"/>
                <a:gd name="T39" fmla="*/ 36 h 305"/>
                <a:gd name="T40" fmla="*/ 101 w 113"/>
                <a:gd name="T41" fmla="*/ 31 h 305"/>
                <a:gd name="T42" fmla="*/ 93 w 113"/>
                <a:gd name="T43" fmla="*/ 28 h 305"/>
                <a:gd name="T44" fmla="*/ 84 w 113"/>
                <a:gd name="T45" fmla="*/ 26 h 305"/>
                <a:gd name="T46" fmla="*/ 74 w 113"/>
                <a:gd name="T47" fmla="*/ 24 h 305"/>
                <a:gd name="T48" fmla="*/ 64 w 113"/>
                <a:gd name="T49" fmla="*/ 23 h 305"/>
                <a:gd name="T50" fmla="*/ 55 w 113"/>
                <a:gd name="T51" fmla="*/ 22 h 305"/>
                <a:gd name="T52" fmla="*/ 45 w 113"/>
                <a:gd name="T53" fmla="*/ 20 h 305"/>
                <a:gd name="T54" fmla="*/ 38 w 113"/>
                <a:gd name="T55" fmla="*/ 18 h 305"/>
                <a:gd name="T56" fmla="*/ 29 w 113"/>
                <a:gd name="T57" fmla="*/ 16 h 305"/>
                <a:gd name="T58" fmla="*/ 23 w 113"/>
                <a:gd name="T59" fmla="*/ 14 h 305"/>
                <a:gd name="T60" fmla="*/ 17 w 113"/>
                <a:gd name="T61" fmla="*/ 11 h 305"/>
                <a:gd name="T62" fmla="*/ 11 w 113"/>
                <a:gd name="T63" fmla="*/ 9 h 305"/>
                <a:gd name="T64" fmla="*/ 5 w 113"/>
                <a:gd name="T65" fmla="*/ 5 h 305"/>
                <a:gd name="T66" fmla="*/ 0 w 113"/>
                <a:gd name="T67" fmla="*/ 0 h 305"/>
                <a:gd name="T68" fmla="*/ 0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0" y="305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3"/>
                  </a:lnTo>
                  <a:lnTo>
                    <a:pt x="23" y="291"/>
                  </a:lnTo>
                  <a:lnTo>
                    <a:pt x="29" y="288"/>
                  </a:lnTo>
                  <a:lnTo>
                    <a:pt x="38" y="287"/>
                  </a:lnTo>
                  <a:lnTo>
                    <a:pt x="45" y="284"/>
                  </a:lnTo>
                  <a:lnTo>
                    <a:pt x="55" y="283"/>
                  </a:lnTo>
                  <a:lnTo>
                    <a:pt x="64" y="282"/>
                  </a:lnTo>
                  <a:lnTo>
                    <a:pt x="74" y="280"/>
                  </a:lnTo>
                  <a:lnTo>
                    <a:pt x="84" y="279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2"/>
                  </a:lnTo>
                  <a:lnTo>
                    <a:pt x="113" y="255"/>
                  </a:lnTo>
                  <a:lnTo>
                    <a:pt x="113" y="50"/>
                  </a:lnTo>
                  <a:lnTo>
                    <a:pt x="112" y="42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8"/>
                  </a:lnTo>
                  <a:lnTo>
                    <a:pt x="84" y="26"/>
                  </a:lnTo>
                  <a:lnTo>
                    <a:pt x="74" y="24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0"/>
                  </a:lnTo>
                  <a:lnTo>
                    <a:pt x="38" y="18"/>
                  </a:lnTo>
                  <a:lnTo>
                    <a:pt x="29" y="16"/>
                  </a:lnTo>
                  <a:lnTo>
                    <a:pt x="23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8E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99" name="Freeform 57"/>
            <p:cNvSpPr>
              <a:spLocks/>
            </p:cNvSpPr>
            <p:nvPr/>
          </p:nvSpPr>
          <p:spPr bwMode="auto">
            <a:xfrm>
              <a:off x="4547" y="3401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1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3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0" name="Freeform 58"/>
            <p:cNvSpPr>
              <a:spLocks/>
            </p:cNvSpPr>
            <p:nvPr/>
          </p:nvSpPr>
          <p:spPr bwMode="auto">
            <a:xfrm>
              <a:off x="4604" y="3377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5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5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1" name="Freeform 59"/>
            <p:cNvSpPr>
              <a:spLocks/>
            </p:cNvSpPr>
            <p:nvPr/>
          </p:nvSpPr>
          <p:spPr bwMode="auto">
            <a:xfrm>
              <a:off x="4657" y="3172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2" name="Freeform 60"/>
            <p:cNvSpPr>
              <a:spLocks/>
            </p:cNvSpPr>
            <p:nvPr/>
          </p:nvSpPr>
          <p:spPr bwMode="auto">
            <a:xfrm>
              <a:off x="4604" y="3140"/>
              <a:ext cx="63" cy="32"/>
            </a:xfrm>
            <a:custGeom>
              <a:avLst/>
              <a:gdLst>
                <a:gd name="T0" fmla="*/ 0 w 63"/>
                <a:gd name="T1" fmla="*/ 8 h 32"/>
                <a:gd name="T2" fmla="*/ 0 w 63"/>
                <a:gd name="T3" fmla="*/ 8 h 32"/>
                <a:gd name="T4" fmla="*/ 9 w 63"/>
                <a:gd name="T5" fmla="*/ 9 h 32"/>
                <a:gd name="T6" fmla="*/ 19 w 63"/>
                <a:gd name="T7" fmla="*/ 10 h 32"/>
                <a:gd name="T8" fmla="*/ 29 w 63"/>
                <a:gd name="T9" fmla="*/ 11 h 32"/>
                <a:gd name="T10" fmla="*/ 37 w 63"/>
                <a:gd name="T11" fmla="*/ 14 h 32"/>
                <a:gd name="T12" fmla="*/ 44 w 63"/>
                <a:gd name="T13" fmla="*/ 17 h 32"/>
                <a:gd name="T14" fmla="*/ 49 w 63"/>
                <a:gd name="T15" fmla="*/ 20 h 32"/>
                <a:gd name="T16" fmla="*/ 53 w 63"/>
                <a:gd name="T17" fmla="*/ 26 h 32"/>
                <a:gd name="T18" fmla="*/ 53 w 63"/>
                <a:gd name="T19" fmla="*/ 32 h 32"/>
                <a:gd name="T20" fmla="*/ 63 w 63"/>
                <a:gd name="T21" fmla="*/ 32 h 32"/>
                <a:gd name="T22" fmla="*/ 60 w 63"/>
                <a:gd name="T23" fmla="*/ 23 h 32"/>
                <a:gd name="T24" fmla="*/ 54 w 63"/>
                <a:gd name="T25" fmla="*/ 15 h 32"/>
                <a:gd name="T26" fmla="*/ 47 w 63"/>
                <a:gd name="T27" fmla="*/ 9 h 32"/>
                <a:gd name="T28" fmla="*/ 40 w 63"/>
                <a:gd name="T29" fmla="*/ 6 h 32"/>
                <a:gd name="T30" fmla="*/ 29 w 63"/>
                <a:gd name="T31" fmla="*/ 4 h 32"/>
                <a:gd name="T32" fmla="*/ 19 w 63"/>
                <a:gd name="T33" fmla="*/ 2 h 32"/>
                <a:gd name="T34" fmla="*/ 9 w 63"/>
                <a:gd name="T35" fmla="*/ 1 h 32"/>
                <a:gd name="T36" fmla="*/ 0 w 63"/>
                <a:gd name="T37" fmla="*/ 0 h 32"/>
                <a:gd name="T38" fmla="*/ 0 w 63"/>
                <a:gd name="T39" fmla="*/ 0 h 32"/>
                <a:gd name="T40" fmla="*/ 0 w 63"/>
                <a:gd name="T41" fmla="*/ 8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0"/>
                  </a:lnTo>
                  <a:lnTo>
                    <a:pt x="29" y="11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0"/>
                  </a:lnTo>
                  <a:lnTo>
                    <a:pt x="53" y="26"/>
                  </a:lnTo>
                  <a:lnTo>
                    <a:pt x="53" y="32"/>
                  </a:lnTo>
                  <a:lnTo>
                    <a:pt x="63" y="32"/>
                  </a:lnTo>
                  <a:lnTo>
                    <a:pt x="60" y="23"/>
                  </a:lnTo>
                  <a:lnTo>
                    <a:pt x="54" y="15"/>
                  </a:lnTo>
                  <a:lnTo>
                    <a:pt x="47" y="9"/>
                  </a:lnTo>
                  <a:lnTo>
                    <a:pt x="40" y="6"/>
                  </a:lnTo>
                  <a:lnTo>
                    <a:pt x="29" y="4"/>
                  </a:lnTo>
                  <a:lnTo>
                    <a:pt x="19" y="2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3" name="Freeform 61"/>
            <p:cNvSpPr>
              <a:spLocks/>
            </p:cNvSpPr>
            <p:nvPr/>
          </p:nvSpPr>
          <p:spPr bwMode="auto">
            <a:xfrm>
              <a:off x="4544" y="3110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4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7 h 38"/>
                <a:gd name="T10" fmla="*/ 27 w 60"/>
                <a:gd name="T11" fmla="*/ 30 h 38"/>
                <a:gd name="T12" fmla="*/ 34 w 60"/>
                <a:gd name="T13" fmla="*/ 32 h 38"/>
                <a:gd name="T14" fmla="*/ 43 w 60"/>
                <a:gd name="T15" fmla="*/ 34 h 38"/>
                <a:gd name="T16" fmla="*/ 50 w 60"/>
                <a:gd name="T17" fmla="*/ 36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8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19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4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7" y="30"/>
                  </a:lnTo>
                  <a:lnTo>
                    <a:pt x="34" y="32"/>
                  </a:lnTo>
                  <a:lnTo>
                    <a:pt x="43" y="34"/>
                  </a:lnTo>
                  <a:lnTo>
                    <a:pt x="50" y="36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8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4" name="Freeform 62"/>
            <p:cNvSpPr>
              <a:spLocks/>
            </p:cNvSpPr>
            <p:nvPr/>
          </p:nvSpPr>
          <p:spPr bwMode="auto">
            <a:xfrm>
              <a:off x="4544" y="3122"/>
              <a:ext cx="10" cy="317"/>
            </a:xfrm>
            <a:custGeom>
              <a:avLst/>
              <a:gdLst>
                <a:gd name="T0" fmla="*/ 3 w 10"/>
                <a:gd name="T1" fmla="*/ 302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8 w 10"/>
                <a:gd name="T11" fmla="*/ 308 h 317"/>
                <a:gd name="T12" fmla="*/ 0 w 10"/>
                <a:gd name="T13" fmla="*/ 305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2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2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8" y="308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5" name="Freeform 63"/>
            <p:cNvSpPr>
              <a:spLocks/>
            </p:cNvSpPr>
            <p:nvPr/>
          </p:nvSpPr>
          <p:spPr bwMode="auto">
            <a:xfrm>
              <a:off x="4549" y="2842"/>
              <a:ext cx="113" cy="306"/>
            </a:xfrm>
            <a:custGeom>
              <a:avLst/>
              <a:gdLst>
                <a:gd name="T0" fmla="*/ 0 w 113"/>
                <a:gd name="T1" fmla="*/ 306 h 306"/>
                <a:gd name="T2" fmla="*/ 5 w 113"/>
                <a:gd name="T3" fmla="*/ 300 h 306"/>
                <a:gd name="T4" fmla="*/ 11 w 113"/>
                <a:gd name="T5" fmla="*/ 296 h 306"/>
                <a:gd name="T6" fmla="*/ 17 w 113"/>
                <a:gd name="T7" fmla="*/ 294 h 306"/>
                <a:gd name="T8" fmla="*/ 23 w 113"/>
                <a:gd name="T9" fmla="*/ 291 h 306"/>
                <a:gd name="T10" fmla="*/ 29 w 113"/>
                <a:gd name="T11" fmla="*/ 289 h 306"/>
                <a:gd name="T12" fmla="*/ 38 w 113"/>
                <a:gd name="T13" fmla="*/ 287 h 306"/>
                <a:gd name="T14" fmla="*/ 45 w 113"/>
                <a:gd name="T15" fmla="*/ 286 h 306"/>
                <a:gd name="T16" fmla="*/ 55 w 113"/>
                <a:gd name="T17" fmla="*/ 285 h 306"/>
                <a:gd name="T18" fmla="*/ 64 w 113"/>
                <a:gd name="T19" fmla="*/ 284 h 306"/>
                <a:gd name="T20" fmla="*/ 74 w 113"/>
                <a:gd name="T21" fmla="*/ 281 h 306"/>
                <a:gd name="T22" fmla="*/ 84 w 113"/>
                <a:gd name="T23" fmla="*/ 280 h 306"/>
                <a:gd name="T24" fmla="*/ 93 w 113"/>
                <a:gd name="T25" fmla="*/ 277 h 306"/>
                <a:gd name="T26" fmla="*/ 101 w 113"/>
                <a:gd name="T27" fmla="*/ 274 h 306"/>
                <a:gd name="T28" fmla="*/ 107 w 113"/>
                <a:gd name="T29" fmla="*/ 269 h 306"/>
                <a:gd name="T30" fmla="*/ 112 w 113"/>
                <a:gd name="T31" fmla="*/ 263 h 306"/>
                <a:gd name="T32" fmla="*/ 113 w 113"/>
                <a:gd name="T33" fmla="*/ 255 h 306"/>
                <a:gd name="T34" fmla="*/ 113 w 113"/>
                <a:gd name="T35" fmla="*/ 51 h 306"/>
                <a:gd name="T36" fmla="*/ 112 w 113"/>
                <a:gd name="T37" fmla="*/ 43 h 306"/>
                <a:gd name="T38" fmla="*/ 107 w 113"/>
                <a:gd name="T39" fmla="*/ 36 h 306"/>
                <a:gd name="T40" fmla="*/ 101 w 113"/>
                <a:gd name="T41" fmla="*/ 31 h 306"/>
                <a:gd name="T42" fmla="*/ 93 w 113"/>
                <a:gd name="T43" fmla="*/ 29 h 306"/>
                <a:gd name="T44" fmla="*/ 84 w 113"/>
                <a:gd name="T45" fmla="*/ 26 h 306"/>
                <a:gd name="T46" fmla="*/ 74 w 113"/>
                <a:gd name="T47" fmla="*/ 25 h 306"/>
                <a:gd name="T48" fmla="*/ 64 w 113"/>
                <a:gd name="T49" fmla="*/ 23 h 306"/>
                <a:gd name="T50" fmla="*/ 55 w 113"/>
                <a:gd name="T51" fmla="*/ 22 h 306"/>
                <a:gd name="T52" fmla="*/ 45 w 113"/>
                <a:gd name="T53" fmla="*/ 21 h 306"/>
                <a:gd name="T54" fmla="*/ 38 w 113"/>
                <a:gd name="T55" fmla="*/ 18 h 306"/>
                <a:gd name="T56" fmla="*/ 29 w 113"/>
                <a:gd name="T57" fmla="*/ 17 h 306"/>
                <a:gd name="T58" fmla="*/ 23 w 113"/>
                <a:gd name="T59" fmla="*/ 14 h 306"/>
                <a:gd name="T60" fmla="*/ 17 w 113"/>
                <a:gd name="T61" fmla="*/ 12 h 306"/>
                <a:gd name="T62" fmla="*/ 11 w 113"/>
                <a:gd name="T63" fmla="*/ 9 h 306"/>
                <a:gd name="T64" fmla="*/ 5 w 113"/>
                <a:gd name="T65" fmla="*/ 5 h 306"/>
                <a:gd name="T66" fmla="*/ 0 w 113"/>
                <a:gd name="T67" fmla="*/ 0 h 306"/>
                <a:gd name="T68" fmla="*/ 0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0" y="306"/>
                  </a:moveTo>
                  <a:lnTo>
                    <a:pt x="5" y="300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89"/>
                  </a:lnTo>
                  <a:lnTo>
                    <a:pt x="38" y="287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4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3"/>
                  </a:lnTo>
                  <a:lnTo>
                    <a:pt x="113" y="255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6" name="Freeform 64"/>
            <p:cNvSpPr>
              <a:spLocks/>
            </p:cNvSpPr>
            <p:nvPr/>
          </p:nvSpPr>
          <p:spPr bwMode="auto">
            <a:xfrm>
              <a:off x="4547" y="3123"/>
              <a:ext cx="57" cy="27"/>
            </a:xfrm>
            <a:custGeom>
              <a:avLst/>
              <a:gdLst>
                <a:gd name="T0" fmla="*/ 57 w 57"/>
                <a:gd name="T1" fmla="*/ 0 h 27"/>
                <a:gd name="T2" fmla="*/ 57 w 57"/>
                <a:gd name="T3" fmla="*/ 0 h 27"/>
                <a:gd name="T4" fmla="*/ 47 w 57"/>
                <a:gd name="T5" fmla="*/ 1 h 27"/>
                <a:gd name="T6" fmla="*/ 40 w 57"/>
                <a:gd name="T7" fmla="*/ 3 h 27"/>
                <a:gd name="T8" fmla="*/ 31 w 57"/>
                <a:gd name="T9" fmla="*/ 4 h 27"/>
                <a:gd name="T10" fmla="*/ 24 w 57"/>
                <a:gd name="T11" fmla="*/ 6 h 27"/>
                <a:gd name="T12" fmla="*/ 18 w 57"/>
                <a:gd name="T13" fmla="*/ 9 h 27"/>
                <a:gd name="T14" fmla="*/ 12 w 57"/>
                <a:gd name="T15" fmla="*/ 12 h 27"/>
                <a:gd name="T16" fmla="*/ 5 w 57"/>
                <a:gd name="T17" fmla="*/ 15 h 27"/>
                <a:gd name="T18" fmla="*/ 0 w 57"/>
                <a:gd name="T19" fmla="*/ 22 h 27"/>
                <a:gd name="T20" fmla="*/ 5 w 57"/>
                <a:gd name="T21" fmla="*/ 27 h 27"/>
                <a:gd name="T22" fmla="*/ 9 w 57"/>
                <a:gd name="T23" fmla="*/ 23 h 27"/>
                <a:gd name="T24" fmla="*/ 14 w 57"/>
                <a:gd name="T25" fmla="*/ 19 h 27"/>
                <a:gd name="T26" fmla="*/ 20 w 57"/>
                <a:gd name="T27" fmla="*/ 17 h 27"/>
                <a:gd name="T28" fmla="*/ 26 w 57"/>
                <a:gd name="T29" fmla="*/ 14 h 27"/>
                <a:gd name="T30" fmla="*/ 31 w 57"/>
                <a:gd name="T31" fmla="*/ 12 h 27"/>
                <a:gd name="T32" fmla="*/ 40 w 57"/>
                <a:gd name="T33" fmla="*/ 10 h 27"/>
                <a:gd name="T34" fmla="*/ 47 w 57"/>
                <a:gd name="T35" fmla="*/ 9 h 27"/>
                <a:gd name="T36" fmla="*/ 57 w 57"/>
                <a:gd name="T37" fmla="*/ 8 h 27"/>
                <a:gd name="T38" fmla="*/ 57 w 57"/>
                <a:gd name="T39" fmla="*/ 8 h 27"/>
                <a:gd name="T40" fmla="*/ 57 w 57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1" y="4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2" y="12"/>
                  </a:lnTo>
                  <a:lnTo>
                    <a:pt x="5" y="15"/>
                  </a:lnTo>
                  <a:lnTo>
                    <a:pt x="0" y="22"/>
                  </a:lnTo>
                  <a:lnTo>
                    <a:pt x="5" y="27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2"/>
                  </a:lnTo>
                  <a:lnTo>
                    <a:pt x="40" y="10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7" name="Freeform 65"/>
            <p:cNvSpPr>
              <a:spLocks/>
            </p:cNvSpPr>
            <p:nvPr/>
          </p:nvSpPr>
          <p:spPr bwMode="auto">
            <a:xfrm>
              <a:off x="4604" y="3097"/>
              <a:ext cx="63" cy="34"/>
            </a:xfrm>
            <a:custGeom>
              <a:avLst/>
              <a:gdLst>
                <a:gd name="T0" fmla="*/ 53 w 63"/>
                <a:gd name="T1" fmla="*/ 0 h 34"/>
                <a:gd name="T2" fmla="*/ 53 w 63"/>
                <a:gd name="T3" fmla="*/ 0 h 34"/>
                <a:gd name="T4" fmla="*/ 53 w 63"/>
                <a:gd name="T5" fmla="*/ 7 h 34"/>
                <a:gd name="T6" fmla="*/ 49 w 63"/>
                <a:gd name="T7" fmla="*/ 12 h 34"/>
                <a:gd name="T8" fmla="*/ 44 w 63"/>
                <a:gd name="T9" fmla="*/ 16 h 34"/>
                <a:gd name="T10" fmla="*/ 37 w 63"/>
                <a:gd name="T11" fmla="*/ 18 h 34"/>
                <a:gd name="T12" fmla="*/ 29 w 63"/>
                <a:gd name="T13" fmla="*/ 21 h 34"/>
                <a:gd name="T14" fmla="*/ 19 w 63"/>
                <a:gd name="T15" fmla="*/ 22 h 34"/>
                <a:gd name="T16" fmla="*/ 9 w 63"/>
                <a:gd name="T17" fmla="*/ 25 h 34"/>
                <a:gd name="T18" fmla="*/ 0 w 63"/>
                <a:gd name="T19" fmla="*/ 26 h 34"/>
                <a:gd name="T20" fmla="*/ 0 w 63"/>
                <a:gd name="T21" fmla="*/ 34 h 34"/>
                <a:gd name="T22" fmla="*/ 9 w 63"/>
                <a:gd name="T23" fmla="*/ 32 h 34"/>
                <a:gd name="T24" fmla="*/ 19 w 63"/>
                <a:gd name="T25" fmla="*/ 30 h 34"/>
                <a:gd name="T26" fmla="*/ 29 w 63"/>
                <a:gd name="T27" fmla="*/ 29 h 34"/>
                <a:gd name="T28" fmla="*/ 40 w 63"/>
                <a:gd name="T29" fmla="*/ 26 h 34"/>
                <a:gd name="T30" fmla="*/ 47 w 63"/>
                <a:gd name="T31" fmla="*/ 23 h 34"/>
                <a:gd name="T32" fmla="*/ 54 w 63"/>
                <a:gd name="T33" fmla="*/ 17 h 34"/>
                <a:gd name="T34" fmla="*/ 60 w 63"/>
                <a:gd name="T35" fmla="*/ 9 h 34"/>
                <a:gd name="T36" fmla="*/ 63 w 63"/>
                <a:gd name="T37" fmla="*/ 0 h 34"/>
                <a:gd name="T38" fmla="*/ 63 w 63"/>
                <a:gd name="T39" fmla="*/ 0 h 34"/>
                <a:gd name="T40" fmla="*/ 53 w 63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4"/>
                <a:gd name="T65" fmla="*/ 63 w 63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4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2"/>
                  </a:lnTo>
                  <a:lnTo>
                    <a:pt x="44" y="16"/>
                  </a:lnTo>
                  <a:lnTo>
                    <a:pt x="37" y="18"/>
                  </a:lnTo>
                  <a:lnTo>
                    <a:pt x="29" y="21"/>
                  </a:lnTo>
                  <a:lnTo>
                    <a:pt x="19" y="22"/>
                  </a:lnTo>
                  <a:lnTo>
                    <a:pt x="9" y="25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9" y="32"/>
                  </a:lnTo>
                  <a:lnTo>
                    <a:pt x="19" y="30"/>
                  </a:lnTo>
                  <a:lnTo>
                    <a:pt x="29" y="29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7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8" name="Freeform 66"/>
            <p:cNvSpPr>
              <a:spLocks/>
            </p:cNvSpPr>
            <p:nvPr/>
          </p:nvSpPr>
          <p:spPr bwMode="auto">
            <a:xfrm>
              <a:off x="4657" y="2893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09" name="Freeform 67"/>
            <p:cNvSpPr>
              <a:spLocks/>
            </p:cNvSpPr>
            <p:nvPr/>
          </p:nvSpPr>
          <p:spPr bwMode="auto">
            <a:xfrm>
              <a:off x="4604" y="2860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1 h 33"/>
                <a:gd name="T8" fmla="*/ 29 w 63"/>
                <a:gd name="T9" fmla="*/ 12 h 33"/>
                <a:gd name="T10" fmla="*/ 37 w 63"/>
                <a:gd name="T11" fmla="*/ 15 h 33"/>
                <a:gd name="T12" fmla="*/ 44 w 63"/>
                <a:gd name="T13" fmla="*/ 17 h 33"/>
                <a:gd name="T14" fmla="*/ 49 w 63"/>
                <a:gd name="T15" fmla="*/ 21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6 h 33"/>
                <a:gd name="T26" fmla="*/ 47 w 63"/>
                <a:gd name="T27" fmla="*/ 9 h 33"/>
                <a:gd name="T28" fmla="*/ 40 w 63"/>
                <a:gd name="T29" fmla="*/ 7 h 33"/>
                <a:gd name="T30" fmla="*/ 29 w 63"/>
                <a:gd name="T31" fmla="*/ 4 h 33"/>
                <a:gd name="T32" fmla="*/ 19 w 63"/>
                <a:gd name="T33" fmla="*/ 3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5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0" name="Freeform 68"/>
            <p:cNvSpPr>
              <a:spLocks/>
            </p:cNvSpPr>
            <p:nvPr/>
          </p:nvSpPr>
          <p:spPr bwMode="auto">
            <a:xfrm>
              <a:off x="4544" y="2831"/>
              <a:ext cx="60" cy="37"/>
            </a:xfrm>
            <a:custGeom>
              <a:avLst/>
              <a:gdLst>
                <a:gd name="T0" fmla="*/ 10 w 60"/>
                <a:gd name="T1" fmla="*/ 11 h 37"/>
                <a:gd name="T2" fmla="*/ 3 w 60"/>
                <a:gd name="T3" fmla="*/ 14 h 37"/>
                <a:gd name="T4" fmla="*/ 8 w 60"/>
                <a:gd name="T5" fmla="*/ 20 h 37"/>
                <a:gd name="T6" fmla="*/ 15 w 60"/>
                <a:gd name="T7" fmla="*/ 24 h 37"/>
                <a:gd name="T8" fmla="*/ 21 w 60"/>
                <a:gd name="T9" fmla="*/ 27 h 37"/>
                <a:gd name="T10" fmla="*/ 27 w 60"/>
                <a:gd name="T11" fmla="*/ 29 h 37"/>
                <a:gd name="T12" fmla="*/ 34 w 60"/>
                <a:gd name="T13" fmla="*/ 32 h 37"/>
                <a:gd name="T14" fmla="*/ 43 w 60"/>
                <a:gd name="T15" fmla="*/ 33 h 37"/>
                <a:gd name="T16" fmla="*/ 50 w 60"/>
                <a:gd name="T17" fmla="*/ 36 h 37"/>
                <a:gd name="T18" fmla="*/ 60 w 60"/>
                <a:gd name="T19" fmla="*/ 37 h 37"/>
                <a:gd name="T20" fmla="*/ 60 w 60"/>
                <a:gd name="T21" fmla="*/ 29 h 37"/>
                <a:gd name="T22" fmla="*/ 50 w 60"/>
                <a:gd name="T23" fmla="*/ 28 h 37"/>
                <a:gd name="T24" fmla="*/ 43 w 60"/>
                <a:gd name="T25" fmla="*/ 25 h 37"/>
                <a:gd name="T26" fmla="*/ 34 w 60"/>
                <a:gd name="T27" fmla="*/ 24 h 37"/>
                <a:gd name="T28" fmla="*/ 29 w 60"/>
                <a:gd name="T29" fmla="*/ 22 h 37"/>
                <a:gd name="T30" fmla="*/ 23 w 60"/>
                <a:gd name="T31" fmla="*/ 19 h 37"/>
                <a:gd name="T32" fmla="*/ 17 w 60"/>
                <a:gd name="T33" fmla="*/ 16 h 37"/>
                <a:gd name="T34" fmla="*/ 12 w 60"/>
                <a:gd name="T35" fmla="*/ 12 h 37"/>
                <a:gd name="T36" fmla="*/ 8 w 60"/>
                <a:gd name="T37" fmla="*/ 9 h 37"/>
                <a:gd name="T38" fmla="*/ 0 w 60"/>
                <a:gd name="T39" fmla="*/ 11 h 37"/>
                <a:gd name="T40" fmla="*/ 8 w 60"/>
                <a:gd name="T41" fmla="*/ 9 h 37"/>
                <a:gd name="T42" fmla="*/ 0 w 60"/>
                <a:gd name="T43" fmla="*/ 0 h 37"/>
                <a:gd name="T44" fmla="*/ 0 w 60"/>
                <a:gd name="T45" fmla="*/ 11 h 37"/>
                <a:gd name="T46" fmla="*/ 1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10" y="11"/>
                  </a:moveTo>
                  <a:lnTo>
                    <a:pt x="3" y="14"/>
                  </a:lnTo>
                  <a:lnTo>
                    <a:pt x="8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7" y="29"/>
                  </a:lnTo>
                  <a:lnTo>
                    <a:pt x="34" y="32"/>
                  </a:lnTo>
                  <a:lnTo>
                    <a:pt x="43" y="33"/>
                  </a:lnTo>
                  <a:lnTo>
                    <a:pt x="50" y="36"/>
                  </a:lnTo>
                  <a:lnTo>
                    <a:pt x="60" y="37"/>
                  </a:lnTo>
                  <a:lnTo>
                    <a:pt x="60" y="29"/>
                  </a:lnTo>
                  <a:lnTo>
                    <a:pt x="50" y="28"/>
                  </a:lnTo>
                  <a:lnTo>
                    <a:pt x="43" y="25"/>
                  </a:lnTo>
                  <a:lnTo>
                    <a:pt x="34" y="24"/>
                  </a:lnTo>
                  <a:lnTo>
                    <a:pt x="29" y="22"/>
                  </a:lnTo>
                  <a:lnTo>
                    <a:pt x="23" y="19"/>
                  </a:lnTo>
                  <a:lnTo>
                    <a:pt x="17" y="16"/>
                  </a:lnTo>
                  <a:lnTo>
                    <a:pt x="12" y="12"/>
                  </a:lnTo>
                  <a:lnTo>
                    <a:pt x="8" y="9"/>
                  </a:lnTo>
                  <a:lnTo>
                    <a:pt x="0" y="11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1" name="Freeform 69"/>
            <p:cNvSpPr>
              <a:spLocks/>
            </p:cNvSpPr>
            <p:nvPr/>
          </p:nvSpPr>
          <p:spPr bwMode="auto">
            <a:xfrm>
              <a:off x="4544" y="2842"/>
              <a:ext cx="10" cy="317"/>
            </a:xfrm>
            <a:custGeom>
              <a:avLst/>
              <a:gdLst>
                <a:gd name="T0" fmla="*/ 3 w 10"/>
                <a:gd name="T1" fmla="*/ 303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8 w 10"/>
                <a:gd name="T11" fmla="*/ 308 h 317"/>
                <a:gd name="T12" fmla="*/ 0 w 10"/>
                <a:gd name="T13" fmla="*/ 306 h 317"/>
                <a:gd name="T14" fmla="*/ 0 w 10"/>
                <a:gd name="T15" fmla="*/ 317 h 317"/>
                <a:gd name="T16" fmla="*/ 8 w 10"/>
                <a:gd name="T17" fmla="*/ 308 h 317"/>
                <a:gd name="T18" fmla="*/ 3 w 10"/>
                <a:gd name="T19" fmla="*/ 303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3" y="303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8" y="308"/>
                  </a:lnTo>
                  <a:lnTo>
                    <a:pt x="0" y="306"/>
                  </a:lnTo>
                  <a:lnTo>
                    <a:pt x="0" y="317"/>
                  </a:lnTo>
                  <a:lnTo>
                    <a:pt x="8" y="308"/>
                  </a:lnTo>
                  <a:lnTo>
                    <a:pt x="3" y="3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2" name="Freeform 70"/>
            <p:cNvSpPr>
              <a:spLocks/>
            </p:cNvSpPr>
            <p:nvPr/>
          </p:nvSpPr>
          <p:spPr bwMode="auto">
            <a:xfrm>
              <a:off x="4549" y="2560"/>
              <a:ext cx="113" cy="307"/>
            </a:xfrm>
            <a:custGeom>
              <a:avLst/>
              <a:gdLst>
                <a:gd name="T0" fmla="*/ 0 w 113"/>
                <a:gd name="T1" fmla="*/ 307 h 307"/>
                <a:gd name="T2" fmla="*/ 5 w 113"/>
                <a:gd name="T3" fmla="*/ 302 h 307"/>
                <a:gd name="T4" fmla="*/ 11 w 113"/>
                <a:gd name="T5" fmla="*/ 298 h 307"/>
                <a:gd name="T6" fmla="*/ 17 w 113"/>
                <a:gd name="T7" fmla="*/ 294 h 307"/>
                <a:gd name="T8" fmla="*/ 23 w 113"/>
                <a:gd name="T9" fmla="*/ 291 h 307"/>
                <a:gd name="T10" fmla="*/ 29 w 113"/>
                <a:gd name="T11" fmla="*/ 290 h 307"/>
                <a:gd name="T12" fmla="*/ 38 w 113"/>
                <a:gd name="T13" fmla="*/ 289 h 307"/>
                <a:gd name="T14" fmla="*/ 45 w 113"/>
                <a:gd name="T15" fmla="*/ 286 h 307"/>
                <a:gd name="T16" fmla="*/ 55 w 113"/>
                <a:gd name="T17" fmla="*/ 285 h 307"/>
                <a:gd name="T18" fmla="*/ 64 w 113"/>
                <a:gd name="T19" fmla="*/ 283 h 307"/>
                <a:gd name="T20" fmla="*/ 74 w 113"/>
                <a:gd name="T21" fmla="*/ 281 h 307"/>
                <a:gd name="T22" fmla="*/ 84 w 113"/>
                <a:gd name="T23" fmla="*/ 280 h 307"/>
                <a:gd name="T24" fmla="*/ 93 w 113"/>
                <a:gd name="T25" fmla="*/ 277 h 307"/>
                <a:gd name="T26" fmla="*/ 101 w 113"/>
                <a:gd name="T27" fmla="*/ 274 h 307"/>
                <a:gd name="T28" fmla="*/ 107 w 113"/>
                <a:gd name="T29" fmla="*/ 269 h 307"/>
                <a:gd name="T30" fmla="*/ 112 w 113"/>
                <a:gd name="T31" fmla="*/ 264 h 307"/>
                <a:gd name="T32" fmla="*/ 113 w 113"/>
                <a:gd name="T33" fmla="*/ 256 h 307"/>
                <a:gd name="T34" fmla="*/ 113 w 113"/>
                <a:gd name="T35" fmla="*/ 51 h 307"/>
                <a:gd name="T36" fmla="*/ 112 w 113"/>
                <a:gd name="T37" fmla="*/ 43 h 307"/>
                <a:gd name="T38" fmla="*/ 107 w 113"/>
                <a:gd name="T39" fmla="*/ 38 h 307"/>
                <a:gd name="T40" fmla="*/ 101 w 113"/>
                <a:gd name="T41" fmla="*/ 32 h 307"/>
                <a:gd name="T42" fmla="*/ 93 w 113"/>
                <a:gd name="T43" fmla="*/ 30 h 307"/>
                <a:gd name="T44" fmla="*/ 84 w 113"/>
                <a:gd name="T45" fmla="*/ 27 h 307"/>
                <a:gd name="T46" fmla="*/ 74 w 113"/>
                <a:gd name="T47" fmla="*/ 26 h 307"/>
                <a:gd name="T48" fmla="*/ 64 w 113"/>
                <a:gd name="T49" fmla="*/ 23 h 307"/>
                <a:gd name="T50" fmla="*/ 55 w 113"/>
                <a:gd name="T51" fmla="*/ 22 h 307"/>
                <a:gd name="T52" fmla="*/ 45 w 113"/>
                <a:gd name="T53" fmla="*/ 21 h 307"/>
                <a:gd name="T54" fmla="*/ 38 w 113"/>
                <a:gd name="T55" fmla="*/ 18 h 307"/>
                <a:gd name="T56" fmla="*/ 29 w 113"/>
                <a:gd name="T57" fmla="*/ 17 h 307"/>
                <a:gd name="T58" fmla="*/ 23 w 113"/>
                <a:gd name="T59" fmla="*/ 14 h 307"/>
                <a:gd name="T60" fmla="*/ 17 w 113"/>
                <a:gd name="T61" fmla="*/ 13 h 307"/>
                <a:gd name="T62" fmla="*/ 11 w 113"/>
                <a:gd name="T63" fmla="*/ 9 h 307"/>
                <a:gd name="T64" fmla="*/ 5 w 113"/>
                <a:gd name="T65" fmla="*/ 5 h 307"/>
                <a:gd name="T66" fmla="*/ 0 w 113"/>
                <a:gd name="T67" fmla="*/ 0 h 307"/>
                <a:gd name="T68" fmla="*/ 0 w 113"/>
                <a:gd name="T69" fmla="*/ 307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7"/>
                <a:gd name="T107" fmla="*/ 113 w 113"/>
                <a:gd name="T108" fmla="*/ 307 h 3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7">
                  <a:moveTo>
                    <a:pt x="0" y="307"/>
                  </a:moveTo>
                  <a:lnTo>
                    <a:pt x="5" y="302"/>
                  </a:lnTo>
                  <a:lnTo>
                    <a:pt x="11" y="298"/>
                  </a:lnTo>
                  <a:lnTo>
                    <a:pt x="17" y="294"/>
                  </a:lnTo>
                  <a:lnTo>
                    <a:pt x="23" y="291"/>
                  </a:lnTo>
                  <a:lnTo>
                    <a:pt x="29" y="290"/>
                  </a:lnTo>
                  <a:lnTo>
                    <a:pt x="38" y="289"/>
                  </a:lnTo>
                  <a:lnTo>
                    <a:pt x="45" y="286"/>
                  </a:lnTo>
                  <a:lnTo>
                    <a:pt x="55" y="285"/>
                  </a:lnTo>
                  <a:lnTo>
                    <a:pt x="64" y="283"/>
                  </a:lnTo>
                  <a:lnTo>
                    <a:pt x="74" y="281"/>
                  </a:lnTo>
                  <a:lnTo>
                    <a:pt x="84" y="280"/>
                  </a:lnTo>
                  <a:lnTo>
                    <a:pt x="93" y="277"/>
                  </a:lnTo>
                  <a:lnTo>
                    <a:pt x="101" y="274"/>
                  </a:lnTo>
                  <a:lnTo>
                    <a:pt x="107" y="269"/>
                  </a:lnTo>
                  <a:lnTo>
                    <a:pt x="112" y="264"/>
                  </a:lnTo>
                  <a:lnTo>
                    <a:pt x="113" y="256"/>
                  </a:lnTo>
                  <a:lnTo>
                    <a:pt x="113" y="51"/>
                  </a:lnTo>
                  <a:lnTo>
                    <a:pt x="112" y="43"/>
                  </a:lnTo>
                  <a:lnTo>
                    <a:pt x="107" y="38"/>
                  </a:lnTo>
                  <a:lnTo>
                    <a:pt x="101" y="32"/>
                  </a:lnTo>
                  <a:lnTo>
                    <a:pt x="93" y="30"/>
                  </a:lnTo>
                  <a:lnTo>
                    <a:pt x="84" y="27"/>
                  </a:lnTo>
                  <a:lnTo>
                    <a:pt x="74" y="26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3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007F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3" name="Freeform 71"/>
            <p:cNvSpPr>
              <a:spLocks/>
            </p:cNvSpPr>
            <p:nvPr/>
          </p:nvSpPr>
          <p:spPr bwMode="auto">
            <a:xfrm>
              <a:off x="4547" y="2841"/>
              <a:ext cx="57" cy="28"/>
            </a:xfrm>
            <a:custGeom>
              <a:avLst/>
              <a:gdLst>
                <a:gd name="T0" fmla="*/ 57 w 57"/>
                <a:gd name="T1" fmla="*/ 0 h 28"/>
                <a:gd name="T2" fmla="*/ 57 w 57"/>
                <a:gd name="T3" fmla="*/ 0 h 28"/>
                <a:gd name="T4" fmla="*/ 47 w 57"/>
                <a:gd name="T5" fmla="*/ 1 h 28"/>
                <a:gd name="T6" fmla="*/ 40 w 57"/>
                <a:gd name="T7" fmla="*/ 4 h 28"/>
                <a:gd name="T8" fmla="*/ 31 w 57"/>
                <a:gd name="T9" fmla="*/ 5 h 28"/>
                <a:gd name="T10" fmla="*/ 24 w 57"/>
                <a:gd name="T11" fmla="*/ 6 h 28"/>
                <a:gd name="T12" fmla="*/ 18 w 57"/>
                <a:gd name="T13" fmla="*/ 9 h 28"/>
                <a:gd name="T14" fmla="*/ 11 w 57"/>
                <a:gd name="T15" fmla="*/ 13 h 28"/>
                <a:gd name="T16" fmla="*/ 5 w 57"/>
                <a:gd name="T17" fmla="*/ 17 h 28"/>
                <a:gd name="T18" fmla="*/ 0 w 57"/>
                <a:gd name="T19" fmla="*/ 23 h 28"/>
                <a:gd name="T20" fmla="*/ 5 w 57"/>
                <a:gd name="T21" fmla="*/ 28 h 28"/>
                <a:gd name="T22" fmla="*/ 9 w 57"/>
                <a:gd name="T23" fmla="*/ 24 h 28"/>
                <a:gd name="T24" fmla="*/ 15 w 57"/>
                <a:gd name="T25" fmla="*/ 21 h 28"/>
                <a:gd name="T26" fmla="*/ 20 w 57"/>
                <a:gd name="T27" fmla="*/ 17 h 28"/>
                <a:gd name="T28" fmla="*/ 26 w 57"/>
                <a:gd name="T29" fmla="*/ 14 h 28"/>
                <a:gd name="T30" fmla="*/ 31 w 57"/>
                <a:gd name="T31" fmla="*/ 13 h 28"/>
                <a:gd name="T32" fmla="*/ 40 w 57"/>
                <a:gd name="T33" fmla="*/ 12 h 28"/>
                <a:gd name="T34" fmla="*/ 47 w 57"/>
                <a:gd name="T35" fmla="*/ 9 h 28"/>
                <a:gd name="T36" fmla="*/ 57 w 57"/>
                <a:gd name="T37" fmla="*/ 8 h 28"/>
                <a:gd name="T38" fmla="*/ 57 w 57"/>
                <a:gd name="T39" fmla="*/ 8 h 28"/>
                <a:gd name="T40" fmla="*/ 57 w 57"/>
                <a:gd name="T41" fmla="*/ 0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57" y="0"/>
                  </a:moveTo>
                  <a:lnTo>
                    <a:pt x="57" y="0"/>
                  </a:lnTo>
                  <a:lnTo>
                    <a:pt x="47" y="1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5" y="28"/>
                  </a:lnTo>
                  <a:lnTo>
                    <a:pt x="9" y="24"/>
                  </a:lnTo>
                  <a:lnTo>
                    <a:pt x="15" y="21"/>
                  </a:lnTo>
                  <a:lnTo>
                    <a:pt x="20" y="17"/>
                  </a:lnTo>
                  <a:lnTo>
                    <a:pt x="26" y="14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4" name="Freeform 72"/>
            <p:cNvSpPr>
              <a:spLocks/>
            </p:cNvSpPr>
            <p:nvPr/>
          </p:nvSpPr>
          <p:spPr bwMode="auto">
            <a:xfrm>
              <a:off x="4604" y="2816"/>
              <a:ext cx="63" cy="33"/>
            </a:xfrm>
            <a:custGeom>
              <a:avLst/>
              <a:gdLst>
                <a:gd name="T0" fmla="*/ 53 w 63"/>
                <a:gd name="T1" fmla="*/ 0 h 33"/>
                <a:gd name="T2" fmla="*/ 53 w 63"/>
                <a:gd name="T3" fmla="*/ 0 h 33"/>
                <a:gd name="T4" fmla="*/ 53 w 63"/>
                <a:gd name="T5" fmla="*/ 7 h 33"/>
                <a:gd name="T6" fmla="*/ 49 w 63"/>
                <a:gd name="T7" fmla="*/ 11 h 33"/>
                <a:gd name="T8" fmla="*/ 44 w 63"/>
                <a:gd name="T9" fmla="*/ 15 h 33"/>
                <a:gd name="T10" fmla="*/ 37 w 63"/>
                <a:gd name="T11" fmla="*/ 17 h 33"/>
                <a:gd name="T12" fmla="*/ 29 w 63"/>
                <a:gd name="T13" fmla="*/ 20 h 33"/>
                <a:gd name="T14" fmla="*/ 19 w 63"/>
                <a:gd name="T15" fmla="*/ 21 h 33"/>
                <a:gd name="T16" fmla="*/ 9 w 63"/>
                <a:gd name="T17" fmla="*/ 24 h 33"/>
                <a:gd name="T18" fmla="*/ 0 w 63"/>
                <a:gd name="T19" fmla="*/ 25 h 33"/>
                <a:gd name="T20" fmla="*/ 0 w 63"/>
                <a:gd name="T21" fmla="*/ 33 h 33"/>
                <a:gd name="T22" fmla="*/ 9 w 63"/>
                <a:gd name="T23" fmla="*/ 31 h 33"/>
                <a:gd name="T24" fmla="*/ 19 w 63"/>
                <a:gd name="T25" fmla="*/ 29 h 33"/>
                <a:gd name="T26" fmla="*/ 29 w 63"/>
                <a:gd name="T27" fmla="*/ 27 h 33"/>
                <a:gd name="T28" fmla="*/ 40 w 63"/>
                <a:gd name="T29" fmla="*/ 25 h 33"/>
                <a:gd name="T30" fmla="*/ 47 w 63"/>
                <a:gd name="T31" fmla="*/ 22 h 33"/>
                <a:gd name="T32" fmla="*/ 54 w 63"/>
                <a:gd name="T33" fmla="*/ 16 h 33"/>
                <a:gd name="T34" fmla="*/ 60 w 63"/>
                <a:gd name="T35" fmla="*/ 9 h 33"/>
                <a:gd name="T36" fmla="*/ 63 w 63"/>
                <a:gd name="T37" fmla="*/ 0 h 33"/>
                <a:gd name="T38" fmla="*/ 63 w 63"/>
                <a:gd name="T39" fmla="*/ 0 h 33"/>
                <a:gd name="T40" fmla="*/ 5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53" y="0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7"/>
                  </a:lnTo>
                  <a:lnTo>
                    <a:pt x="29" y="20"/>
                  </a:lnTo>
                  <a:lnTo>
                    <a:pt x="19" y="21"/>
                  </a:lnTo>
                  <a:lnTo>
                    <a:pt x="9" y="24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7"/>
                  </a:lnTo>
                  <a:lnTo>
                    <a:pt x="40" y="25"/>
                  </a:lnTo>
                  <a:lnTo>
                    <a:pt x="47" y="22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5" name="Freeform 73"/>
            <p:cNvSpPr>
              <a:spLocks/>
            </p:cNvSpPr>
            <p:nvPr/>
          </p:nvSpPr>
          <p:spPr bwMode="auto">
            <a:xfrm>
              <a:off x="4657" y="2611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6" name="Freeform 74"/>
            <p:cNvSpPr>
              <a:spLocks/>
            </p:cNvSpPr>
            <p:nvPr/>
          </p:nvSpPr>
          <p:spPr bwMode="auto">
            <a:xfrm>
              <a:off x="4604" y="2578"/>
              <a:ext cx="63" cy="33"/>
            </a:xfrm>
            <a:custGeom>
              <a:avLst/>
              <a:gdLst>
                <a:gd name="T0" fmla="*/ 0 w 63"/>
                <a:gd name="T1" fmla="*/ 8 h 33"/>
                <a:gd name="T2" fmla="*/ 0 w 63"/>
                <a:gd name="T3" fmla="*/ 8 h 33"/>
                <a:gd name="T4" fmla="*/ 9 w 63"/>
                <a:gd name="T5" fmla="*/ 9 h 33"/>
                <a:gd name="T6" fmla="*/ 19 w 63"/>
                <a:gd name="T7" fmla="*/ 12 h 33"/>
                <a:gd name="T8" fmla="*/ 29 w 63"/>
                <a:gd name="T9" fmla="*/ 13 h 33"/>
                <a:gd name="T10" fmla="*/ 37 w 63"/>
                <a:gd name="T11" fmla="*/ 16 h 33"/>
                <a:gd name="T12" fmla="*/ 44 w 63"/>
                <a:gd name="T13" fmla="*/ 18 h 33"/>
                <a:gd name="T14" fmla="*/ 49 w 63"/>
                <a:gd name="T15" fmla="*/ 22 h 33"/>
                <a:gd name="T16" fmla="*/ 53 w 63"/>
                <a:gd name="T17" fmla="*/ 26 h 33"/>
                <a:gd name="T18" fmla="*/ 53 w 63"/>
                <a:gd name="T19" fmla="*/ 33 h 33"/>
                <a:gd name="T20" fmla="*/ 63 w 63"/>
                <a:gd name="T21" fmla="*/ 33 h 33"/>
                <a:gd name="T22" fmla="*/ 60 w 63"/>
                <a:gd name="T23" fmla="*/ 24 h 33"/>
                <a:gd name="T24" fmla="*/ 54 w 63"/>
                <a:gd name="T25" fmla="*/ 17 h 33"/>
                <a:gd name="T26" fmla="*/ 47 w 63"/>
                <a:gd name="T27" fmla="*/ 11 h 33"/>
                <a:gd name="T28" fmla="*/ 40 w 63"/>
                <a:gd name="T29" fmla="*/ 8 h 33"/>
                <a:gd name="T30" fmla="*/ 29 w 63"/>
                <a:gd name="T31" fmla="*/ 5 h 33"/>
                <a:gd name="T32" fmla="*/ 19 w 63"/>
                <a:gd name="T33" fmla="*/ 4 h 33"/>
                <a:gd name="T34" fmla="*/ 9 w 63"/>
                <a:gd name="T35" fmla="*/ 2 h 33"/>
                <a:gd name="T36" fmla="*/ 0 w 63"/>
                <a:gd name="T37" fmla="*/ 0 h 33"/>
                <a:gd name="T38" fmla="*/ 0 w 63"/>
                <a:gd name="T39" fmla="*/ 0 h 33"/>
                <a:gd name="T40" fmla="*/ 0 w 63"/>
                <a:gd name="T41" fmla="*/ 8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2"/>
                  </a:lnTo>
                  <a:lnTo>
                    <a:pt x="29" y="13"/>
                  </a:lnTo>
                  <a:lnTo>
                    <a:pt x="37" y="16"/>
                  </a:lnTo>
                  <a:lnTo>
                    <a:pt x="44" y="18"/>
                  </a:lnTo>
                  <a:lnTo>
                    <a:pt x="49" y="22"/>
                  </a:lnTo>
                  <a:lnTo>
                    <a:pt x="53" y="26"/>
                  </a:lnTo>
                  <a:lnTo>
                    <a:pt x="53" y="33"/>
                  </a:lnTo>
                  <a:lnTo>
                    <a:pt x="63" y="33"/>
                  </a:lnTo>
                  <a:lnTo>
                    <a:pt x="60" y="24"/>
                  </a:lnTo>
                  <a:lnTo>
                    <a:pt x="54" y="17"/>
                  </a:lnTo>
                  <a:lnTo>
                    <a:pt x="47" y="11"/>
                  </a:lnTo>
                  <a:lnTo>
                    <a:pt x="40" y="8"/>
                  </a:lnTo>
                  <a:lnTo>
                    <a:pt x="29" y="5"/>
                  </a:lnTo>
                  <a:lnTo>
                    <a:pt x="19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7" name="Freeform 75"/>
            <p:cNvSpPr>
              <a:spLocks/>
            </p:cNvSpPr>
            <p:nvPr/>
          </p:nvSpPr>
          <p:spPr bwMode="auto">
            <a:xfrm>
              <a:off x="4544" y="2547"/>
              <a:ext cx="60" cy="39"/>
            </a:xfrm>
            <a:custGeom>
              <a:avLst/>
              <a:gdLst>
                <a:gd name="T0" fmla="*/ 10 w 60"/>
                <a:gd name="T1" fmla="*/ 13 h 39"/>
                <a:gd name="T2" fmla="*/ 3 w 60"/>
                <a:gd name="T3" fmla="*/ 16 h 39"/>
                <a:gd name="T4" fmla="*/ 8 w 60"/>
                <a:gd name="T5" fmla="*/ 22 h 39"/>
                <a:gd name="T6" fmla="*/ 14 w 60"/>
                <a:gd name="T7" fmla="*/ 26 h 39"/>
                <a:gd name="T8" fmla="*/ 21 w 60"/>
                <a:gd name="T9" fmla="*/ 30 h 39"/>
                <a:gd name="T10" fmla="*/ 27 w 60"/>
                <a:gd name="T11" fmla="*/ 31 h 39"/>
                <a:gd name="T12" fmla="*/ 34 w 60"/>
                <a:gd name="T13" fmla="*/ 34 h 39"/>
                <a:gd name="T14" fmla="*/ 43 w 60"/>
                <a:gd name="T15" fmla="*/ 35 h 39"/>
                <a:gd name="T16" fmla="*/ 50 w 60"/>
                <a:gd name="T17" fmla="*/ 38 h 39"/>
                <a:gd name="T18" fmla="*/ 60 w 60"/>
                <a:gd name="T19" fmla="*/ 39 h 39"/>
                <a:gd name="T20" fmla="*/ 60 w 60"/>
                <a:gd name="T21" fmla="*/ 31 h 39"/>
                <a:gd name="T22" fmla="*/ 50 w 60"/>
                <a:gd name="T23" fmla="*/ 30 h 39"/>
                <a:gd name="T24" fmla="*/ 43 w 60"/>
                <a:gd name="T25" fmla="*/ 27 h 39"/>
                <a:gd name="T26" fmla="*/ 34 w 60"/>
                <a:gd name="T27" fmla="*/ 26 h 39"/>
                <a:gd name="T28" fmla="*/ 29 w 60"/>
                <a:gd name="T29" fmla="*/ 23 h 39"/>
                <a:gd name="T30" fmla="*/ 23 w 60"/>
                <a:gd name="T31" fmla="*/ 22 h 39"/>
                <a:gd name="T32" fmla="*/ 18 w 60"/>
                <a:gd name="T33" fmla="*/ 18 h 39"/>
                <a:gd name="T34" fmla="*/ 12 w 60"/>
                <a:gd name="T35" fmla="*/ 14 h 39"/>
                <a:gd name="T36" fmla="*/ 8 w 60"/>
                <a:gd name="T37" fmla="*/ 11 h 39"/>
                <a:gd name="T38" fmla="*/ 0 w 60"/>
                <a:gd name="T39" fmla="*/ 13 h 39"/>
                <a:gd name="T40" fmla="*/ 8 w 60"/>
                <a:gd name="T41" fmla="*/ 11 h 39"/>
                <a:gd name="T42" fmla="*/ 0 w 60"/>
                <a:gd name="T43" fmla="*/ 0 h 39"/>
                <a:gd name="T44" fmla="*/ 0 w 60"/>
                <a:gd name="T45" fmla="*/ 13 h 39"/>
                <a:gd name="T46" fmla="*/ 10 w 60"/>
                <a:gd name="T47" fmla="*/ 13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9"/>
                <a:gd name="T74" fmla="*/ 60 w 60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9">
                  <a:moveTo>
                    <a:pt x="10" y="13"/>
                  </a:moveTo>
                  <a:lnTo>
                    <a:pt x="3" y="16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7" y="31"/>
                  </a:lnTo>
                  <a:lnTo>
                    <a:pt x="34" y="34"/>
                  </a:lnTo>
                  <a:lnTo>
                    <a:pt x="43" y="35"/>
                  </a:lnTo>
                  <a:lnTo>
                    <a:pt x="50" y="38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50" y="30"/>
                  </a:lnTo>
                  <a:lnTo>
                    <a:pt x="43" y="27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8" y="11"/>
                  </a:lnTo>
                  <a:lnTo>
                    <a:pt x="0" y="13"/>
                  </a:lnTo>
                  <a:lnTo>
                    <a:pt x="8" y="1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8" name="Freeform 76"/>
            <p:cNvSpPr>
              <a:spLocks/>
            </p:cNvSpPr>
            <p:nvPr/>
          </p:nvSpPr>
          <p:spPr bwMode="auto">
            <a:xfrm>
              <a:off x="4544" y="2560"/>
              <a:ext cx="10" cy="320"/>
            </a:xfrm>
            <a:custGeom>
              <a:avLst/>
              <a:gdLst>
                <a:gd name="T0" fmla="*/ 3 w 10"/>
                <a:gd name="T1" fmla="*/ 304 h 320"/>
                <a:gd name="T2" fmla="*/ 10 w 10"/>
                <a:gd name="T3" fmla="*/ 307 h 320"/>
                <a:gd name="T4" fmla="*/ 10 w 10"/>
                <a:gd name="T5" fmla="*/ 0 h 320"/>
                <a:gd name="T6" fmla="*/ 0 w 10"/>
                <a:gd name="T7" fmla="*/ 0 h 320"/>
                <a:gd name="T8" fmla="*/ 0 w 10"/>
                <a:gd name="T9" fmla="*/ 307 h 320"/>
                <a:gd name="T10" fmla="*/ 8 w 10"/>
                <a:gd name="T11" fmla="*/ 309 h 320"/>
                <a:gd name="T12" fmla="*/ 0 w 10"/>
                <a:gd name="T13" fmla="*/ 307 h 320"/>
                <a:gd name="T14" fmla="*/ 0 w 10"/>
                <a:gd name="T15" fmla="*/ 320 h 320"/>
                <a:gd name="T16" fmla="*/ 8 w 10"/>
                <a:gd name="T17" fmla="*/ 309 h 320"/>
                <a:gd name="T18" fmla="*/ 3 w 10"/>
                <a:gd name="T19" fmla="*/ 304 h 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20"/>
                <a:gd name="T32" fmla="*/ 10 w 10"/>
                <a:gd name="T33" fmla="*/ 320 h 3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20">
                  <a:moveTo>
                    <a:pt x="3" y="304"/>
                  </a:moveTo>
                  <a:lnTo>
                    <a:pt x="10" y="30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7"/>
                  </a:lnTo>
                  <a:lnTo>
                    <a:pt x="8" y="309"/>
                  </a:lnTo>
                  <a:lnTo>
                    <a:pt x="0" y="307"/>
                  </a:lnTo>
                  <a:lnTo>
                    <a:pt x="0" y="320"/>
                  </a:lnTo>
                  <a:lnTo>
                    <a:pt x="8" y="309"/>
                  </a:lnTo>
                  <a:lnTo>
                    <a:pt x="3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19" name="Freeform 77"/>
            <p:cNvSpPr>
              <a:spLocks/>
            </p:cNvSpPr>
            <p:nvPr/>
          </p:nvSpPr>
          <p:spPr bwMode="auto">
            <a:xfrm>
              <a:off x="4549" y="2278"/>
              <a:ext cx="113" cy="304"/>
            </a:xfrm>
            <a:custGeom>
              <a:avLst/>
              <a:gdLst>
                <a:gd name="T0" fmla="*/ 0 w 113"/>
                <a:gd name="T1" fmla="*/ 304 h 304"/>
                <a:gd name="T2" fmla="*/ 5 w 113"/>
                <a:gd name="T3" fmla="*/ 299 h 304"/>
                <a:gd name="T4" fmla="*/ 11 w 113"/>
                <a:gd name="T5" fmla="*/ 295 h 304"/>
                <a:gd name="T6" fmla="*/ 17 w 113"/>
                <a:gd name="T7" fmla="*/ 292 h 304"/>
                <a:gd name="T8" fmla="*/ 23 w 113"/>
                <a:gd name="T9" fmla="*/ 290 h 304"/>
                <a:gd name="T10" fmla="*/ 29 w 113"/>
                <a:gd name="T11" fmla="*/ 287 h 304"/>
                <a:gd name="T12" fmla="*/ 38 w 113"/>
                <a:gd name="T13" fmla="*/ 286 h 304"/>
                <a:gd name="T14" fmla="*/ 45 w 113"/>
                <a:gd name="T15" fmla="*/ 283 h 304"/>
                <a:gd name="T16" fmla="*/ 55 w 113"/>
                <a:gd name="T17" fmla="*/ 282 h 304"/>
                <a:gd name="T18" fmla="*/ 64 w 113"/>
                <a:gd name="T19" fmla="*/ 281 h 304"/>
                <a:gd name="T20" fmla="*/ 74 w 113"/>
                <a:gd name="T21" fmla="*/ 280 h 304"/>
                <a:gd name="T22" fmla="*/ 84 w 113"/>
                <a:gd name="T23" fmla="*/ 278 h 304"/>
                <a:gd name="T24" fmla="*/ 93 w 113"/>
                <a:gd name="T25" fmla="*/ 276 h 304"/>
                <a:gd name="T26" fmla="*/ 101 w 113"/>
                <a:gd name="T27" fmla="*/ 273 h 304"/>
                <a:gd name="T28" fmla="*/ 107 w 113"/>
                <a:gd name="T29" fmla="*/ 268 h 304"/>
                <a:gd name="T30" fmla="*/ 112 w 113"/>
                <a:gd name="T31" fmla="*/ 261 h 304"/>
                <a:gd name="T32" fmla="*/ 113 w 113"/>
                <a:gd name="T33" fmla="*/ 254 h 304"/>
                <a:gd name="T34" fmla="*/ 113 w 113"/>
                <a:gd name="T35" fmla="*/ 49 h 304"/>
                <a:gd name="T36" fmla="*/ 112 w 113"/>
                <a:gd name="T37" fmla="*/ 41 h 304"/>
                <a:gd name="T38" fmla="*/ 107 w 113"/>
                <a:gd name="T39" fmla="*/ 36 h 304"/>
                <a:gd name="T40" fmla="*/ 101 w 113"/>
                <a:gd name="T41" fmla="*/ 31 h 304"/>
                <a:gd name="T42" fmla="*/ 93 w 113"/>
                <a:gd name="T43" fmla="*/ 29 h 304"/>
                <a:gd name="T44" fmla="*/ 84 w 113"/>
                <a:gd name="T45" fmla="*/ 26 h 304"/>
                <a:gd name="T46" fmla="*/ 74 w 113"/>
                <a:gd name="T47" fmla="*/ 25 h 304"/>
                <a:gd name="T48" fmla="*/ 64 w 113"/>
                <a:gd name="T49" fmla="*/ 23 h 304"/>
                <a:gd name="T50" fmla="*/ 55 w 113"/>
                <a:gd name="T51" fmla="*/ 22 h 304"/>
                <a:gd name="T52" fmla="*/ 45 w 113"/>
                <a:gd name="T53" fmla="*/ 21 h 304"/>
                <a:gd name="T54" fmla="*/ 38 w 113"/>
                <a:gd name="T55" fmla="*/ 18 h 304"/>
                <a:gd name="T56" fmla="*/ 29 w 113"/>
                <a:gd name="T57" fmla="*/ 17 h 304"/>
                <a:gd name="T58" fmla="*/ 23 w 113"/>
                <a:gd name="T59" fmla="*/ 14 h 304"/>
                <a:gd name="T60" fmla="*/ 17 w 113"/>
                <a:gd name="T61" fmla="*/ 12 h 304"/>
                <a:gd name="T62" fmla="*/ 11 w 113"/>
                <a:gd name="T63" fmla="*/ 9 h 304"/>
                <a:gd name="T64" fmla="*/ 5 w 113"/>
                <a:gd name="T65" fmla="*/ 5 h 304"/>
                <a:gd name="T66" fmla="*/ 0 w 113"/>
                <a:gd name="T67" fmla="*/ 0 h 304"/>
                <a:gd name="T68" fmla="*/ 0 w 113"/>
                <a:gd name="T69" fmla="*/ 304 h 3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4"/>
                <a:gd name="T107" fmla="*/ 113 w 113"/>
                <a:gd name="T108" fmla="*/ 304 h 3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4">
                  <a:moveTo>
                    <a:pt x="0" y="304"/>
                  </a:moveTo>
                  <a:lnTo>
                    <a:pt x="5" y="299"/>
                  </a:lnTo>
                  <a:lnTo>
                    <a:pt x="11" y="295"/>
                  </a:lnTo>
                  <a:lnTo>
                    <a:pt x="17" y="292"/>
                  </a:lnTo>
                  <a:lnTo>
                    <a:pt x="23" y="290"/>
                  </a:lnTo>
                  <a:lnTo>
                    <a:pt x="29" y="287"/>
                  </a:lnTo>
                  <a:lnTo>
                    <a:pt x="38" y="286"/>
                  </a:lnTo>
                  <a:lnTo>
                    <a:pt x="45" y="283"/>
                  </a:lnTo>
                  <a:lnTo>
                    <a:pt x="55" y="282"/>
                  </a:lnTo>
                  <a:lnTo>
                    <a:pt x="64" y="281"/>
                  </a:lnTo>
                  <a:lnTo>
                    <a:pt x="74" y="280"/>
                  </a:lnTo>
                  <a:lnTo>
                    <a:pt x="84" y="278"/>
                  </a:lnTo>
                  <a:lnTo>
                    <a:pt x="93" y="276"/>
                  </a:lnTo>
                  <a:lnTo>
                    <a:pt x="101" y="273"/>
                  </a:lnTo>
                  <a:lnTo>
                    <a:pt x="107" y="268"/>
                  </a:lnTo>
                  <a:lnTo>
                    <a:pt x="112" y="261"/>
                  </a:lnTo>
                  <a:lnTo>
                    <a:pt x="113" y="254"/>
                  </a:lnTo>
                  <a:lnTo>
                    <a:pt x="113" y="49"/>
                  </a:lnTo>
                  <a:lnTo>
                    <a:pt x="112" y="41"/>
                  </a:lnTo>
                  <a:lnTo>
                    <a:pt x="107" y="36"/>
                  </a:lnTo>
                  <a:lnTo>
                    <a:pt x="101" y="31"/>
                  </a:lnTo>
                  <a:lnTo>
                    <a:pt x="93" y="29"/>
                  </a:lnTo>
                  <a:lnTo>
                    <a:pt x="84" y="26"/>
                  </a:lnTo>
                  <a:lnTo>
                    <a:pt x="74" y="25"/>
                  </a:lnTo>
                  <a:lnTo>
                    <a:pt x="64" y="23"/>
                  </a:lnTo>
                  <a:lnTo>
                    <a:pt x="55" y="22"/>
                  </a:lnTo>
                  <a:lnTo>
                    <a:pt x="45" y="21"/>
                  </a:lnTo>
                  <a:lnTo>
                    <a:pt x="38" y="18"/>
                  </a:lnTo>
                  <a:lnTo>
                    <a:pt x="29" y="17"/>
                  </a:lnTo>
                  <a:lnTo>
                    <a:pt x="23" y="14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FF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0" name="Freeform 78"/>
            <p:cNvSpPr>
              <a:spLocks/>
            </p:cNvSpPr>
            <p:nvPr/>
          </p:nvSpPr>
          <p:spPr bwMode="auto">
            <a:xfrm>
              <a:off x="4547" y="2556"/>
              <a:ext cx="57" cy="29"/>
            </a:xfrm>
            <a:custGeom>
              <a:avLst/>
              <a:gdLst>
                <a:gd name="T0" fmla="*/ 57 w 57"/>
                <a:gd name="T1" fmla="*/ 0 h 29"/>
                <a:gd name="T2" fmla="*/ 57 w 57"/>
                <a:gd name="T3" fmla="*/ 0 h 29"/>
                <a:gd name="T4" fmla="*/ 47 w 57"/>
                <a:gd name="T5" fmla="*/ 2 h 29"/>
                <a:gd name="T6" fmla="*/ 40 w 57"/>
                <a:gd name="T7" fmla="*/ 4 h 29"/>
                <a:gd name="T8" fmla="*/ 31 w 57"/>
                <a:gd name="T9" fmla="*/ 5 h 29"/>
                <a:gd name="T10" fmla="*/ 24 w 57"/>
                <a:gd name="T11" fmla="*/ 8 h 29"/>
                <a:gd name="T12" fmla="*/ 18 w 57"/>
                <a:gd name="T13" fmla="*/ 11 h 29"/>
                <a:gd name="T14" fmla="*/ 12 w 57"/>
                <a:gd name="T15" fmla="*/ 13 h 29"/>
                <a:gd name="T16" fmla="*/ 5 w 57"/>
                <a:gd name="T17" fmla="*/ 17 h 29"/>
                <a:gd name="T18" fmla="*/ 0 w 57"/>
                <a:gd name="T19" fmla="*/ 24 h 29"/>
                <a:gd name="T20" fmla="*/ 5 w 57"/>
                <a:gd name="T21" fmla="*/ 29 h 29"/>
                <a:gd name="T22" fmla="*/ 9 w 57"/>
                <a:gd name="T23" fmla="*/ 25 h 29"/>
                <a:gd name="T24" fmla="*/ 14 w 57"/>
                <a:gd name="T25" fmla="*/ 21 h 29"/>
                <a:gd name="T26" fmla="*/ 20 w 57"/>
                <a:gd name="T27" fmla="*/ 18 h 29"/>
                <a:gd name="T28" fmla="*/ 26 w 57"/>
                <a:gd name="T29" fmla="*/ 16 h 29"/>
                <a:gd name="T30" fmla="*/ 31 w 57"/>
                <a:gd name="T31" fmla="*/ 13 h 29"/>
                <a:gd name="T32" fmla="*/ 40 w 57"/>
                <a:gd name="T33" fmla="*/ 12 h 29"/>
                <a:gd name="T34" fmla="*/ 47 w 57"/>
                <a:gd name="T35" fmla="*/ 9 h 29"/>
                <a:gd name="T36" fmla="*/ 57 w 57"/>
                <a:gd name="T37" fmla="*/ 8 h 29"/>
                <a:gd name="T38" fmla="*/ 57 w 57"/>
                <a:gd name="T39" fmla="*/ 8 h 29"/>
                <a:gd name="T40" fmla="*/ 57 w 57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57" y="0"/>
                  </a:moveTo>
                  <a:lnTo>
                    <a:pt x="57" y="0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1" y="5"/>
                  </a:lnTo>
                  <a:lnTo>
                    <a:pt x="24" y="8"/>
                  </a:lnTo>
                  <a:lnTo>
                    <a:pt x="18" y="11"/>
                  </a:lnTo>
                  <a:lnTo>
                    <a:pt x="12" y="13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9" y="25"/>
                  </a:lnTo>
                  <a:lnTo>
                    <a:pt x="14" y="21"/>
                  </a:lnTo>
                  <a:lnTo>
                    <a:pt x="20" y="18"/>
                  </a:lnTo>
                  <a:lnTo>
                    <a:pt x="26" y="16"/>
                  </a:lnTo>
                  <a:lnTo>
                    <a:pt x="31" y="13"/>
                  </a:lnTo>
                  <a:lnTo>
                    <a:pt x="40" y="12"/>
                  </a:lnTo>
                  <a:lnTo>
                    <a:pt x="47" y="9"/>
                  </a:lnTo>
                  <a:lnTo>
                    <a:pt x="57" y="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1" name="Freeform 79"/>
            <p:cNvSpPr>
              <a:spLocks/>
            </p:cNvSpPr>
            <p:nvPr/>
          </p:nvSpPr>
          <p:spPr bwMode="auto">
            <a:xfrm>
              <a:off x="4604" y="2532"/>
              <a:ext cx="63" cy="32"/>
            </a:xfrm>
            <a:custGeom>
              <a:avLst/>
              <a:gdLst>
                <a:gd name="T0" fmla="*/ 53 w 63"/>
                <a:gd name="T1" fmla="*/ 0 h 32"/>
                <a:gd name="T2" fmla="*/ 53 w 63"/>
                <a:gd name="T3" fmla="*/ 0 h 32"/>
                <a:gd name="T4" fmla="*/ 53 w 63"/>
                <a:gd name="T5" fmla="*/ 6 h 32"/>
                <a:gd name="T6" fmla="*/ 49 w 63"/>
                <a:gd name="T7" fmla="*/ 11 h 32"/>
                <a:gd name="T8" fmla="*/ 44 w 63"/>
                <a:gd name="T9" fmla="*/ 15 h 32"/>
                <a:gd name="T10" fmla="*/ 37 w 63"/>
                <a:gd name="T11" fmla="*/ 18 h 32"/>
                <a:gd name="T12" fmla="*/ 29 w 63"/>
                <a:gd name="T13" fmla="*/ 20 h 32"/>
                <a:gd name="T14" fmla="*/ 19 w 63"/>
                <a:gd name="T15" fmla="*/ 22 h 32"/>
                <a:gd name="T16" fmla="*/ 9 w 63"/>
                <a:gd name="T17" fmla="*/ 23 h 32"/>
                <a:gd name="T18" fmla="*/ 0 w 63"/>
                <a:gd name="T19" fmla="*/ 24 h 32"/>
                <a:gd name="T20" fmla="*/ 0 w 63"/>
                <a:gd name="T21" fmla="*/ 32 h 32"/>
                <a:gd name="T22" fmla="*/ 9 w 63"/>
                <a:gd name="T23" fmla="*/ 31 h 32"/>
                <a:gd name="T24" fmla="*/ 19 w 63"/>
                <a:gd name="T25" fmla="*/ 29 h 32"/>
                <a:gd name="T26" fmla="*/ 29 w 63"/>
                <a:gd name="T27" fmla="*/ 28 h 32"/>
                <a:gd name="T28" fmla="*/ 40 w 63"/>
                <a:gd name="T29" fmla="*/ 26 h 32"/>
                <a:gd name="T30" fmla="*/ 47 w 63"/>
                <a:gd name="T31" fmla="*/ 23 h 32"/>
                <a:gd name="T32" fmla="*/ 54 w 63"/>
                <a:gd name="T33" fmla="*/ 16 h 32"/>
                <a:gd name="T34" fmla="*/ 60 w 63"/>
                <a:gd name="T35" fmla="*/ 9 h 32"/>
                <a:gd name="T36" fmla="*/ 63 w 63"/>
                <a:gd name="T37" fmla="*/ 0 h 32"/>
                <a:gd name="T38" fmla="*/ 63 w 63"/>
                <a:gd name="T39" fmla="*/ 0 h 32"/>
                <a:gd name="T40" fmla="*/ 5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53" y="0"/>
                  </a:moveTo>
                  <a:lnTo>
                    <a:pt x="53" y="0"/>
                  </a:lnTo>
                  <a:lnTo>
                    <a:pt x="53" y="6"/>
                  </a:lnTo>
                  <a:lnTo>
                    <a:pt x="49" y="11"/>
                  </a:lnTo>
                  <a:lnTo>
                    <a:pt x="44" y="15"/>
                  </a:lnTo>
                  <a:lnTo>
                    <a:pt x="37" y="18"/>
                  </a:lnTo>
                  <a:lnTo>
                    <a:pt x="29" y="20"/>
                  </a:lnTo>
                  <a:lnTo>
                    <a:pt x="19" y="22"/>
                  </a:lnTo>
                  <a:lnTo>
                    <a:pt x="9" y="23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9" y="31"/>
                  </a:lnTo>
                  <a:lnTo>
                    <a:pt x="19" y="29"/>
                  </a:lnTo>
                  <a:lnTo>
                    <a:pt x="29" y="28"/>
                  </a:lnTo>
                  <a:lnTo>
                    <a:pt x="40" y="26"/>
                  </a:lnTo>
                  <a:lnTo>
                    <a:pt x="47" y="23"/>
                  </a:lnTo>
                  <a:lnTo>
                    <a:pt x="54" y="16"/>
                  </a:lnTo>
                  <a:lnTo>
                    <a:pt x="60" y="9"/>
                  </a:lnTo>
                  <a:lnTo>
                    <a:pt x="6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2" name="Freeform 80"/>
            <p:cNvSpPr>
              <a:spLocks/>
            </p:cNvSpPr>
            <p:nvPr/>
          </p:nvSpPr>
          <p:spPr bwMode="auto">
            <a:xfrm>
              <a:off x="4657" y="2327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3" name="Freeform 81"/>
            <p:cNvSpPr>
              <a:spLocks/>
            </p:cNvSpPr>
            <p:nvPr/>
          </p:nvSpPr>
          <p:spPr bwMode="auto">
            <a:xfrm>
              <a:off x="4604" y="2296"/>
              <a:ext cx="63" cy="31"/>
            </a:xfrm>
            <a:custGeom>
              <a:avLst/>
              <a:gdLst>
                <a:gd name="T0" fmla="*/ 0 w 63"/>
                <a:gd name="T1" fmla="*/ 8 h 31"/>
                <a:gd name="T2" fmla="*/ 0 w 63"/>
                <a:gd name="T3" fmla="*/ 8 h 31"/>
                <a:gd name="T4" fmla="*/ 9 w 63"/>
                <a:gd name="T5" fmla="*/ 9 h 31"/>
                <a:gd name="T6" fmla="*/ 19 w 63"/>
                <a:gd name="T7" fmla="*/ 11 h 31"/>
                <a:gd name="T8" fmla="*/ 29 w 63"/>
                <a:gd name="T9" fmla="*/ 12 h 31"/>
                <a:gd name="T10" fmla="*/ 37 w 63"/>
                <a:gd name="T11" fmla="*/ 14 h 31"/>
                <a:gd name="T12" fmla="*/ 44 w 63"/>
                <a:gd name="T13" fmla="*/ 17 h 31"/>
                <a:gd name="T14" fmla="*/ 49 w 63"/>
                <a:gd name="T15" fmla="*/ 21 h 31"/>
                <a:gd name="T16" fmla="*/ 53 w 63"/>
                <a:gd name="T17" fmla="*/ 25 h 31"/>
                <a:gd name="T18" fmla="*/ 53 w 63"/>
                <a:gd name="T19" fmla="*/ 31 h 31"/>
                <a:gd name="T20" fmla="*/ 63 w 63"/>
                <a:gd name="T21" fmla="*/ 31 h 31"/>
                <a:gd name="T22" fmla="*/ 60 w 63"/>
                <a:gd name="T23" fmla="*/ 22 h 31"/>
                <a:gd name="T24" fmla="*/ 54 w 63"/>
                <a:gd name="T25" fmla="*/ 16 h 31"/>
                <a:gd name="T26" fmla="*/ 47 w 63"/>
                <a:gd name="T27" fmla="*/ 9 h 31"/>
                <a:gd name="T28" fmla="*/ 40 w 63"/>
                <a:gd name="T29" fmla="*/ 7 h 31"/>
                <a:gd name="T30" fmla="*/ 29 w 63"/>
                <a:gd name="T31" fmla="*/ 4 h 31"/>
                <a:gd name="T32" fmla="*/ 19 w 63"/>
                <a:gd name="T33" fmla="*/ 3 h 31"/>
                <a:gd name="T34" fmla="*/ 9 w 63"/>
                <a:gd name="T35" fmla="*/ 1 h 31"/>
                <a:gd name="T36" fmla="*/ 0 w 63"/>
                <a:gd name="T37" fmla="*/ 0 h 31"/>
                <a:gd name="T38" fmla="*/ 0 w 63"/>
                <a:gd name="T39" fmla="*/ 0 h 31"/>
                <a:gd name="T40" fmla="*/ 0 w 63"/>
                <a:gd name="T41" fmla="*/ 8 h 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1"/>
                <a:gd name="T65" fmla="*/ 63 w 63"/>
                <a:gd name="T66" fmla="*/ 31 h 3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1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9" y="11"/>
                  </a:lnTo>
                  <a:lnTo>
                    <a:pt x="29" y="12"/>
                  </a:lnTo>
                  <a:lnTo>
                    <a:pt x="37" y="14"/>
                  </a:lnTo>
                  <a:lnTo>
                    <a:pt x="44" y="17"/>
                  </a:lnTo>
                  <a:lnTo>
                    <a:pt x="49" y="21"/>
                  </a:lnTo>
                  <a:lnTo>
                    <a:pt x="53" y="25"/>
                  </a:lnTo>
                  <a:lnTo>
                    <a:pt x="53" y="31"/>
                  </a:lnTo>
                  <a:lnTo>
                    <a:pt x="63" y="31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7" y="9"/>
                  </a:lnTo>
                  <a:lnTo>
                    <a:pt x="40" y="7"/>
                  </a:lnTo>
                  <a:lnTo>
                    <a:pt x="29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4" name="Freeform 82"/>
            <p:cNvSpPr>
              <a:spLocks/>
            </p:cNvSpPr>
            <p:nvPr/>
          </p:nvSpPr>
          <p:spPr bwMode="auto">
            <a:xfrm>
              <a:off x="4544" y="2266"/>
              <a:ext cx="60" cy="38"/>
            </a:xfrm>
            <a:custGeom>
              <a:avLst/>
              <a:gdLst>
                <a:gd name="T0" fmla="*/ 10 w 60"/>
                <a:gd name="T1" fmla="*/ 12 h 38"/>
                <a:gd name="T2" fmla="*/ 3 w 60"/>
                <a:gd name="T3" fmla="*/ 15 h 38"/>
                <a:gd name="T4" fmla="*/ 8 w 60"/>
                <a:gd name="T5" fmla="*/ 21 h 38"/>
                <a:gd name="T6" fmla="*/ 15 w 60"/>
                <a:gd name="T7" fmla="*/ 25 h 38"/>
                <a:gd name="T8" fmla="*/ 21 w 60"/>
                <a:gd name="T9" fmla="*/ 28 h 38"/>
                <a:gd name="T10" fmla="*/ 27 w 60"/>
                <a:gd name="T11" fmla="*/ 30 h 38"/>
                <a:gd name="T12" fmla="*/ 34 w 60"/>
                <a:gd name="T13" fmla="*/ 33 h 38"/>
                <a:gd name="T14" fmla="*/ 43 w 60"/>
                <a:gd name="T15" fmla="*/ 34 h 38"/>
                <a:gd name="T16" fmla="*/ 50 w 60"/>
                <a:gd name="T17" fmla="*/ 37 h 38"/>
                <a:gd name="T18" fmla="*/ 60 w 60"/>
                <a:gd name="T19" fmla="*/ 38 h 38"/>
                <a:gd name="T20" fmla="*/ 60 w 60"/>
                <a:gd name="T21" fmla="*/ 30 h 38"/>
                <a:gd name="T22" fmla="*/ 50 w 60"/>
                <a:gd name="T23" fmla="*/ 29 h 38"/>
                <a:gd name="T24" fmla="*/ 43 w 60"/>
                <a:gd name="T25" fmla="*/ 26 h 38"/>
                <a:gd name="T26" fmla="*/ 34 w 60"/>
                <a:gd name="T27" fmla="*/ 25 h 38"/>
                <a:gd name="T28" fmla="*/ 29 w 60"/>
                <a:gd name="T29" fmla="*/ 22 h 38"/>
                <a:gd name="T30" fmla="*/ 23 w 60"/>
                <a:gd name="T31" fmla="*/ 20 h 38"/>
                <a:gd name="T32" fmla="*/ 17 w 60"/>
                <a:gd name="T33" fmla="*/ 17 h 38"/>
                <a:gd name="T34" fmla="*/ 12 w 60"/>
                <a:gd name="T35" fmla="*/ 13 h 38"/>
                <a:gd name="T36" fmla="*/ 8 w 60"/>
                <a:gd name="T37" fmla="*/ 9 h 38"/>
                <a:gd name="T38" fmla="*/ 0 w 60"/>
                <a:gd name="T39" fmla="*/ 12 h 38"/>
                <a:gd name="T40" fmla="*/ 8 w 60"/>
                <a:gd name="T41" fmla="*/ 9 h 38"/>
                <a:gd name="T42" fmla="*/ 0 w 60"/>
                <a:gd name="T43" fmla="*/ 0 h 38"/>
                <a:gd name="T44" fmla="*/ 0 w 60"/>
                <a:gd name="T45" fmla="*/ 12 h 38"/>
                <a:gd name="T46" fmla="*/ 1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10" y="12"/>
                  </a:moveTo>
                  <a:lnTo>
                    <a:pt x="3" y="15"/>
                  </a:lnTo>
                  <a:lnTo>
                    <a:pt x="8" y="21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7" y="30"/>
                  </a:lnTo>
                  <a:lnTo>
                    <a:pt x="34" y="33"/>
                  </a:lnTo>
                  <a:lnTo>
                    <a:pt x="43" y="34"/>
                  </a:lnTo>
                  <a:lnTo>
                    <a:pt x="50" y="37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50" y="29"/>
                  </a:lnTo>
                  <a:lnTo>
                    <a:pt x="43" y="26"/>
                  </a:lnTo>
                  <a:lnTo>
                    <a:pt x="34" y="25"/>
                  </a:lnTo>
                  <a:lnTo>
                    <a:pt x="29" y="22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0" y="12"/>
                  </a:lnTo>
                  <a:lnTo>
                    <a:pt x="8" y="9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5" name="Freeform 83"/>
            <p:cNvSpPr>
              <a:spLocks/>
            </p:cNvSpPr>
            <p:nvPr/>
          </p:nvSpPr>
          <p:spPr bwMode="auto">
            <a:xfrm>
              <a:off x="4544" y="2278"/>
              <a:ext cx="10" cy="316"/>
            </a:xfrm>
            <a:custGeom>
              <a:avLst/>
              <a:gdLst>
                <a:gd name="T0" fmla="*/ 3 w 10"/>
                <a:gd name="T1" fmla="*/ 302 h 316"/>
                <a:gd name="T2" fmla="*/ 10 w 10"/>
                <a:gd name="T3" fmla="*/ 304 h 316"/>
                <a:gd name="T4" fmla="*/ 10 w 10"/>
                <a:gd name="T5" fmla="*/ 0 h 316"/>
                <a:gd name="T6" fmla="*/ 0 w 10"/>
                <a:gd name="T7" fmla="*/ 0 h 316"/>
                <a:gd name="T8" fmla="*/ 0 w 10"/>
                <a:gd name="T9" fmla="*/ 304 h 316"/>
                <a:gd name="T10" fmla="*/ 8 w 10"/>
                <a:gd name="T11" fmla="*/ 307 h 316"/>
                <a:gd name="T12" fmla="*/ 0 w 10"/>
                <a:gd name="T13" fmla="*/ 304 h 316"/>
                <a:gd name="T14" fmla="*/ 0 w 10"/>
                <a:gd name="T15" fmla="*/ 316 h 316"/>
                <a:gd name="T16" fmla="*/ 8 w 10"/>
                <a:gd name="T17" fmla="*/ 307 h 316"/>
                <a:gd name="T18" fmla="*/ 3 w 10"/>
                <a:gd name="T19" fmla="*/ 302 h 3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6"/>
                <a:gd name="T32" fmla="*/ 10 w 10"/>
                <a:gd name="T33" fmla="*/ 316 h 3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6">
                  <a:moveTo>
                    <a:pt x="3" y="302"/>
                  </a:moveTo>
                  <a:lnTo>
                    <a:pt x="10" y="30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8" y="307"/>
                  </a:lnTo>
                  <a:lnTo>
                    <a:pt x="0" y="304"/>
                  </a:lnTo>
                  <a:lnTo>
                    <a:pt x="0" y="316"/>
                  </a:lnTo>
                  <a:lnTo>
                    <a:pt x="8" y="307"/>
                  </a:lnTo>
                  <a:lnTo>
                    <a:pt x="3" y="3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6" name="Freeform 84"/>
            <p:cNvSpPr>
              <a:spLocks/>
            </p:cNvSpPr>
            <p:nvPr/>
          </p:nvSpPr>
          <p:spPr bwMode="auto">
            <a:xfrm>
              <a:off x="382" y="1810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3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4 h 306"/>
                <a:gd name="T18" fmla="*/ 48 w 113"/>
                <a:gd name="T19" fmla="*/ 283 h 306"/>
                <a:gd name="T20" fmla="*/ 39 w 113"/>
                <a:gd name="T21" fmla="*/ 280 h 306"/>
                <a:gd name="T22" fmla="*/ 29 w 113"/>
                <a:gd name="T23" fmla="*/ 279 h 306"/>
                <a:gd name="T24" fmla="*/ 21 w 113"/>
                <a:gd name="T25" fmla="*/ 277 h 306"/>
                <a:gd name="T26" fmla="*/ 12 w 113"/>
                <a:gd name="T27" fmla="*/ 274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6 h 306"/>
                <a:gd name="T34" fmla="*/ 0 w 113"/>
                <a:gd name="T35" fmla="*/ 50 h 306"/>
                <a:gd name="T36" fmla="*/ 1 w 113"/>
                <a:gd name="T37" fmla="*/ 42 h 306"/>
                <a:gd name="T38" fmla="*/ 6 w 113"/>
                <a:gd name="T39" fmla="*/ 37 h 306"/>
                <a:gd name="T40" fmla="*/ 12 w 113"/>
                <a:gd name="T41" fmla="*/ 32 h 306"/>
                <a:gd name="T42" fmla="*/ 21 w 113"/>
                <a:gd name="T43" fmla="*/ 29 h 306"/>
                <a:gd name="T44" fmla="*/ 29 w 113"/>
                <a:gd name="T45" fmla="*/ 27 h 306"/>
                <a:gd name="T46" fmla="*/ 39 w 113"/>
                <a:gd name="T47" fmla="*/ 26 h 306"/>
                <a:gd name="T48" fmla="*/ 48 w 113"/>
                <a:gd name="T49" fmla="*/ 23 h 306"/>
                <a:gd name="T50" fmla="*/ 58 w 113"/>
                <a:gd name="T51" fmla="*/ 22 h 306"/>
                <a:gd name="T52" fmla="*/ 67 w 113"/>
                <a:gd name="T53" fmla="*/ 20 h 306"/>
                <a:gd name="T54" fmla="*/ 75 w 113"/>
                <a:gd name="T55" fmla="*/ 18 h 306"/>
                <a:gd name="T56" fmla="*/ 82 w 113"/>
                <a:gd name="T57" fmla="*/ 16 h 306"/>
                <a:gd name="T58" fmla="*/ 90 w 113"/>
                <a:gd name="T59" fmla="*/ 14 h 306"/>
                <a:gd name="T60" fmla="*/ 96 w 113"/>
                <a:gd name="T61" fmla="*/ 11 h 306"/>
                <a:gd name="T62" fmla="*/ 102 w 113"/>
                <a:gd name="T63" fmla="*/ 9 h 306"/>
                <a:gd name="T64" fmla="*/ 107 w 113"/>
                <a:gd name="T65" fmla="*/ 5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3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4"/>
                  </a:lnTo>
                  <a:lnTo>
                    <a:pt x="48" y="283"/>
                  </a:lnTo>
                  <a:lnTo>
                    <a:pt x="39" y="280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6"/>
                  </a:lnTo>
                  <a:lnTo>
                    <a:pt x="0" y="50"/>
                  </a:lnTo>
                  <a:lnTo>
                    <a:pt x="1" y="42"/>
                  </a:lnTo>
                  <a:lnTo>
                    <a:pt x="6" y="37"/>
                  </a:lnTo>
                  <a:lnTo>
                    <a:pt x="12" y="32"/>
                  </a:lnTo>
                  <a:lnTo>
                    <a:pt x="21" y="29"/>
                  </a:lnTo>
                  <a:lnTo>
                    <a:pt x="29" y="27"/>
                  </a:lnTo>
                  <a:lnTo>
                    <a:pt x="39" y="26"/>
                  </a:lnTo>
                  <a:lnTo>
                    <a:pt x="48" y="23"/>
                  </a:lnTo>
                  <a:lnTo>
                    <a:pt x="58" y="22"/>
                  </a:lnTo>
                  <a:lnTo>
                    <a:pt x="67" y="20"/>
                  </a:lnTo>
                  <a:lnTo>
                    <a:pt x="75" y="18"/>
                  </a:lnTo>
                  <a:lnTo>
                    <a:pt x="82" y="16"/>
                  </a:lnTo>
                  <a:lnTo>
                    <a:pt x="90" y="14"/>
                  </a:lnTo>
                  <a:lnTo>
                    <a:pt x="96" y="11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66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7" name="Freeform 85"/>
            <p:cNvSpPr>
              <a:spLocks/>
            </p:cNvSpPr>
            <p:nvPr/>
          </p:nvSpPr>
          <p:spPr bwMode="auto">
            <a:xfrm>
              <a:off x="440" y="2090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5 h 29"/>
                <a:gd name="T12" fmla="*/ 37 w 57"/>
                <a:gd name="T13" fmla="*/ 17 h 29"/>
                <a:gd name="T14" fmla="*/ 41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6 w 57"/>
                <a:gd name="T25" fmla="*/ 13 h 29"/>
                <a:gd name="T26" fmla="*/ 39 w 57"/>
                <a:gd name="T27" fmla="*/ 9 h 29"/>
                <a:gd name="T28" fmla="*/ 33 w 57"/>
                <a:gd name="T29" fmla="*/ 7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7"/>
                  </a:lnTo>
                  <a:lnTo>
                    <a:pt x="41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8" name="Freeform 86"/>
            <p:cNvSpPr>
              <a:spLocks/>
            </p:cNvSpPr>
            <p:nvPr/>
          </p:nvSpPr>
          <p:spPr bwMode="auto">
            <a:xfrm>
              <a:off x="377" y="2066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1 h 32"/>
                <a:gd name="T26" fmla="*/ 34 w 63"/>
                <a:gd name="T27" fmla="*/ 19 h 32"/>
                <a:gd name="T28" fmla="*/ 27 w 63"/>
                <a:gd name="T29" fmla="*/ 17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1"/>
                  </a:lnTo>
                  <a:lnTo>
                    <a:pt x="34" y="19"/>
                  </a:lnTo>
                  <a:lnTo>
                    <a:pt x="27" y="17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29" name="Freeform 87"/>
            <p:cNvSpPr>
              <a:spLocks/>
            </p:cNvSpPr>
            <p:nvPr/>
          </p:nvSpPr>
          <p:spPr bwMode="auto">
            <a:xfrm>
              <a:off x="377" y="1860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0" name="Freeform 88"/>
            <p:cNvSpPr>
              <a:spLocks/>
            </p:cNvSpPr>
            <p:nvPr/>
          </p:nvSpPr>
          <p:spPr bwMode="auto">
            <a:xfrm>
              <a:off x="377" y="182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8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8 h 32"/>
                <a:gd name="T38" fmla="*/ 63 w 63"/>
                <a:gd name="T39" fmla="*/ 8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1" name="Freeform 89"/>
            <p:cNvSpPr>
              <a:spLocks/>
            </p:cNvSpPr>
            <p:nvPr/>
          </p:nvSpPr>
          <p:spPr bwMode="auto">
            <a:xfrm>
              <a:off x="440" y="1798"/>
              <a:ext cx="60" cy="38"/>
            </a:xfrm>
            <a:custGeom>
              <a:avLst/>
              <a:gdLst>
                <a:gd name="T0" fmla="*/ 60 w 60"/>
                <a:gd name="T1" fmla="*/ 12 h 38"/>
                <a:gd name="T2" fmla="*/ 52 w 60"/>
                <a:gd name="T3" fmla="*/ 9 h 38"/>
                <a:gd name="T4" fmla="*/ 46 w 60"/>
                <a:gd name="T5" fmla="*/ 13 h 38"/>
                <a:gd name="T6" fmla="*/ 43 w 60"/>
                <a:gd name="T7" fmla="*/ 17 h 38"/>
                <a:gd name="T8" fmla="*/ 37 w 60"/>
                <a:gd name="T9" fmla="*/ 19 h 38"/>
                <a:gd name="T10" fmla="*/ 30 w 60"/>
                <a:gd name="T11" fmla="*/ 22 h 38"/>
                <a:gd name="T12" fmla="*/ 24 w 60"/>
                <a:gd name="T13" fmla="*/ 25 h 38"/>
                <a:gd name="T14" fmla="*/ 17 w 60"/>
                <a:gd name="T15" fmla="*/ 26 h 38"/>
                <a:gd name="T16" fmla="*/ 9 w 60"/>
                <a:gd name="T17" fmla="*/ 28 h 38"/>
                <a:gd name="T18" fmla="*/ 0 w 60"/>
                <a:gd name="T19" fmla="*/ 30 h 38"/>
                <a:gd name="T20" fmla="*/ 0 w 60"/>
                <a:gd name="T21" fmla="*/ 38 h 38"/>
                <a:gd name="T22" fmla="*/ 9 w 60"/>
                <a:gd name="T23" fmla="*/ 36 h 38"/>
                <a:gd name="T24" fmla="*/ 17 w 60"/>
                <a:gd name="T25" fmla="*/ 34 h 38"/>
                <a:gd name="T26" fmla="*/ 24 w 60"/>
                <a:gd name="T27" fmla="*/ 32 h 38"/>
                <a:gd name="T28" fmla="*/ 33 w 60"/>
                <a:gd name="T29" fmla="*/ 30 h 38"/>
                <a:gd name="T30" fmla="*/ 39 w 60"/>
                <a:gd name="T31" fmla="*/ 27 h 38"/>
                <a:gd name="T32" fmla="*/ 45 w 60"/>
                <a:gd name="T33" fmla="*/ 25 h 38"/>
                <a:gd name="T34" fmla="*/ 51 w 60"/>
                <a:gd name="T35" fmla="*/ 21 h 38"/>
                <a:gd name="T36" fmla="*/ 57 w 60"/>
                <a:gd name="T37" fmla="*/ 14 h 38"/>
                <a:gd name="T38" fmla="*/ 50 w 60"/>
                <a:gd name="T39" fmla="*/ 12 h 38"/>
                <a:gd name="T40" fmla="*/ 60 w 60"/>
                <a:gd name="T41" fmla="*/ 12 h 38"/>
                <a:gd name="T42" fmla="*/ 60 w 60"/>
                <a:gd name="T43" fmla="*/ 0 h 38"/>
                <a:gd name="T44" fmla="*/ 52 w 60"/>
                <a:gd name="T45" fmla="*/ 9 h 38"/>
                <a:gd name="T46" fmla="*/ 60 w 60"/>
                <a:gd name="T47" fmla="*/ 12 h 3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8"/>
                <a:gd name="T74" fmla="*/ 60 w 60"/>
                <a:gd name="T75" fmla="*/ 38 h 3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8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9" y="36"/>
                  </a:lnTo>
                  <a:lnTo>
                    <a:pt x="17" y="34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2" name="Freeform 90"/>
            <p:cNvSpPr>
              <a:spLocks/>
            </p:cNvSpPr>
            <p:nvPr/>
          </p:nvSpPr>
          <p:spPr bwMode="auto">
            <a:xfrm>
              <a:off x="490" y="1810"/>
              <a:ext cx="10" cy="318"/>
            </a:xfrm>
            <a:custGeom>
              <a:avLst/>
              <a:gdLst>
                <a:gd name="T0" fmla="*/ 2 w 10"/>
                <a:gd name="T1" fmla="*/ 309 h 318"/>
                <a:gd name="T2" fmla="*/ 10 w 10"/>
                <a:gd name="T3" fmla="*/ 306 h 318"/>
                <a:gd name="T4" fmla="*/ 10 w 10"/>
                <a:gd name="T5" fmla="*/ 0 h 318"/>
                <a:gd name="T6" fmla="*/ 0 w 10"/>
                <a:gd name="T7" fmla="*/ 0 h 318"/>
                <a:gd name="T8" fmla="*/ 0 w 10"/>
                <a:gd name="T9" fmla="*/ 306 h 318"/>
                <a:gd name="T10" fmla="*/ 7 w 10"/>
                <a:gd name="T11" fmla="*/ 304 h 318"/>
                <a:gd name="T12" fmla="*/ 2 w 10"/>
                <a:gd name="T13" fmla="*/ 309 h 318"/>
                <a:gd name="T14" fmla="*/ 10 w 10"/>
                <a:gd name="T15" fmla="*/ 318 h 318"/>
                <a:gd name="T16" fmla="*/ 10 w 10"/>
                <a:gd name="T17" fmla="*/ 306 h 318"/>
                <a:gd name="T18" fmla="*/ 2 w 10"/>
                <a:gd name="T19" fmla="*/ 309 h 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8"/>
                <a:gd name="T32" fmla="*/ 10 w 10"/>
                <a:gd name="T33" fmla="*/ 318 h 3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8">
                  <a:moveTo>
                    <a:pt x="2" y="309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4"/>
                  </a:lnTo>
                  <a:lnTo>
                    <a:pt x="2" y="309"/>
                  </a:lnTo>
                  <a:lnTo>
                    <a:pt x="10" y="318"/>
                  </a:lnTo>
                  <a:lnTo>
                    <a:pt x="10" y="306"/>
                  </a:lnTo>
                  <a:lnTo>
                    <a:pt x="2" y="3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3" name="Freeform 91"/>
            <p:cNvSpPr>
              <a:spLocks/>
            </p:cNvSpPr>
            <p:nvPr/>
          </p:nvSpPr>
          <p:spPr bwMode="auto">
            <a:xfrm>
              <a:off x="382" y="1529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8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49 h 305"/>
                <a:gd name="T36" fmla="*/ 1 w 113"/>
                <a:gd name="T37" fmla="*/ 41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4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8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49"/>
                  </a:lnTo>
                  <a:lnTo>
                    <a:pt x="1" y="41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4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4" name="Freeform 92"/>
            <p:cNvSpPr>
              <a:spLocks/>
            </p:cNvSpPr>
            <p:nvPr/>
          </p:nvSpPr>
          <p:spPr bwMode="auto">
            <a:xfrm>
              <a:off x="440" y="1808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9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8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" name="Freeform 93"/>
            <p:cNvSpPr>
              <a:spLocks/>
            </p:cNvSpPr>
            <p:nvPr/>
          </p:nvSpPr>
          <p:spPr bwMode="auto">
            <a:xfrm>
              <a:off x="377" y="178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0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1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0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6" name="Freeform 94"/>
            <p:cNvSpPr>
              <a:spLocks/>
            </p:cNvSpPr>
            <p:nvPr/>
          </p:nvSpPr>
          <p:spPr bwMode="auto">
            <a:xfrm>
              <a:off x="377" y="157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" name="Freeform 95"/>
            <p:cNvSpPr>
              <a:spLocks/>
            </p:cNvSpPr>
            <p:nvPr/>
          </p:nvSpPr>
          <p:spPr bwMode="auto">
            <a:xfrm>
              <a:off x="377" y="1546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4 h 32"/>
                <a:gd name="T8" fmla="*/ 34 w 63"/>
                <a:gd name="T9" fmla="*/ 5 h 32"/>
                <a:gd name="T10" fmla="*/ 24 w 63"/>
                <a:gd name="T11" fmla="*/ 7 h 32"/>
                <a:gd name="T12" fmla="*/ 16 w 63"/>
                <a:gd name="T13" fmla="*/ 10 h 32"/>
                <a:gd name="T14" fmla="*/ 9 w 63"/>
                <a:gd name="T15" fmla="*/ 17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6 h 32"/>
                <a:gd name="T24" fmla="*/ 13 w 63"/>
                <a:gd name="T25" fmla="*/ 22 h 32"/>
                <a:gd name="T26" fmla="*/ 18 w 63"/>
                <a:gd name="T27" fmla="*/ 18 h 32"/>
                <a:gd name="T28" fmla="*/ 27 w 63"/>
                <a:gd name="T29" fmla="*/ 15 h 32"/>
                <a:gd name="T30" fmla="*/ 34 w 63"/>
                <a:gd name="T31" fmla="*/ 13 h 32"/>
                <a:gd name="T32" fmla="*/ 44 w 63"/>
                <a:gd name="T33" fmla="*/ 11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8" name="Freeform 96"/>
            <p:cNvSpPr>
              <a:spLocks/>
            </p:cNvSpPr>
            <p:nvPr/>
          </p:nvSpPr>
          <p:spPr bwMode="auto">
            <a:xfrm>
              <a:off x="440" y="1517"/>
              <a:ext cx="60" cy="36"/>
            </a:xfrm>
            <a:custGeom>
              <a:avLst/>
              <a:gdLst>
                <a:gd name="T0" fmla="*/ 60 w 60"/>
                <a:gd name="T1" fmla="*/ 12 h 36"/>
                <a:gd name="T2" fmla="*/ 52 w 60"/>
                <a:gd name="T3" fmla="*/ 9 h 36"/>
                <a:gd name="T4" fmla="*/ 46 w 60"/>
                <a:gd name="T5" fmla="*/ 13 h 36"/>
                <a:gd name="T6" fmla="*/ 43 w 60"/>
                <a:gd name="T7" fmla="*/ 17 h 36"/>
                <a:gd name="T8" fmla="*/ 37 w 60"/>
                <a:gd name="T9" fmla="*/ 20 h 36"/>
                <a:gd name="T10" fmla="*/ 30 w 60"/>
                <a:gd name="T11" fmla="*/ 22 h 36"/>
                <a:gd name="T12" fmla="*/ 24 w 60"/>
                <a:gd name="T13" fmla="*/ 25 h 36"/>
                <a:gd name="T14" fmla="*/ 17 w 60"/>
                <a:gd name="T15" fmla="*/ 26 h 36"/>
                <a:gd name="T16" fmla="*/ 9 w 60"/>
                <a:gd name="T17" fmla="*/ 27 h 36"/>
                <a:gd name="T18" fmla="*/ 0 w 60"/>
                <a:gd name="T19" fmla="*/ 29 h 36"/>
                <a:gd name="T20" fmla="*/ 0 w 60"/>
                <a:gd name="T21" fmla="*/ 36 h 36"/>
                <a:gd name="T22" fmla="*/ 9 w 60"/>
                <a:gd name="T23" fmla="*/ 35 h 36"/>
                <a:gd name="T24" fmla="*/ 17 w 60"/>
                <a:gd name="T25" fmla="*/ 34 h 36"/>
                <a:gd name="T26" fmla="*/ 24 w 60"/>
                <a:gd name="T27" fmla="*/ 33 h 36"/>
                <a:gd name="T28" fmla="*/ 33 w 60"/>
                <a:gd name="T29" fmla="*/ 30 h 36"/>
                <a:gd name="T30" fmla="*/ 39 w 60"/>
                <a:gd name="T31" fmla="*/ 27 h 36"/>
                <a:gd name="T32" fmla="*/ 45 w 60"/>
                <a:gd name="T33" fmla="*/ 25 h 36"/>
                <a:gd name="T34" fmla="*/ 51 w 60"/>
                <a:gd name="T35" fmla="*/ 21 h 36"/>
                <a:gd name="T36" fmla="*/ 57 w 60"/>
                <a:gd name="T37" fmla="*/ 14 h 36"/>
                <a:gd name="T38" fmla="*/ 50 w 60"/>
                <a:gd name="T39" fmla="*/ 12 h 36"/>
                <a:gd name="T40" fmla="*/ 60 w 60"/>
                <a:gd name="T41" fmla="*/ 12 h 36"/>
                <a:gd name="T42" fmla="*/ 60 w 60"/>
                <a:gd name="T43" fmla="*/ 0 h 36"/>
                <a:gd name="T44" fmla="*/ 52 w 60"/>
                <a:gd name="T45" fmla="*/ 9 h 36"/>
                <a:gd name="T46" fmla="*/ 60 w 60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6"/>
                <a:gd name="T74" fmla="*/ 60 w 60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6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4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9" name="Freeform 97"/>
            <p:cNvSpPr>
              <a:spLocks/>
            </p:cNvSpPr>
            <p:nvPr/>
          </p:nvSpPr>
          <p:spPr bwMode="auto">
            <a:xfrm>
              <a:off x="490" y="152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0" name="Freeform 98"/>
            <p:cNvSpPr>
              <a:spLocks/>
            </p:cNvSpPr>
            <p:nvPr/>
          </p:nvSpPr>
          <p:spPr bwMode="auto">
            <a:xfrm>
              <a:off x="382" y="1249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2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5 h 306"/>
                <a:gd name="T16" fmla="*/ 58 w 113"/>
                <a:gd name="T17" fmla="*/ 284 h 306"/>
                <a:gd name="T18" fmla="*/ 48 w 113"/>
                <a:gd name="T19" fmla="*/ 282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70 h 306"/>
                <a:gd name="T30" fmla="*/ 1 w 113"/>
                <a:gd name="T31" fmla="*/ 263 h 306"/>
                <a:gd name="T32" fmla="*/ 0 w 113"/>
                <a:gd name="T33" fmla="*/ 255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7 h 306"/>
                <a:gd name="T40" fmla="*/ 12 w 113"/>
                <a:gd name="T41" fmla="*/ 31 h 306"/>
                <a:gd name="T42" fmla="*/ 21 w 113"/>
                <a:gd name="T43" fmla="*/ 29 h 306"/>
                <a:gd name="T44" fmla="*/ 29 w 113"/>
                <a:gd name="T45" fmla="*/ 26 h 306"/>
                <a:gd name="T46" fmla="*/ 39 w 113"/>
                <a:gd name="T47" fmla="*/ 25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9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2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5"/>
                  </a:lnTo>
                  <a:lnTo>
                    <a:pt x="58" y="284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70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7"/>
                  </a:lnTo>
                  <a:lnTo>
                    <a:pt x="12" y="31"/>
                  </a:lnTo>
                  <a:lnTo>
                    <a:pt x="21" y="29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9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1" name="Freeform 99"/>
            <p:cNvSpPr>
              <a:spLocks/>
            </p:cNvSpPr>
            <p:nvPr/>
          </p:nvSpPr>
          <p:spPr bwMode="auto">
            <a:xfrm>
              <a:off x="440" y="1529"/>
              <a:ext cx="57" cy="28"/>
            </a:xfrm>
            <a:custGeom>
              <a:avLst/>
              <a:gdLst>
                <a:gd name="T0" fmla="*/ 0 w 57"/>
                <a:gd name="T1" fmla="*/ 8 h 28"/>
                <a:gd name="T2" fmla="*/ 0 w 57"/>
                <a:gd name="T3" fmla="*/ 8 h 28"/>
                <a:gd name="T4" fmla="*/ 9 w 57"/>
                <a:gd name="T5" fmla="*/ 9 h 28"/>
                <a:gd name="T6" fmla="*/ 17 w 57"/>
                <a:gd name="T7" fmla="*/ 12 h 28"/>
                <a:gd name="T8" fmla="*/ 24 w 57"/>
                <a:gd name="T9" fmla="*/ 13 h 28"/>
                <a:gd name="T10" fmla="*/ 30 w 57"/>
                <a:gd name="T11" fmla="*/ 15 h 28"/>
                <a:gd name="T12" fmla="*/ 37 w 57"/>
                <a:gd name="T13" fmla="*/ 18 h 28"/>
                <a:gd name="T14" fmla="*/ 43 w 57"/>
                <a:gd name="T15" fmla="*/ 21 h 28"/>
                <a:gd name="T16" fmla="*/ 46 w 57"/>
                <a:gd name="T17" fmla="*/ 24 h 28"/>
                <a:gd name="T18" fmla="*/ 52 w 57"/>
                <a:gd name="T19" fmla="*/ 28 h 28"/>
                <a:gd name="T20" fmla="*/ 57 w 57"/>
                <a:gd name="T21" fmla="*/ 23 h 28"/>
                <a:gd name="T22" fmla="*/ 51 w 57"/>
                <a:gd name="T23" fmla="*/ 17 h 28"/>
                <a:gd name="T24" fmla="*/ 45 w 57"/>
                <a:gd name="T25" fmla="*/ 13 h 28"/>
                <a:gd name="T26" fmla="*/ 39 w 57"/>
                <a:gd name="T27" fmla="*/ 10 h 28"/>
                <a:gd name="T28" fmla="*/ 33 w 57"/>
                <a:gd name="T29" fmla="*/ 8 h 28"/>
                <a:gd name="T30" fmla="*/ 24 w 57"/>
                <a:gd name="T31" fmla="*/ 5 h 28"/>
                <a:gd name="T32" fmla="*/ 17 w 57"/>
                <a:gd name="T33" fmla="*/ 4 h 28"/>
                <a:gd name="T34" fmla="*/ 9 w 57"/>
                <a:gd name="T35" fmla="*/ 1 h 28"/>
                <a:gd name="T36" fmla="*/ 0 w 57"/>
                <a:gd name="T37" fmla="*/ 0 h 28"/>
                <a:gd name="T38" fmla="*/ 0 w 57"/>
                <a:gd name="T39" fmla="*/ 0 h 28"/>
                <a:gd name="T40" fmla="*/ 0 w 57"/>
                <a:gd name="T41" fmla="*/ 8 h 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8"/>
                <a:gd name="T65" fmla="*/ 57 w 57"/>
                <a:gd name="T66" fmla="*/ 28 h 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8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5"/>
                  </a:lnTo>
                  <a:lnTo>
                    <a:pt x="37" y="18"/>
                  </a:lnTo>
                  <a:lnTo>
                    <a:pt x="43" y="21"/>
                  </a:lnTo>
                  <a:lnTo>
                    <a:pt x="46" y="24"/>
                  </a:lnTo>
                  <a:lnTo>
                    <a:pt x="52" y="28"/>
                  </a:lnTo>
                  <a:lnTo>
                    <a:pt x="57" y="23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0"/>
                  </a:lnTo>
                  <a:lnTo>
                    <a:pt x="33" y="8"/>
                  </a:lnTo>
                  <a:lnTo>
                    <a:pt x="24" y="5"/>
                  </a:lnTo>
                  <a:lnTo>
                    <a:pt x="17" y="4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2" name="Freeform 100"/>
            <p:cNvSpPr>
              <a:spLocks/>
            </p:cNvSpPr>
            <p:nvPr/>
          </p:nvSpPr>
          <p:spPr bwMode="auto">
            <a:xfrm>
              <a:off x="377" y="1504"/>
              <a:ext cx="63" cy="33"/>
            </a:xfrm>
            <a:custGeom>
              <a:avLst/>
              <a:gdLst>
                <a:gd name="T0" fmla="*/ 0 w 63"/>
                <a:gd name="T1" fmla="*/ 0 h 33"/>
                <a:gd name="T2" fmla="*/ 0 w 63"/>
                <a:gd name="T3" fmla="*/ 0 h 33"/>
                <a:gd name="T4" fmla="*/ 3 w 63"/>
                <a:gd name="T5" fmla="*/ 9 h 33"/>
                <a:gd name="T6" fmla="*/ 9 w 63"/>
                <a:gd name="T7" fmla="*/ 17 h 33"/>
                <a:gd name="T8" fmla="*/ 16 w 63"/>
                <a:gd name="T9" fmla="*/ 24 h 33"/>
                <a:gd name="T10" fmla="*/ 24 w 63"/>
                <a:gd name="T11" fmla="*/ 26 h 33"/>
                <a:gd name="T12" fmla="*/ 34 w 63"/>
                <a:gd name="T13" fmla="*/ 29 h 33"/>
                <a:gd name="T14" fmla="*/ 44 w 63"/>
                <a:gd name="T15" fmla="*/ 30 h 33"/>
                <a:gd name="T16" fmla="*/ 53 w 63"/>
                <a:gd name="T17" fmla="*/ 31 h 33"/>
                <a:gd name="T18" fmla="*/ 63 w 63"/>
                <a:gd name="T19" fmla="*/ 33 h 33"/>
                <a:gd name="T20" fmla="*/ 63 w 63"/>
                <a:gd name="T21" fmla="*/ 25 h 33"/>
                <a:gd name="T22" fmla="*/ 53 w 63"/>
                <a:gd name="T23" fmla="*/ 24 h 33"/>
                <a:gd name="T24" fmla="*/ 44 w 63"/>
                <a:gd name="T25" fmla="*/ 22 h 33"/>
                <a:gd name="T26" fmla="*/ 34 w 63"/>
                <a:gd name="T27" fmla="*/ 21 h 33"/>
                <a:gd name="T28" fmla="*/ 27 w 63"/>
                <a:gd name="T29" fmla="*/ 18 h 33"/>
                <a:gd name="T30" fmla="*/ 18 w 63"/>
                <a:gd name="T31" fmla="*/ 16 h 33"/>
                <a:gd name="T32" fmla="*/ 13 w 63"/>
                <a:gd name="T33" fmla="*/ 12 h 33"/>
                <a:gd name="T34" fmla="*/ 10 w 63"/>
                <a:gd name="T35" fmla="*/ 7 h 33"/>
                <a:gd name="T36" fmla="*/ 10 w 63"/>
                <a:gd name="T37" fmla="*/ 0 h 33"/>
                <a:gd name="T38" fmla="*/ 10 w 63"/>
                <a:gd name="T39" fmla="*/ 0 h 33"/>
                <a:gd name="T40" fmla="*/ 0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4"/>
                  </a:lnTo>
                  <a:lnTo>
                    <a:pt x="24" y="26"/>
                  </a:lnTo>
                  <a:lnTo>
                    <a:pt x="34" y="29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3"/>
                  </a:lnTo>
                  <a:lnTo>
                    <a:pt x="63" y="25"/>
                  </a:lnTo>
                  <a:lnTo>
                    <a:pt x="53" y="24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6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3" name="Freeform 101"/>
            <p:cNvSpPr>
              <a:spLocks/>
            </p:cNvSpPr>
            <p:nvPr/>
          </p:nvSpPr>
          <p:spPr bwMode="auto">
            <a:xfrm>
              <a:off x="377" y="1300"/>
              <a:ext cx="10" cy="204"/>
            </a:xfrm>
            <a:custGeom>
              <a:avLst/>
              <a:gdLst>
                <a:gd name="T0" fmla="*/ 0 w 10"/>
                <a:gd name="T1" fmla="*/ 0 h 204"/>
                <a:gd name="T2" fmla="*/ 0 w 10"/>
                <a:gd name="T3" fmla="*/ 0 h 204"/>
                <a:gd name="T4" fmla="*/ 0 w 10"/>
                <a:gd name="T5" fmla="*/ 204 h 204"/>
                <a:gd name="T6" fmla="*/ 10 w 10"/>
                <a:gd name="T7" fmla="*/ 204 h 204"/>
                <a:gd name="T8" fmla="*/ 10 w 10"/>
                <a:gd name="T9" fmla="*/ 0 h 204"/>
                <a:gd name="T10" fmla="*/ 10 w 10"/>
                <a:gd name="T11" fmla="*/ 0 h 204"/>
                <a:gd name="T12" fmla="*/ 0 w 10"/>
                <a:gd name="T13" fmla="*/ 0 h 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4"/>
                <a:gd name="T23" fmla="*/ 10 w 10"/>
                <a:gd name="T24" fmla="*/ 204 h 2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4">
                  <a:moveTo>
                    <a:pt x="0" y="0"/>
                  </a:moveTo>
                  <a:lnTo>
                    <a:pt x="0" y="0"/>
                  </a:lnTo>
                  <a:lnTo>
                    <a:pt x="0" y="204"/>
                  </a:lnTo>
                  <a:lnTo>
                    <a:pt x="10" y="204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4" name="Freeform 102"/>
            <p:cNvSpPr>
              <a:spLocks/>
            </p:cNvSpPr>
            <p:nvPr/>
          </p:nvSpPr>
          <p:spPr bwMode="auto">
            <a:xfrm>
              <a:off x="377" y="1268"/>
              <a:ext cx="63" cy="32"/>
            </a:xfrm>
            <a:custGeom>
              <a:avLst/>
              <a:gdLst>
                <a:gd name="T0" fmla="*/ 63 w 63"/>
                <a:gd name="T1" fmla="*/ 0 h 32"/>
                <a:gd name="T2" fmla="*/ 63 w 63"/>
                <a:gd name="T3" fmla="*/ 0 h 32"/>
                <a:gd name="T4" fmla="*/ 53 w 63"/>
                <a:gd name="T5" fmla="*/ 1 h 32"/>
                <a:gd name="T6" fmla="*/ 44 w 63"/>
                <a:gd name="T7" fmla="*/ 2 h 32"/>
                <a:gd name="T8" fmla="*/ 34 w 63"/>
                <a:gd name="T9" fmla="*/ 3 h 32"/>
                <a:gd name="T10" fmla="*/ 24 w 63"/>
                <a:gd name="T11" fmla="*/ 6 h 32"/>
                <a:gd name="T12" fmla="*/ 16 w 63"/>
                <a:gd name="T13" fmla="*/ 9 h 32"/>
                <a:gd name="T14" fmla="*/ 9 w 63"/>
                <a:gd name="T15" fmla="*/ 15 h 32"/>
                <a:gd name="T16" fmla="*/ 3 w 63"/>
                <a:gd name="T17" fmla="*/ 23 h 32"/>
                <a:gd name="T18" fmla="*/ 0 w 63"/>
                <a:gd name="T19" fmla="*/ 32 h 32"/>
                <a:gd name="T20" fmla="*/ 10 w 63"/>
                <a:gd name="T21" fmla="*/ 32 h 32"/>
                <a:gd name="T22" fmla="*/ 10 w 63"/>
                <a:gd name="T23" fmla="*/ 25 h 32"/>
                <a:gd name="T24" fmla="*/ 13 w 63"/>
                <a:gd name="T25" fmla="*/ 20 h 32"/>
                <a:gd name="T26" fmla="*/ 18 w 63"/>
                <a:gd name="T27" fmla="*/ 16 h 32"/>
                <a:gd name="T28" fmla="*/ 27 w 63"/>
                <a:gd name="T29" fmla="*/ 14 h 32"/>
                <a:gd name="T30" fmla="*/ 34 w 63"/>
                <a:gd name="T31" fmla="*/ 11 h 32"/>
                <a:gd name="T32" fmla="*/ 44 w 63"/>
                <a:gd name="T33" fmla="*/ 10 h 32"/>
                <a:gd name="T34" fmla="*/ 53 w 63"/>
                <a:gd name="T35" fmla="*/ 9 h 32"/>
                <a:gd name="T36" fmla="*/ 63 w 63"/>
                <a:gd name="T37" fmla="*/ 7 h 32"/>
                <a:gd name="T38" fmla="*/ 63 w 63"/>
                <a:gd name="T39" fmla="*/ 7 h 32"/>
                <a:gd name="T40" fmla="*/ 63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2"/>
                  </a:lnTo>
                  <a:lnTo>
                    <a:pt x="34" y="3"/>
                  </a:lnTo>
                  <a:lnTo>
                    <a:pt x="24" y="6"/>
                  </a:lnTo>
                  <a:lnTo>
                    <a:pt x="16" y="9"/>
                  </a:lnTo>
                  <a:lnTo>
                    <a:pt x="9" y="15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8" y="16"/>
                  </a:lnTo>
                  <a:lnTo>
                    <a:pt x="27" y="14"/>
                  </a:lnTo>
                  <a:lnTo>
                    <a:pt x="34" y="11"/>
                  </a:lnTo>
                  <a:lnTo>
                    <a:pt x="44" y="10"/>
                  </a:lnTo>
                  <a:lnTo>
                    <a:pt x="53" y="9"/>
                  </a:lnTo>
                  <a:lnTo>
                    <a:pt x="63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5" name="Freeform 103"/>
            <p:cNvSpPr>
              <a:spLocks/>
            </p:cNvSpPr>
            <p:nvPr/>
          </p:nvSpPr>
          <p:spPr bwMode="auto">
            <a:xfrm>
              <a:off x="440" y="1238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30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6" name="Freeform 104"/>
            <p:cNvSpPr>
              <a:spLocks/>
            </p:cNvSpPr>
            <p:nvPr/>
          </p:nvSpPr>
          <p:spPr bwMode="auto">
            <a:xfrm>
              <a:off x="490" y="1249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7" name="Freeform 105"/>
            <p:cNvSpPr>
              <a:spLocks/>
            </p:cNvSpPr>
            <p:nvPr/>
          </p:nvSpPr>
          <p:spPr bwMode="auto">
            <a:xfrm>
              <a:off x="382" y="967"/>
              <a:ext cx="113" cy="306"/>
            </a:xfrm>
            <a:custGeom>
              <a:avLst/>
              <a:gdLst>
                <a:gd name="T0" fmla="*/ 113 w 113"/>
                <a:gd name="T1" fmla="*/ 306 h 306"/>
                <a:gd name="T2" fmla="*/ 107 w 113"/>
                <a:gd name="T3" fmla="*/ 301 h 306"/>
                <a:gd name="T4" fmla="*/ 102 w 113"/>
                <a:gd name="T5" fmla="*/ 297 h 306"/>
                <a:gd name="T6" fmla="*/ 96 w 113"/>
                <a:gd name="T7" fmla="*/ 294 h 306"/>
                <a:gd name="T8" fmla="*/ 90 w 113"/>
                <a:gd name="T9" fmla="*/ 291 h 306"/>
                <a:gd name="T10" fmla="*/ 82 w 113"/>
                <a:gd name="T11" fmla="*/ 289 h 306"/>
                <a:gd name="T12" fmla="*/ 75 w 113"/>
                <a:gd name="T13" fmla="*/ 288 h 306"/>
                <a:gd name="T14" fmla="*/ 67 w 113"/>
                <a:gd name="T15" fmla="*/ 286 h 306"/>
                <a:gd name="T16" fmla="*/ 58 w 113"/>
                <a:gd name="T17" fmla="*/ 285 h 306"/>
                <a:gd name="T18" fmla="*/ 48 w 113"/>
                <a:gd name="T19" fmla="*/ 284 h 306"/>
                <a:gd name="T20" fmla="*/ 39 w 113"/>
                <a:gd name="T21" fmla="*/ 281 h 306"/>
                <a:gd name="T22" fmla="*/ 29 w 113"/>
                <a:gd name="T23" fmla="*/ 280 h 306"/>
                <a:gd name="T24" fmla="*/ 21 w 113"/>
                <a:gd name="T25" fmla="*/ 277 h 306"/>
                <a:gd name="T26" fmla="*/ 12 w 113"/>
                <a:gd name="T27" fmla="*/ 275 h 306"/>
                <a:gd name="T28" fmla="*/ 6 w 113"/>
                <a:gd name="T29" fmla="*/ 269 h 306"/>
                <a:gd name="T30" fmla="*/ 1 w 113"/>
                <a:gd name="T31" fmla="*/ 264 h 306"/>
                <a:gd name="T32" fmla="*/ 0 w 113"/>
                <a:gd name="T33" fmla="*/ 257 h 306"/>
                <a:gd name="T34" fmla="*/ 0 w 113"/>
                <a:gd name="T35" fmla="*/ 51 h 306"/>
                <a:gd name="T36" fmla="*/ 1 w 113"/>
                <a:gd name="T37" fmla="*/ 43 h 306"/>
                <a:gd name="T38" fmla="*/ 6 w 113"/>
                <a:gd name="T39" fmla="*/ 38 h 306"/>
                <a:gd name="T40" fmla="*/ 12 w 113"/>
                <a:gd name="T41" fmla="*/ 33 h 306"/>
                <a:gd name="T42" fmla="*/ 21 w 113"/>
                <a:gd name="T43" fmla="*/ 30 h 306"/>
                <a:gd name="T44" fmla="*/ 29 w 113"/>
                <a:gd name="T45" fmla="*/ 28 h 306"/>
                <a:gd name="T46" fmla="*/ 39 w 113"/>
                <a:gd name="T47" fmla="*/ 26 h 306"/>
                <a:gd name="T48" fmla="*/ 48 w 113"/>
                <a:gd name="T49" fmla="*/ 24 h 306"/>
                <a:gd name="T50" fmla="*/ 58 w 113"/>
                <a:gd name="T51" fmla="*/ 22 h 306"/>
                <a:gd name="T52" fmla="*/ 67 w 113"/>
                <a:gd name="T53" fmla="*/ 21 h 306"/>
                <a:gd name="T54" fmla="*/ 75 w 113"/>
                <a:gd name="T55" fmla="*/ 18 h 306"/>
                <a:gd name="T56" fmla="*/ 82 w 113"/>
                <a:gd name="T57" fmla="*/ 17 h 306"/>
                <a:gd name="T58" fmla="*/ 90 w 113"/>
                <a:gd name="T59" fmla="*/ 15 h 306"/>
                <a:gd name="T60" fmla="*/ 96 w 113"/>
                <a:gd name="T61" fmla="*/ 12 h 306"/>
                <a:gd name="T62" fmla="*/ 102 w 113"/>
                <a:gd name="T63" fmla="*/ 9 h 306"/>
                <a:gd name="T64" fmla="*/ 107 w 113"/>
                <a:gd name="T65" fmla="*/ 6 h 306"/>
                <a:gd name="T66" fmla="*/ 113 w 113"/>
                <a:gd name="T67" fmla="*/ 0 h 306"/>
                <a:gd name="T68" fmla="*/ 113 w 113"/>
                <a:gd name="T69" fmla="*/ 306 h 3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6"/>
                <a:gd name="T107" fmla="*/ 113 w 113"/>
                <a:gd name="T108" fmla="*/ 306 h 30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6">
                  <a:moveTo>
                    <a:pt x="113" y="306"/>
                  </a:moveTo>
                  <a:lnTo>
                    <a:pt x="107" y="301"/>
                  </a:lnTo>
                  <a:lnTo>
                    <a:pt x="102" y="297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8"/>
                  </a:lnTo>
                  <a:lnTo>
                    <a:pt x="67" y="286"/>
                  </a:lnTo>
                  <a:lnTo>
                    <a:pt x="58" y="285"/>
                  </a:lnTo>
                  <a:lnTo>
                    <a:pt x="48" y="284"/>
                  </a:lnTo>
                  <a:lnTo>
                    <a:pt x="39" y="281"/>
                  </a:lnTo>
                  <a:lnTo>
                    <a:pt x="29" y="280"/>
                  </a:lnTo>
                  <a:lnTo>
                    <a:pt x="21" y="277"/>
                  </a:lnTo>
                  <a:lnTo>
                    <a:pt x="12" y="275"/>
                  </a:lnTo>
                  <a:lnTo>
                    <a:pt x="6" y="269"/>
                  </a:lnTo>
                  <a:lnTo>
                    <a:pt x="1" y="264"/>
                  </a:lnTo>
                  <a:lnTo>
                    <a:pt x="0" y="257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6" y="38"/>
                  </a:lnTo>
                  <a:lnTo>
                    <a:pt x="12" y="33"/>
                  </a:lnTo>
                  <a:lnTo>
                    <a:pt x="21" y="30"/>
                  </a:lnTo>
                  <a:lnTo>
                    <a:pt x="29" y="28"/>
                  </a:lnTo>
                  <a:lnTo>
                    <a:pt x="39" y="26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7" y="21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5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6"/>
                  </a:lnTo>
                  <a:lnTo>
                    <a:pt x="113" y="0"/>
                  </a:lnTo>
                  <a:lnTo>
                    <a:pt x="113" y="306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8" name="Freeform 106"/>
            <p:cNvSpPr>
              <a:spLocks/>
            </p:cNvSpPr>
            <p:nvPr/>
          </p:nvSpPr>
          <p:spPr bwMode="auto">
            <a:xfrm>
              <a:off x="440" y="1248"/>
              <a:ext cx="57" cy="27"/>
            </a:xfrm>
            <a:custGeom>
              <a:avLst/>
              <a:gdLst>
                <a:gd name="T0" fmla="*/ 0 w 57"/>
                <a:gd name="T1" fmla="*/ 8 h 27"/>
                <a:gd name="T2" fmla="*/ 0 w 57"/>
                <a:gd name="T3" fmla="*/ 8 h 27"/>
                <a:gd name="T4" fmla="*/ 9 w 57"/>
                <a:gd name="T5" fmla="*/ 9 h 27"/>
                <a:gd name="T6" fmla="*/ 17 w 57"/>
                <a:gd name="T7" fmla="*/ 10 h 27"/>
                <a:gd name="T8" fmla="*/ 24 w 57"/>
                <a:gd name="T9" fmla="*/ 12 h 27"/>
                <a:gd name="T10" fmla="*/ 30 w 57"/>
                <a:gd name="T11" fmla="*/ 14 h 27"/>
                <a:gd name="T12" fmla="*/ 37 w 57"/>
                <a:gd name="T13" fmla="*/ 17 h 27"/>
                <a:gd name="T14" fmla="*/ 43 w 57"/>
                <a:gd name="T15" fmla="*/ 20 h 27"/>
                <a:gd name="T16" fmla="*/ 46 w 57"/>
                <a:gd name="T17" fmla="*/ 23 h 27"/>
                <a:gd name="T18" fmla="*/ 52 w 57"/>
                <a:gd name="T19" fmla="*/ 27 h 27"/>
                <a:gd name="T20" fmla="*/ 57 w 57"/>
                <a:gd name="T21" fmla="*/ 22 h 27"/>
                <a:gd name="T22" fmla="*/ 51 w 57"/>
                <a:gd name="T23" fmla="*/ 16 h 27"/>
                <a:gd name="T24" fmla="*/ 45 w 57"/>
                <a:gd name="T25" fmla="*/ 12 h 27"/>
                <a:gd name="T26" fmla="*/ 39 w 57"/>
                <a:gd name="T27" fmla="*/ 9 h 27"/>
                <a:gd name="T28" fmla="*/ 33 w 57"/>
                <a:gd name="T29" fmla="*/ 7 h 27"/>
                <a:gd name="T30" fmla="*/ 24 w 57"/>
                <a:gd name="T31" fmla="*/ 4 h 27"/>
                <a:gd name="T32" fmla="*/ 17 w 57"/>
                <a:gd name="T33" fmla="*/ 3 h 27"/>
                <a:gd name="T34" fmla="*/ 9 w 57"/>
                <a:gd name="T35" fmla="*/ 1 h 27"/>
                <a:gd name="T36" fmla="*/ 0 w 57"/>
                <a:gd name="T37" fmla="*/ 0 h 27"/>
                <a:gd name="T38" fmla="*/ 0 w 57"/>
                <a:gd name="T39" fmla="*/ 0 h 27"/>
                <a:gd name="T40" fmla="*/ 0 w 57"/>
                <a:gd name="T41" fmla="*/ 8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7"/>
                <a:gd name="T65" fmla="*/ 57 w 57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7">
                  <a:moveTo>
                    <a:pt x="0" y="8"/>
                  </a:moveTo>
                  <a:lnTo>
                    <a:pt x="0" y="8"/>
                  </a:lnTo>
                  <a:lnTo>
                    <a:pt x="9" y="9"/>
                  </a:lnTo>
                  <a:lnTo>
                    <a:pt x="17" y="10"/>
                  </a:lnTo>
                  <a:lnTo>
                    <a:pt x="24" y="12"/>
                  </a:lnTo>
                  <a:lnTo>
                    <a:pt x="30" y="14"/>
                  </a:lnTo>
                  <a:lnTo>
                    <a:pt x="37" y="17"/>
                  </a:lnTo>
                  <a:lnTo>
                    <a:pt x="43" y="20"/>
                  </a:lnTo>
                  <a:lnTo>
                    <a:pt x="46" y="23"/>
                  </a:lnTo>
                  <a:lnTo>
                    <a:pt x="52" y="27"/>
                  </a:lnTo>
                  <a:lnTo>
                    <a:pt x="57" y="22"/>
                  </a:lnTo>
                  <a:lnTo>
                    <a:pt x="51" y="16"/>
                  </a:lnTo>
                  <a:lnTo>
                    <a:pt x="45" y="12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49" name="Freeform 107"/>
            <p:cNvSpPr>
              <a:spLocks/>
            </p:cNvSpPr>
            <p:nvPr/>
          </p:nvSpPr>
          <p:spPr bwMode="auto">
            <a:xfrm>
              <a:off x="377" y="1224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5 h 32"/>
                <a:gd name="T8" fmla="*/ 16 w 63"/>
                <a:gd name="T9" fmla="*/ 22 h 32"/>
                <a:gd name="T10" fmla="*/ 24 w 63"/>
                <a:gd name="T11" fmla="*/ 24 h 32"/>
                <a:gd name="T12" fmla="*/ 34 w 63"/>
                <a:gd name="T13" fmla="*/ 27 h 32"/>
                <a:gd name="T14" fmla="*/ 44 w 63"/>
                <a:gd name="T15" fmla="*/ 28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0 h 32"/>
                <a:gd name="T26" fmla="*/ 34 w 63"/>
                <a:gd name="T27" fmla="*/ 19 h 32"/>
                <a:gd name="T28" fmla="*/ 27 w 63"/>
                <a:gd name="T29" fmla="*/ 16 h 32"/>
                <a:gd name="T30" fmla="*/ 18 w 63"/>
                <a:gd name="T31" fmla="*/ 14 h 32"/>
                <a:gd name="T32" fmla="*/ 13 w 63"/>
                <a:gd name="T33" fmla="*/ 10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5"/>
                  </a:lnTo>
                  <a:lnTo>
                    <a:pt x="16" y="22"/>
                  </a:lnTo>
                  <a:lnTo>
                    <a:pt x="24" y="24"/>
                  </a:lnTo>
                  <a:lnTo>
                    <a:pt x="34" y="27"/>
                  </a:lnTo>
                  <a:lnTo>
                    <a:pt x="44" y="28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0"/>
                  </a:lnTo>
                  <a:lnTo>
                    <a:pt x="34" y="19"/>
                  </a:lnTo>
                  <a:lnTo>
                    <a:pt x="27" y="16"/>
                  </a:lnTo>
                  <a:lnTo>
                    <a:pt x="18" y="14"/>
                  </a:lnTo>
                  <a:lnTo>
                    <a:pt x="13" y="1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0" name="Freeform 108"/>
            <p:cNvSpPr>
              <a:spLocks/>
            </p:cNvSpPr>
            <p:nvPr/>
          </p:nvSpPr>
          <p:spPr bwMode="auto">
            <a:xfrm>
              <a:off x="377" y="1018"/>
              <a:ext cx="10" cy="206"/>
            </a:xfrm>
            <a:custGeom>
              <a:avLst/>
              <a:gdLst>
                <a:gd name="T0" fmla="*/ 0 w 10"/>
                <a:gd name="T1" fmla="*/ 0 h 206"/>
                <a:gd name="T2" fmla="*/ 0 w 10"/>
                <a:gd name="T3" fmla="*/ 0 h 206"/>
                <a:gd name="T4" fmla="*/ 0 w 10"/>
                <a:gd name="T5" fmla="*/ 206 h 206"/>
                <a:gd name="T6" fmla="*/ 10 w 10"/>
                <a:gd name="T7" fmla="*/ 206 h 206"/>
                <a:gd name="T8" fmla="*/ 10 w 10"/>
                <a:gd name="T9" fmla="*/ 0 h 206"/>
                <a:gd name="T10" fmla="*/ 10 w 10"/>
                <a:gd name="T11" fmla="*/ 0 h 206"/>
                <a:gd name="T12" fmla="*/ 0 w 10"/>
                <a:gd name="T13" fmla="*/ 0 h 2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6"/>
                <a:gd name="T23" fmla="*/ 10 w 10"/>
                <a:gd name="T24" fmla="*/ 206 h 2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6">
                  <a:moveTo>
                    <a:pt x="0" y="0"/>
                  </a:moveTo>
                  <a:lnTo>
                    <a:pt x="0" y="0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1" name="Freeform 109"/>
            <p:cNvSpPr>
              <a:spLocks/>
            </p:cNvSpPr>
            <p:nvPr/>
          </p:nvSpPr>
          <p:spPr bwMode="auto">
            <a:xfrm>
              <a:off x="377" y="985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2 h 33"/>
                <a:gd name="T6" fmla="*/ 44 w 63"/>
                <a:gd name="T7" fmla="*/ 4 h 33"/>
                <a:gd name="T8" fmla="*/ 34 w 63"/>
                <a:gd name="T9" fmla="*/ 6 h 33"/>
                <a:gd name="T10" fmla="*/ 24 w 63"/>
                <a:gd name="T11" fmla="*/ 8 h 33"/>
                <a:gd name="T12" fmla="*/ 16 w 63"/>
                <a:gd name="T13" fmla="*/ 11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6 h 33"/>
                <a:gd name="T24" fmla="*/ 13 w 63"/>
                <a:gd name="T25" fmla="*/ 22 h 33"/>
                <a:gd name="T26" fmla="*/ 18 w 63"/>
                <a:gd name="T27" fmla="*/ 19 h 33"/>
                <a:gd name="T28" fmla="*/ 27 w 63"/>
                <a:gd name="T29" fmla="*/ 16 h 33"/>
                <a:gd name="T30" fmla="*/ 34 w 63"/>
                <a:gd name="T31" fmla="*/ 13 h 33"/>
                <a:gd name="T32" fmla="*/ 44 w 63"/>
                <a:gd name="T33" fmla="*/ 12 h 33"/>
                <a:gd name="T34" fmla="*/ 53 w 63"/>
                <a:gd name="T35" fmla="*/ 10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2"/>
                  </a:lnTo>
                  <a:lnTo>
                    <a:pt x="44" y="4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11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27" y="16"/>
                  </a:lnTo>
                  <a:lnTo>
                    <a:pt x="34" y="13"/>
                  </a:lnTo>
                  <a:lnTo>
                    <a:pt x="44" y="12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2" name="Freeform 110"/>
            <p:cNvSpPr>
              <a:spLocks/>
            </p:cNvSpPr>
            <p:nvPr/>
          </p:nvSpPr>
          <p:spPr bwMode="auto">
            <a:xfrm>
              <a:off x="440" y="956"/>
              <a:ext cx="60" cy="37"/>
            </a:xfrm>
            <a:custGeom>
              <a:avLst/>
              <a:gdLst>
                <a:gd name="T0" fmla="*/ 60 w 60"/>
                <a:gd name="T1" fmla="*/ 11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19 h 37"/>
                <a:gd name="T10" fmla="*/ 30 w 60"/>
                <a:gd name="T11" fmla="*/ 22 h 37"/>
                <a:gd name="T12" fmla="*/ 24 w 60"/>
                <a:gd name="T13" fmla="*/ 24 h 37"/>
                <a:gd name="T14" fmla="*/ 17 w 60"/>
                <a:gd name="T15" fmla="*/ 26 h 37"/>
                <a:gd name="T16" fmla="*/ 9 w 60"/>
                <a:gd name="T17" fmla="*/ 28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6 h 37"/>
                <a:gd name="T24" fmla="*/ 17 w 60"/>
                <a:gd name="T25" fmla="*/ 33 h 37"/>
                <a:gd name="T26" fmla="*/ 24 w 60"/>
                <a:gd name="T27" fmla="*/ 32 h 37"/>
                <a:gd name="T28" fmla="*/ 33 w 60"/>
                <a:gd name="T29" fmla="*/ 29 h 37"/>
                <a:gd name="T30" fmla="*/ 39 w 60"/>
                <a:gd name="T31" fmla="*/ 27 h 37"/>
                <a:gd name="T32" fmla="*/ 45 w 60"/>
                <a:gd name="T33" fmla="*/ 24 h 37"/>
                <a:gd name="T34" fmla="*/ 51 w 60"/>
                <a:gd name="T35" fmla="*/ 20 h 37"/>
                <a:gd name="T36" fmla="*/ 57 w 60"/>
                <a:gd name="T37" fmla="*/ 14 h 37"/>
                <a:gd name="T38" fmla="*/ 50 w 60"/>
                <a:gd name="T39" fmla="*/ 11 h 37"/>
                <a:gd name="T40" fmla="*/ 60 w 60"/>
                <a:gd name="T41" fmla="*/ 11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1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1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19"/>
                  </a:lnTo>
                  <a:lnTo>
                    <a:pt x="30" y="22"/>
                  </a:lnTo>
                  <a:lnTo>
                    <a:pt x="24" y="24"/>
                  </a:lnTo>
                  <a:lnTo>
                    <a:pt x="17" y="26"/>
                  </a:lnTo>
                  <a:lnTo>
                    <a:pt x="9" y="28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6"/>
                  </a:lnTo>
                  <a:lnTo>
                    <a:pt x="17" y="33"/>
                  </a:lnTo>
                  <a:lnTo>
                    <a:pt x="24" y="32"/>
                  </a:lnTo>
                  <a:lnTo>
                    <a:pt x="33" y="29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51" y="20"/>
                  </a:lnTo>
                  <a:lnTo>
                    <a:pt x="57" y="14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3" name="Freeform 111"/>
            <p:cNvSpPr>
              <a:spLocks/>
            </p:cNvSpPr>
            <p:nvPr/>
          </p:nvSpPr>
          <p:spPr bwMode="auto">
            <a:xfrm>
              <a:off x="490" y="967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6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6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6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6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6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4" name="Freeform 112"/>
            <p:cNvSpPr>
              <a:spLocks/>
            </p:cNvSpPr>
            <p:nvPr/>
          </p:nvSpPr>
          <p:spPr bwMode="auto">
            <a:xfrm>
              <a:off x="382" y="684"/>
              <a:ext cx="113" cy="305"/>
            </a:xfrm>
            <a:custGeom>
              <a:avLst/>
              <a:gdLst>
                <a:gd name="T0" fmla="*/ 113 w 113"/>
                <a:gd name="T1" fmla="*/ 305 h 305"/>
                <a:gd name="T2" fmla="*/ 107 w 113"/>
                <a:gd name="T3" fmla="*/ 300 h 305"/>
                <a:gd name="T4" fmla="*/ 102 w 113"/>
                <a:gd name="T5" fmla="*/ 296 h 305"/>
                <a:gd name="T6" fmla="*/ 96 w 113"/>
                <a:gd name="T7" fmla="*/ 294 h 305"/>
                <a:gd name="T8" fmla="*/ 90 w 113"/>
                <a:gd name="T9" fmla="*/ 291 h 305"/>
                <a:gd name="T10" fmla="*/ 82 w 113"/>
                <a:gd name="T11" fmla="*/ 289 h 305"/>
                <a:gd name="T12" fmla="*/ 75 w 113"/>
                <a:gd name="T13" fmla="*/ 287 h 305"/>
                <a:gd name="T14" fmla="*/ 67 w 113"/>
                <a:gd name="T15" fmla="*/ 285 h 305"/>
                <a:gd name="T16" fmla="*/ 58 w 113"/>
                <a:gd name="T17" fmla="*/ 283 h 305"/>
                <a:gd name="T18" fmla="*/ 48 w 113"/>
                <a:gd name="T19" fmla="*/ 282 h 305"/>
                <a:gd name="T20" fmla="*/ 39 w 113"/>
                <a:gd name="T21" fmla="*/ 281 h 305"/>
                <a:gd name="T22" fmla="*/ 29 w 113"/>
                <a:gd name="T23" fmla="*/ 279 h 305"/>
                <a:gd name="T24" fmla="*/ 21 w 113"/>
                <a:gd name="T25" fmla="*/ 277 h 305"/>
                <a:gd name="T26" fmla="*/ 12 w 113"/>
                <a:gd name="T27" fmla="*/ 274 h 305"/>
                <a:gd name="T28" fmla="*/ 6 w 113"/>
                <a:gd name="T29" fmla="*/ 269 h 305"/>
                <a:gd name="T30" fmla="*/ 1 w 113"/>
                <a:gd name="T31" fmla="*/ 263 h 305"/>
                <a:gd name="T32" fmla="*/ 0 w 113"/>
                <a:gd name="T33" fmla="*/ 255 h 305"/>
                <a:gd name="T34" fmla="*/ 0 w 113"/>
                <a:gd name="T35" fmla="*/ 50 h 305"/>
                <a:gd name="T36" fmla="*/ 1 w 113"/>
                <a:gd name="T37" fmla="*/ 43 h 305"/>
                <a:gd name="T38" fmla="*/ 6 w 113"/>
                <a:gd name="T39" fmla="*/ 36 h 305"/>
                <a:gd name="T40" fmla="*/ 12 w 113"/>
                <a:gd name="T41" fmla="*/ 31 h 305"/>
                <a:gd name="T42" fmla="*/ 21 w 113"/>
                <a:gd name="T43" fmla="*/ 28 h 305"/>
                <a:gd name="T44" fmla="*/ 29 w 113"/>
                <a:gd name="T45" fmla="*/ 26 h 305"/>
                <a:gd name="T46" fmla="*/ 39 w 113"/>
                <a:gd name="T47" fmla="*/ 25 h 305"/>
                <a:gd name="T48" fmla="*/ 48 w 113"/>
                <a:gd name="T49" fmla="*/ 22 h 305"/>
                <a:gd name="T50" fmla="*/ 58 w 113"/>
                <a:gd name="T51" fmla="*/ 21 h 305"/>
                <a:gd name="T52" fmla="*/ 67 w 113"/>
                <a:gd name="T53" fmla="*/ 19 h 305"/>
                <a:gd name="T54" fmla="*/ 75 w 113"/>
                <a:gd name="T55" fmla="*/ 18 h 305"/>
                <a:gd name="T56" fmla="*/ 82 w 113"/>
                <a:gd name="T57" fmla="*/ 17 h 305"/>
                <a:gd name="T58" fmla="*/ 90 w 113"/>
                <a:gd name="T59" fmla="*/ 14 h 305"/>
                <a:gd name="T60" fmla="*/ 96 w 113"/>
                <a:gd name="T61" fmla="*/ 12 h 305"/>
                <a:gd name="T62" fmla="*/ 102 w 113"/>
                <a:gd name="T63" fmla="*/ 9 h 305"/>
                <a:gd name="T64" fmla="*/ 107 w 113"/>
                <a:gd name="T65" fmla="*/ 5 h 305"/>
                <a:gd name="T66" fmla="*/ 113 w 113"/>
                <a:gd name="T67" fmla="*/ 0 h 305"/>
                <a:gd name="T68" fmla="*/ 113 w 113"/>
                <a:gd name="T69" fmla="*/ 305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3"/>
                <a:gd name="T106" fmla="*/ 0 h 305"/>
                <a:gd name="T107" fmla="*/ 113 w 113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3" h="305">
                  <a:moveTo>
                    <a:pt x="113" y="305"/>
                  </a:moveTo>
                  <a:lnTo>
                    <a:pt x="107" y="300"/>
                  </a:lnTo>
                  <a:lnTo>
                    <a:pt x="102" y="296"/>
                  </a:lnTo>
                  <a:lnTo>
                    <a:pt x="96" y="294"/>
                  </a:lnTo>
                  <a:lnTo>
                    <a:pt x="90" y="291"/>
                  </a:lnTo>
                  <a:lnTo>
                    <a:pt x="82" y="289"/>
                  </a:lnTo>
                  <a:lnTo>
                    <a:pt x="75" y="287"/>
                  </a:lnTo>
                  <a:lnTo>
                    <a:pt x="67" y="285"/>
                  </a:lnTo>
                  <a:lnTo>
                    <a:pt x="58" y="283"/>
                  </a:lnTo>
                  <a:lnTo>
                    <a:pt x="48" y="282"/>
                  </a:lnTo>
                  <a:lnTo>
                    <a:pt x="39" y="281"/>
                  </a:lnTo>
                  <a:lnTo>
                    <a:pt x="29" y="279"/>
                  </a:lnTo>
                  <a:lnTo>
                    <a:pt x="21" y="277"/>
                  </a:lnTo>
                  <a:lnTo>
                    <a:pt x="12" y="274"/>
                  </a:lnTo>
                  <a:lnTo>
                    <a:pt x="6" y="269"/>
                  </a:lnTo>
                  <a:lnTo>
                    <a:pt x="1" y="263"/>
                  </a:lnTo>
                  <a:lnTo>
                    <a:pt x="0" y="255"/>
                  </a:lnTo>
                  <a:lnTo>
                    <a:pt x="0" y="50"/>
                  </a:lnTo>
                  <a:lnTo>
                    <a:pt x="1" y="43"/>
                  </a:lnTo>
                  <a:lnTo>
                    <a:pt x="6" y="36"/>
                  </a:lnTo>
                  <a:lnTo>
                    <a:pt x="12" y="31"/>
                  </a:lnTo>
                  <a:lnTo>
                    <a:pt x="21" y="28"/>
                  </a:lnTo>
                  <a:lnTo>
                    <a:pt x="29" y="26"/>
                  </a:lnTo>
                  <a:lnTo>
                    <a:pt x="39" y="25"/>
                  </a:lnTo>
                  <a:lnTo>
                    <a:pt x="48" y="22"/>
                  </a:lnTo>
                  <a:lnTo>
                    <a:pt x="58" y="21"/>
                  </a:lnTo>
                  <a:lnTo>
                    <a:pt x="67" y="19"/>
                  </a:lnTo>
                  <a:lnTo>
                    <a:pt x="75" y="18"/>
                  </a:lnTo>
                  <a:lnTo>
                    <a:pt x="82" y="17"/>
                  </a:lnTo>
                  <a:lnTo>
                    <a:pt x="90" y="14"/>
                  </a:lnTo>
                  <a:lnTo>
                    <a:pt x="96" y="12"/>
                  </a:lnTo>
                  <a:lnTo>
                    <a:pt x="102" y="9"/>
                  </a:lnTo>
                  <a:lnTo>
                    <a:pt x="107" y="5"/>
                  </a:lnTo>
                  <a:lnTo>
                    <a:pt x="113" y="0"/>
                  </a:lnTo>
                  <a:lnTo>
                    <a:pt x="113" y="305"/>
                  </a:lnTo>
                  <a:close/>
                </a:path>
              </a:pathLst>
            </a:custGeom>
            <a:solidFill>
              <a:srgbClr val="66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5" name="Freeform 113"/>
            <p:cNvSpPr>
              <a:spLocks/>
            </p:cNvSpPr>
            <p:nvPr/>
          </p:nvSpPr>
          <p:spPr bwMode="auto">
            <a:xfrm>
              <a:off x="440" y="963"/>
              <a:ext cx="57" cy="29"/>
            </a:xfrm>
            <a:custGeom>
              <a:avLst/>
              <a:gdLst>
                <a:gd name="T0" fmla="*/ 0 w 57"/>
                <a:gd name="T1" fmla="*/ 8 h 29"/>
                <a:gd name="T2" fmla="*/ 0 w 57"/>
                <a:gd name="T3" fmla="*/ 8 h 29"/>
                <a:gd name="T4" fmla="*/ 9 w 57"/>
                <a:gd name="T5" fmla="*/ 10 h 29"/>
                <a:gd name="T6" fmla="*/ 17 w 57"/>
                <a:gd name="T7" fmla="*/ 12 h 29"/>
                <a:gd name="T8" fmla="*/ 24 w 57"/>
                <a:gd name="T9" fmla="*/ 13 h 29"/>
                <a:gd name="T10" fmla="*/ 30 w 57"/>
                <a:gd name="T11" fmla="*/ 16 h 29"/>
                <a:gd name="T12" fmla="*/ 37 w 57"/>
                <a:gd name="T13" fmla="*/ 19 h 29"/>
                <a:gd name="T14" fmla="*/ 43 w 57"/>
                <a:gd name="T15" fmla="*/ 21 h 29"/>
                <a:gd name="T16" fmla="*/ 46 w 57"/>
                <a:gd name="T17" fmla="*/ 25 h 29"/>
                <a:gd name="T18" fmla="*/ 52 w 57"/>
                <a:gd name="T19" fmla="*/ 29 h 29"/>
                <a:gd name="T20" fmla="*/ 57 w 57"/>
                <a:gd name="T21" fmla="*/ 24 h 29"/>
                <a:gd name="T22" fmla="*/ 51 w 57"/>
                <a:gd name="T23" fmla="*/ 17 h 29"/>
                <a:gd name="T24" fmla="*/ 45 w 57"/>
                <a:gd name="T25" fmla="*/ 13 h 29"/>
                <a:gd name="T26" fmla="*/ 39 w 57"/>
                <a:gd name="T27" fmla="*/ 11 h 29"/>
                <a:gd name="T28" fmla="*/ 33 w 57"/>
                <a:gd name="T29" fmla="*/ 8 h 29"/>
                <a:gd name="T30" fmla="*/ 24 w 57"/>
                <a:gd name="T31" fmla="*/ 6 h 29"/>
                <a:gd name="T32" fmla="*/ 17 w 57"/>
                <a:gd name="T33" fmla="*/ 4 h 29"/>
                <a:gd name="T34" fmla="*/ 9 w 57"/>
                <a:gd name="T35" fmla="*/ 2 h 29"/>
                <a:gd name="T36" fmla="*/ 0 w 57"/>
                <a:gd name="T37" fmla="*/ 0 h 29"/>
                <a:gd name="T38" fmla="*/ 0 w 57"/>
                <a:gd name="T39" fmla="*/ 0 h 29"/>
                <a:gd name="T40" fmla="*/ 0 w 57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7"/>
                <a:gd name="T64" fmla="*/ 0 h 29"/>
                <a:gd name="T65" fmla="*/ 57 w 5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7" h="29">
                  <a:moveTo>
                    <a:pt x="0" y="8"/>
                  </a:moveTo>
                  <a:lnTo>
                    <a:pt x="0" y="8"/>
                  </a:lnTo>
                  <a:lnTo>
                    <a:pt x="9" y="10"/>
                  </a:lnTo>
                  <a:lnTo>
                    <a:pt x="17" y="12"/>
                  </a:lnTo>
                  <a:lnTo>
                    <a:pt x="24" y="13"/>
                  </a:lnTo>
                  <a:lnTo>
                    <a:pt x="30" y="16"/>
                  </a:lnTo>
                  <a:lnTo>
                    <a:pt x="37" y="19"/>
                  </a:lnTo>
                  <a:lnTo>
                    <a:pt x="43" y="21"/>
                  </a:lnTo>
                  <a:lnTo>
                    <a:pt x="46" y="25"/>
                  </a:lnTo>
                  <a:lnTo>
                    <a:pt x="52" y="29"/>
                  </a:lnTo>
                  <a:lnTo>
                    <a:pt x="57" y="24"/>
                  </a:lnTo>
                  <a:lnTo>
                    <a:pt x="51" y="17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3" y="8"/>
                  </a:lnTo>
                  <a:lnTo>
                    <a:pt x="24" y="6"/>
                  </a:lnTo>
                  <a:lnTo>
                    <a:pt x="17" y="4"/>
                  </a:lnTo>
                  <a:lnTo>
                    <a:pt x="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6" name="Freeform 114"/>
            <p:cNvSpPr>
              <a:spLocks/>
            </p:cNvSpPr>
            <p:nvPr/>
          </p:nvSpPr>
          <p:spPr bwMode="auto">
            <a:xfrm>
              <a:off x="377" y="939"/>
              <a:ext cx="63" cy="32"/>
            </a:xfrm>
            <a:custGeom>
              <a:avLst/>
              <a:gdLst>
                <a:gd name="T0" fmla="*/ 0 w 63"/>
                <a:gd name="T1" fmla="*/ 0 h 32"/>
                <a:gd name="T2" fmla="*/ 0 w 63"/>
                <a:gd name="T3" fmla="*/ 0 h 32"/>
                <a:gd name="T4" fmla="*/ 3 w 63"/>
                <a:gd name="T5" fmla="*/ 9 h 32"/>
                <a:gd name="T6" fmla="*/ 9 w 63"/>
                <a:gd name="T7" fmla="*/ 17 h 32"/>
                <a:gd name="T8" fmla="*/ 16 w 63"/>
                <a:gd name="T9" fmla="*/ 23 h 32"/>
                <a:gd name="T10" fmla="*/ 24 w 63"/>
                <a:gd name="T11" fmla="*/ 26 h 32"/>
                <a:gd name="T12" fmla="*/ 34 w 63"/>
                <a:gd name="T13" fmla="*/ 28 h 32"/>
                <a:gd name="T14" fmla="*/ 44 w 63"/>
                <a:gd name="T15" fmla="*/ 30 h 32"/>
                <a:gd name="T16" fmla="*/ 53 w 63"/>
                <a:gd name="T17" fmla="*/ 31 h 32"/>
                <a:gd name="T18" fmla="*/ 63 w 63"/>
                <a:gd name="T19" fmla="*/ 32 h 32"/>
                <a:gd name="T20" fmla="*/ 63 w 63"/>
                <a:gd name="T21" fmla="*/ 24 h 32"/>
                <a:gd name="T22" fmla="*/ 53 w 63"/>
                <a:gd name="T23" fmla="*/ 23 h 32"/>
                <a:gd name="T24" fmla="*/ 44 w 63"/>
                <a:gd name="T25" fmla="*/ 22 h 32"/>
                <a:gd name="T26" fmla="*/ 34 w 63"/>
                <a:gd name="T27" fmla="*/ 21 h 32"/>
                <a:gd name="T28" fmla="*/ 27 w 63"/>
                <a:gd name="T29" fmla="*/ 18 h 32"/>
                <a:gd name="T30" fmla="*/ 18 w 63"/>
                <a:gd name="T31" fmla="*/ 15 h 32"/>
                <a:gd name="T32" fmla="*/ 13 w 63"/>
                <a:gd name="T33" fmla="*/ 12 h 32"/>
                <a:gd name="T34" fmla="*/ 10 w 63"/>
                <a:gd name="T35" fmla="*/ 6 h 32"/>
                <a:gd name="T36" fmla="*/ 10 w 63"/>
                <a:gd name="T37" fmla="*/ 0 h 32"/>
                <a:gd name="T38" fmla="*/ 10 w 63"/>
                <a:gd name="T39" fmla="*/ 0 h 32"/>
                <a:gd name="T40" fmla="*/ 0 w 63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2"/>
                <a:gd name="T65" fmla="*/ 63 w 63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2">
                  <a:moveTo>
                    <a:pt x="0" y="0"/>
                  </a:moveTo>
                  <a:lnTo>
                    <a:pt x="0" y="0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24" y="26"/>
                  </a:lnTo>
                  <a:lnTo>
                    <a:pt x="34" y="28"/>
                  </a:lnTo>
                  <a:lnTo>
                    <a:pt x="44" y="30"/>
                  </a:lnTo>
                  <a:lnTo>
                    <a:pt x="53" y="31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3" y="23"/>
                  </a:lnTo>
                  <a:lnTo>
                    <a:pt x="44" y="22"/>
                  </a:lnTo>
                  <a:lnTo>
                    <a:pt x="34" y="21"/>
                  </a:lnTo>
                  <a:lnTo>
                    <a:pt x="27" y="18"/>
                  </a:lnTo>
                  <a:lnTo>
                    <a:pt x="18" y="15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7" name="Freeform 115"/>
            <p:cNvSpPr>
              <a:spLocks/>
            </p:cNvSpPr>
            <p:nvPr/>
          </p:nvSpPr>
          <p:spPr bwMode="auto">
            <a:xfrm>
              <a:off x="377" y="734"/>
              <a:ext cx="10" cy="205"/>
            </a:xfrm>
            <a:custGeom>
              <a:avLst/>
              <a:gdLst>
                <a:gd name="T0" fmla="*/ 0 w 10"/>
                <a:gd name="T1" fmla="*/ 0 h 205"/>
                <a:gd name="T2" fmla="*/ 0 w 10"/>
                <a:gd name="T3" fmla="*/ 0 h 205"/>
                <a:gd name="T4" fmla="*/ 0 w 10"/>
                <a:gd name="T5" fmla="*/ 205 h 205"/>
                <a:gd name="T6" fmla="*/ 10 w 10"/>
                <a:gd name="T7" fmla="*/ 205 h 205"/>
                <a:gd name="T8" fmla="*/ 10 w 10"/>
                <a:gd name="T9" fmla="*/ 0 h 205"/>
                <a:gd name="T10" fmla="*/ 10 w 10"/>
                <a:gd name="T11" fmla="*/ 0 h 205"/>
                <a:gd name="T12" fmla="*/ 0 w 10"/>
                <a:gd name="T13" fmla="*/ 0 h 2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05"/>
                <a:gd name="T23" fmla="*/ 10 w 10"/>
                <a:gd name="T24" fmla="*/ 205 h 2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05">
                  <a:moveTo>
                    <a:pt x="0" y="0"/>
                  </a:moveTo>
                  <a:lnTo>
                    <a:pt x="0" y="0"/>
                  </a:lnTo>
                  <a:lnTo>
                    <a:pt x="0" y="205"/>
                  </a:lnTo>
                  <a:lnTo>
                    <a:pt x="10" y="20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8" name="Freeform 116"/>
            <p:cNvSpPr>
              <a:spLocks/>
            </p:cNvSpPr>
            <p:nvPr/>
          </p:nvSpPr>
          <p:spPr bwMode="auto">
            <a:xfrm>
              <a:off x="377" y="701"/>
              <a:ext cx="63" cy="33"/>
            </a:xfrm>
            <a:custGeom>
              <a:avLst/>
              <a:gdLst>
                <a:gd name="T0" fmla="*/ 63 w 63"/>
                <a:gd name="T1" fmla="*/ 0 h 33"/>
                <a:gd name="T2" fmla="*/ 63 w 63"/>
                <a:gd name="T3" fmla="*/ 0 h 33"/>
                <a:gd name="T4" fmla="*/ 53 w 63"/>
                <a:gd name="T5" fmla="*/ 1 h 33"/>
                <a:gd name="T6" fmla="*/ 44 w 63"/>
                <a:gd name="T7" fmla="*/ 4 h 33"/>
                <a:gd name="T8" fmla="*/ 34 w 63"/>
                <a:gd name="T9" fmla="*/ 5 h 33"/>
                <a:gd name="T10" fmla="*/ 24 w 63"/>
                <a:gd name="T11" fmla="*/ 8 h 33"/>
                <a:gd name="T12" fmla="*/ 16 w 63"/>
                <a:gd name="T13" fmla="*/ 10 h 33"/>
                <a:gd name="T14" fmla="*/ 9 w 63"/>
                <a:gd name="T15" fmla="*/ 17 h 33"/>
                <a:gd name="T16" fmla="*/ 3 w 63"/>
                <a:gd name="T17" fmla="*/ 24 h 33"/>
                <a:gd name="T18" fmla="*/ 0 w 63"/>
                <a:gd name="T19" fmla="*/ 33 h 33"/>
                <a:gd name="T20" fmla="*/ 10 w 63"/>
                <a:gd name="T21" fmla="*/ 33 h 33"/>
                <a:gd name="T22" fmla="*/ 10 w 63"/>
                <a:gd name="T23" fmla="*/ 27 h 33"/>
                <a:gd name="T24" fmla="*/ 13 w 63"/>
                <a:gd name="T25" fmla="*/ 22 h 33"/>
                <a:gd name="T26" fmla="*/ 18 w 63"/>
                <a:gd name="T27" fmla="*/ 18 h 33"/>
                <a:gd name="T28" fmla="*/ 27 w 63"/>
                <a:gd name="T29" fmla="*/ 15 h 33"/>
                <a:gd name="T30" fmla="*/ 34 w 63"/>
                <a:gd name="T31" fmla="*/ 13 h 33"/>
                <a:gd name="T32" fmla="*/ 44 w 63"/>
                <a:gd name="T33" fmla="*/ 11 h 33"/>
                <a:gd name="T34" fmla="*/ 53 w 63"/>
                <a:gd name="T35" fmla="*/ 9 h 33"/>
                <a:gd name="T36" fmla="*/ 63 w 63"/>
                <a:gd name="T37" fmla="*/ 8 h 33"/>
                <a:gd name="T38" fmla="*/ 63 w 63"/>
                <a:gd name="T39" fmla="*/ 8 h 33"/>
                <a:gd name="T40" fmla="*/ 63 w 63"/>
                <a:gd name="T41" fmla="*/ 0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33"/>
                <a:gd name="T65" fmla="*/ 63 w 63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33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4" y="4"/>
                  </a:lnTo>
                  <a:lnTo>
                    <a:pt x="34" y="5"/>
                  </a:lnTo>
                  <a:lnTo>
                    <a:pt x="24" y="8"/>
                  </a:lnTo>
                  <a:lnTo>
                    <a:pt x="16" y="10"/>
                  </a:lnTo>
                  <a:lnTo>
                    <a:pt x="9" y="17"/>
                  </a:lnTo>
                  <a:lnTo>
                    <a:pt x="3" y="24"/>
                  </a:lnTo>
                  <a:lnTo>
                    <a:pt x="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3" y="22"/>
                  </a:lnTo>
                  <a:lnTo>
                    <a:pt x="18" y="18"/>
                  </a:lnTo>
                  <a:lnTo>
                    <a:pt x="27" y="15"/>
                  </a:lnTo>
                  <a:lnTo>
                    <a:pt x="34" y="13"/>
                  </a:lnTo>
                  <a:lnTo>
                    <a:pt x="44" y="11"/>
                  </a:lnTo>
                  <a:lnTo>
                    <a:pt x="53" y="9"/>
                  </a:lnTo>
                  <a:lnTo>
                    <a:pt x="63" y="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59" name="Freeform 117"/>
            <p:cNvSpPr>
              <a:spLocks/>
            </p:cNvSpPr>
            <p:nvPr/>
          </p:nvSpPr>
          <p:spPr bwMode="auto">
            <a:xfrm>
              <a:off x="440" y="672"/>
              <a:ext cx="60" cy="37"/>
            </a:xfrm>
            <a:custGeom>
              <a:avLst/>
              <a:gdLst>
                <a:gd name="T0" fmla="*/ 60 w 60"/>
                <a:gd name="T1" fmla="*/ 12 h 37"/>
                <a:gd name="T2" fmla="*/ 52 w 60"/>
                <a:gd name="T3" fmla="*/ 9 h 37"/>
                <a:gd name="T4" fmla="*/ 46 w 60"/>
                <a:gd name="T5" fmla="*/ 13 h 37"/>
                <a:gd name="T6" fmla="*/ 43 w 60"/>
                <a:gd name="T7" fmla="*/ 17 h 37"/>
                <a:gd name="T8" fmla="*/ 37 w 60"/>
                <a:gd name="T9" fmla="*/ 20 h 37"/>
                <a:gd name="T10" fmla="*/ 30 w 60"/>
                <a:gd name="T11" fmla="*/ 22 h 37"/>
                <a:gd name="T12" fmla="*/ 24 w 60"/>
                <a:gd name="T13" fmla="*/ 25 h 37"/>
                <a:gd name="T14" fmla="*/ 17 w 60"/>
                <a:gd name="T15" fmla="*/ 26 h 37"/>
                <a:gd name="T16" fmla="*/ 9 w 60"/>
                <a:gd name="T17" fmla="*/ 27 h 37"/>
                <a:gd name="T18" fmla="*/ 0 w 60"/>
                <a:gd name="T19" fmla="*/ 29 h 37"/>
                <a:gd name="T20" fmla="*/ 0 w 60"/>
                <a:gd name="T21" fmla="*/ 37 h 37"/>
                <a:gd name="T22" fmla="*/ 9 w 60"/>
                <a:gd name="T23" fmla="*/ 35 h 37"/>
                <a:gd name="T24" fmla="*/ 17 w 60"/>
                <a:gd name="T25" fmla="*/ 34 h 37"/>
                <a:gd name="T26" fmla="*/ 24 w 60"/>
                <a:gd name="T27" fmla="*/ 33 h 37"/>
                <a:gd name="T28" fmla="*/ 33 w 60"/>
                <a:gd name="T29" fmla="*/ 30 h 37"/>
                <a:gd name="T30" fmla="*/ 39 w 60"/>
                <a:gd name="T31" fmla="*/ 27 h 37"/>
                <a:gd name="T32" fmla="*/ 45 w 60"/>
                <a:gd name="T33" fmla="*/ 25 h 37"/>
                <a:gd name="T34" fmla="*/ 51 w 60"/>
                <a:gd name="T35" fmla="*/ 21 h 37"/>
                <a:gd name="T36" fmla="*/ 57 w 60"/>
                <a:gd name="T37" fmla="*/ 15 h 37"/>
                <a:gd name="T38" fmla="*/ 50 w 60"/>
                <a:gd name="T39" fmla="*/ 12 h 37"/>
                <a:gd name="T40" fmla="*/ 60 w 60"/>
                <a:gd name="T41" fmla="*/ 12 h 37"/>
                <a:gd name="T42" fmla="*/ 60 w 60"/>
                <a:gd name="T43" fmla="*/ 0 h 37"/>
                <a:gd name="T44" fmla="*/ 52 w 60"/>
                <a:gd name="T45" fmla="*/ 9 h 37"/>
                <a:gd name="T46" fmla="*/ 60 w 60"/>
                <a:gd name="T47" fmla="*/ 12 h 3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0"/>
                <a:gd name="T73" fmla="*/ 0 h 37"/>
                <a:gd name="T74" fmla="*/ 60 w 60"/>
                <a:gd name="T75" fmla="*/ 37 h 3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0" h="37">
                  <a:moveTo>
                    <a:pt x="60" y="12"/>
                  </a:moveTo>
                  <a:lnTo>
                    <a:pt x="52" y="9"/>
                  </a:lnTo>
                  <a:lnTo>
                    <a:pt x="46" y="13"/>
                  </a:lnTo>
                  <a:lnTo>
                    <a:pt x="43" y="17"/>
                  </a:lnTo>
                  <a:lnTo>
                    <a:pt x="37" y="20"/>
                  </a:lnTo>
                  <a:lnTo>
                    <a:pt x="30" y="22"/>
                  </a:lnTo>
                  <a:lnTo>
                    <a:pt x="24" y="25"/>
                  </a:lnTo>
                  <a:lnTo>
                    <a:pt x="17" y="26"/>
                  </a:lnTo>
                  <a:lnTo>
                    <a:pt x="9" y="27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9" y="35"/>
                  </a:lnTo>
                  <a:lnTo>
                    <a:pt x="17" y="34"/>
                  </a:lnTo>
                  <a:lnTo>
                    <a:pt x="24" y="33"/>
                  </a:lnTo>
                  <a:lnTo>
                    <a:pt x="33" y="30"/>
                  </a:lnTo>
                  <a:lnTo>
                    <a:pt x="39" y="27"/>
                  </a:lnTo>
                  <a:lnTo>
                    <a:pt x="45" y="25"/>
                  </a:lnTo>
                  <a:lnTo>
                    <a:pt x="51" y="21"/>
                  </a:lnTo>
                  <a:lnTo>
                    <a:pt x="57" y="15"/>
                  </a:lnTo>
                  <a:lnTo>
                    <a:pt x="50" y="12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2" y="9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0" name="Freeform 118"/>
            <p:cNvSpPr>
              <a:spLocks/>
            </p:cNvSpPr>
            <p:nvPr/>
          </p:nvSpPr>
          <p:spPr bwMode="auto">
            <a:xfrm>
              <a:off x="490" y="684"/>
              <a:ext cx="10" cy="317"/>
            </a:xfrm>
            <a:custGeom>
              <a:avLst/>
              <a:gdLst>
                <a:gd name="T0" fmla="*/ 2 w 10"/>
                <a:gd name="T1" fmla="*/ 308 h 317"/>
                <a:gd name="T2" fmla="*/ 10 w 10"/>
                <a:gd name="T3" fmla="*/ 305 h 317"/>
                <a:gd name="T4" fmla="*/ 10 w 10"/>
                <a:gd name="T5" fmla="*/ 0 h 317"/>
                <a:gd name="T6" fmla="*/ 0 w 10"/>
                <a:gd name="T7" fmla="*/ 0 h 317"/>
                <a:gd name="T8" fmla="*/ 0 w 10"/>
                <a:gd name="T9" fmla="*/ 305 h 317"/>
                <a:gd name="T10" fmla="*/ 7 w 10"/>
                <a:gd name="T11" fmla="*/ 303 h 317"/>
                <a:gd name="T12" fmla="*/ 2 w 10"/>
                <a:gd name="T13" fmla="*/ 308 h 317"/>
                <a:gd name="T14" fmla="*/ 10 w 10"/>
                <a:gd name="T15" fmla="*/ 317 h 317"/>
                <a:gd name="T16" fmla="*/ 10 w 10"/>
                <a:gd name="T17" fmla="*/ 305 h 317"/>
                <a:gd name="T18" fmla="*/ 2 w 10"/>
                <a:gd name="T19" fmla="*/ 308 h 3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17"/>
                <a:gd name="T32" fmla="*/ 10 w 10"/>
                <a:gd name="T33" fmla="*/ 317 h 3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17">
                  <a:moveTo>
                    <a:pt x="2" y="308"/>
                  </a:moveTo>
                  <a:lnTo>
                    <a:pt x="10" y="30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5"/>
                  </a:lnTo>
                  <a:lnTo>
                    <a:pt x="7" y="303"/>
                  </a:lnTo>
                  <a:lnTo>
                    <a:pt x="2" y="308"/>
                  </a:lnTo>
                  <a:lnTo>
                    <a:pt x="10" y="317"/>
                  </a:lnTo>
                  <a:lnTo>
                    <a:pt x="10" y="305"/>
                  </a:lnTo>
                  <a:lnTo>
                    <a:pt x="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1" name="Rectangle 119"/>
            <p:cNvSpPr>
              <a:spLocks noChangeArrowheads="1"/>
            </p:cNvSpPr>
            <p:nvPr/>
          </p:nvSpPr>
          <p:spPr bwMode="auto">
            <a:xfrm>
              <a:off x="599" y="775"/>
              <a:ext cx="1824" cy="29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562" name="Freeform 120"/>
            <p:cNvSpPr>
              <a:spLocks/>
            </p:cNvSpPr>
            <p:nvPr/>
          </p:nvSpPr>
          <p:spPr bwMode="auto">
            <a:xfrm>
              <a:off x="2418" y="769"/>
              <a:ext cx="9" cy="2963"/>
            </a:xfrm>
            <a:custGeom>
              <a:avLst/>
              <a:gdLst>
                <a:gd name="T0" fmla="*/ 5 w 9"/>
                <a:gd name="T1" fmla="*/ 11 h 2963"/>
                <a:gd name="T2" fmla="*/ 0 w 9"/>
                <a:gd name="T3" fmla="*/ 6 h 2963"/>
                <a:gd name="T4" fmla="*/ 0 w 9"/>
                <a:gd name="T5" fmla="*/ 2963 h 2963"/>
                <a:gd name="T6" fmla="*/ 9 w 9"/>
                <a:gd name="T7" fmla="*/ 2963 h 2963"/>
                <a:gd name="T8" fmla="*/ 9 w 9"/>
                <a:gd name="T9" fmla="*/ 6 h 2963"/>
                <a:gd name="T10" fmla="*/ 5 w 9"/>
                <a:gd name="T11" fmla="*/ 0 h 2963"/>
                <a:gd name="T12" fmla="*/ 9 w 9"/>
                <a:gd name="T13" fmla="*/ 6 h 2963"/>
                <a:gd name="T14" fmla="*/ 9 w 9"/>
                <a:gd name="T15" fmla="*/ 0 h 2963"/>
                <a:gd name="T16" fmla="*/ 5 w 9"/>
                <a:gd name="T17" fmla="*/ 0 h 2963"/>
                <a:gd name="T18" fmla="*/ 5 w 9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2963"/>
                <a:gd name="T32" fmla="*/ 9 w 9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9" y="2963"/>
                  </a:lnTo>
                  <a:lnTo>
                    <a:pt x="9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3" name="Freeform 121"/>
            <p:cNvSpPr>
              <a:spLocks/>
            </p:cNvSpPr>
            <p:nvPr/>
          </p:nvSpPr>
          <p:spPr bwMode="auto">
            <a:xfrm>
              <a:off x="594" y="769"/>
              <a:ext cx="1829" cy="11"/>
            </a:xfrm>
            <a:custGeom>
              <a:avLst/>
              <a:gdLst>
                <a:gd name="T0" fmla="*/ 10 w 1829"/>
                <a:gd name="T1" fmla="*/ 6 h 11"/>
                <a:gd name="T2" fmla="*/ 5 w 1829"/>
                <a:gd name="T3" fmla="*/ 11 h 11"/>
                <a:gd name="T4" fmla="*/ 1829 w 1829"/>
                <a:gd name="T5" fmla="*/ 11 h 11"/>
                <a:gd name="T6" fmla="*/ 1829 w 1829"/>
                <a:gd name="T7" fmla="*/ 0 h 11"/>
                <a:gd name="T8" fmla="*/ 5 w 1829"/>
                <a:gd name="T9" fmla="*/ 0 h 11"/>
                <a:gd name="T10" fmla="*/ 0 w 1829"/>
                <a:gd name="T11" fmla="*/ 6 h 11"/>
                <a:gd name="T12" fmla="*/ 5 w 1829"/>
                <a:gd name="T13" fmla="*/ 0 h 11"/>
                <a:gd name="T14" fmla="*/ 0 w 1829"/>
                <a:gd name="T15" fmla="*/ 0 h 11"/>
                <a:gd name="T16" fmla="*/ 0 w 1829"/>
                <a:gd name="T17" fmla="*/ 6 h 11"/>
                <a:gd name="T18" fmla="*/ 10 w 1829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9"/>
                <a:gd name="T31" fmla="*/ 0 h 11"/>
                <a:gd name="T32" fmla="*/ 1829 w 182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9" h="11">
                  <a:moveTo>
                    <a:pt x="10" y="6"/>
                  </a:moveTo>
                  <a:lnTo>
                    <a:pt x="5" y="11"/>
                  </a:lnTo>
                  <a:lnTo>
                    <a:pt x="1829" y="11"/>
                  </a:lnTo>
                  <a:lnTo>
                    <a:pt x="1829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4" name="Freeform 122"/>
            <p:cNvSpPr>
              <a:spLocks/>
            </p:cNvSpPr>
            <p:nvPr/>
          </p:nvSpPr>
          <p:spPr bwMode="auto">
            <a:xfrm>
              <a:off x="594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5" name="Freeform 123"/>
            <p:cNvSpPr>
              <a:spLocks/>
            </p:cNvSpPr>
            <p:nvPr/>
          </p:nvSpPr>
          <p:spPr bwMode="auto">
            <a:xfrm>
              <a:off x="599" y="3727"/>
              <a:ext cx="1828" cy="11"/>
            </a:xfrm>
            <a:custGeom>
              <a:avLst/>
              <a:gdLst>
                <a:gd name="T0" fmla="*/ 1819 w 1828"/>
                <a:gd name="T1" fmla="*/ 5 h 11"/>
                <a:gd name="T2" fmla="*/ 1824 w 1828"/>
                <a:gd name="T3" fmla="*/ 0 h 11"/>
                <a:gd name="T4" fmla="*/ 0 w 1828"/>
                <a:gd name="T5" fmla="*/ 0 h 11"/>
                <a:gd name="T6" fmla="*/ 0 w 1828"/>
                <a:gd name="T7" fmla="*/ 11 h 11"/>
                <a:gd name="T8" fmla="*/ 1824 w 1828"/>
                <a:gd name="T9" fmla="*/ 11 h 11"/>
                <a:gd name="T10" fmla="*/ 1828 w 1828"/>
                <a:gd name="T11" fmla="*/ 5 h 11"/>
                <a:gd name="T12" fmla="*/ 1824 w 1828"/>
                <a:gd name="T13" fmla="*/ 11 h 11"/>
                <a:gd name="T14" fmla="*/ 1828 w 1828"/>
                <a:gd name="T15" fmla="*/ 11 h 11"/>
                <a:gd name="T16" fmla="*/ 1828 w 1828"/>
                <a:gd name="T17" fmla="*/ 5 h 11"/>
                <a:gd name="T18" fmla="*/ 1819 w 182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8"/>
                <a:gd name="T31" fmla="*/ 0 h 11"/>
                <a:gd name="T32" fmla="*/ 1828 w 182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8" h="11">
                  <a:moveTo>
                    <a:pt x="1819" y="5"/>
                  </a:moveTo>
                  <a:lnTo>
                    <a:pt x="1824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24" y="11"/>
                  </a:lnTo>
                  <a:lnTo>
                    <a:pt x="1828" y="5"/>
                  </a:lnTo>
                  <a:lnTo>
                    <a:pt x="1824" y="11"/>
                  </a:lnTo>
                  <a:lnTo>
                    <a:pt x="1828" y="11"/>
                  </a:lnTo>
                  <a:lnTo>
                    <a:pt x="1828" y="5"/>
                  </a:lnTo>
                  <a:lnTo>
                    <a:pt x="181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6" name="Rectangle 124"/>
            <p:cNvSpPr>
              <a:spLocks noChangeArrowheads="1"/>
            </p:cNvSpPr>
            <p:nvPr/>
          </p:nvSpPr>
          <p:spPr bwMode="auto">
            <a:xfrm>
              <a:off x="2614" y="775"/>
              <a:ext cx="1833" cy="29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567" name="Freeform 125"/>
            <p:cNvSpPr>
              <a:spLocks/>
            </p:cNvSpPr>
            <p:nvPr/>
          </p:nvSpPr>
          <p:spPr bwMode="auto">
            <a:xfrm>
              <a:off x="4442" y="769"/>
              <a:ext cx="10" cy="2963"/>
            </a:xfrm>
            <a:custGeom>
              <a:avLst/>
              <a:gdLst>
                <a:gd name="T0" fmla="*/ 5 w 10"/>
                <a:gd name="T1" fmla="*/ 11 h 2963"/>
                <a:gd name="T2" fmla="*/ 0 w 10"/>
                <a:gd name="T3" fmla="*/ 6 h 2963"/>
                <a:gd name="T4" fmla="*/ 0 w 10"/>
                <a:gd name="T5" fmla="*/ 2963 h 2963"/>
                <a:gd name="T6" fmla="*/ 10 w 10"/>
                <a:gd name="T7" fmla="*/ 2963 h 2963"/>
                <a:gd name="T8" fmla="*/ 10 w 10"/>
                <a:gd name="T9" fmla="*/ 6 h 2963"/>
                <a:gd name="T10" fmla="*/ 5 w 10"/>
                <a:gd name="T11" fmla="*/ 0 h 2963"/>
                <a:gd name="T12" fmla="*/ 10 w 10"/>
                <a:gd name="T13" fmla="*/ 6 h 2963"/>
                <a:gd name="T14" fmla="*/ 10 w 10"/>
                <a:gd name="T15" fmla="*/ 0 h 2963"/>
                <a:gd name="T16" fmla="*/ 5 w 10"/>
                <a:gd name="T17" fmla="*/ 0 h 2963"/>
                <a:gd name="T18" fmla="*/ 5 w 10"/>
                <a:gd name="T19" fmla="*/ 11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11"/>
                  </a:moveTo>
                  <a:lnTo>
                    <a:pt x="0" y="6"/>
                  </a:lnTo>
                  <a:lnTo>
                    <a:pt x="0" y="2963"/>
                  </a:lnTo>
                  <a:lnTo>
                    <a:pt x="10" y="2963"/>
                  </a:lnTo>
                  <a:lnTo>
                    <a:pt x="10" y="6"/>
                  </a:lnTo>
                  <a:lnTo>
                    <a:pt x="5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8" name="Freeform 126"/>
            <p:cNvSpPr>
              <a:spLocks/>
            </p:cNvSpPr>
            <p:nvPr/>
          </p:nvSpPr>
          <p:spPr bwMode="auto">
            <a:xfrm>
              <a:off x="2609" y="769"/>
              <a:ext cx="1838" cy="11"/>
            </a:xfrm>
            <a:custGeom>
              <a:avLst/>
              <a:gdLst>
                <a:gd name="T0" fmla="*/ 10 w 1838"/>
                <a:gd name="T1" fmla="*/ 6 h 11"/>
                <a:gd name="T2" fmla="*/ 5 w 1838"/>
                <a:gd name="T3" fmla="*/ 11 h 11"/>
                <a:gd name="T4" fmla="*/ 1838 w 1838"/>
                <a:gd name="T5" fmla="*/ 11 h 11"/>
                <a:gd name="T6" fmla="*/ 1838 w 1838"/>
                <a:gd name="T7" fmla="*/ 0 h 11"/>
                <a:gd name="T8" fmla="*/ 5 w 1838"/>
                <a:gd name="T9" fmla="*/ 0 h 11"/>
                <a:gd name="T10" fmla="*/ 0 w 1838"/>
                <a:gd name="T11" fmla="*/ 6 h 11"/>
                <a:gd name="T12" fmla="*/ 5 w 1838"/>
                <a:gd name="T13" fmla="*/ 0 h 11"/>
                <a:gd name="T14" fmla="*/ 0 w 1838"/>
                <a:gd name="T15" fmla="*/ 0 h 11"/>
                <a:gd name="T16" fmla="*/ 0 w 1838"/>
                <a:gd name="T17" fmla="*/ 6 h 11"/>
                <a:gd name="T18" fmla="*/ 10 w 1838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0" y="6"/>
                  </a:moveTo>
                  <a:lnTo>
                    <a:pt x="5" y="11"/>
                  </a:lnTo>
                  <a:lnTo>
                    <a:pt x="1838" y="11"/>
                  </a:lnTo>
                  <a:lnTo>
                    <a:pt x="1838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69" name="Freeform 127"/>
            <p:cNvSpPr>
              <a:spLocks/>
            </p:cNvSpPr>
            <p:nvPr/>
          </p:nvSpPr>
          <p:spPr bwMode="auto">
            <a:xfrm>
              <a:off x="2609" y="775"/>
              <a:ext cx="10" cy="2963"/>
            </a:xfrm>
            <a:custGeom>
              <a:avLst/>
              <a:gdLst>
                <a:gd name="T0" fmla="*/ 5 w 10"/>
                <a:gd name="T1" fmla="*/ 2952 h 2963"/>
                <a:gd name="T2" fmla="*/ 10 w 10"/>
                <a:gd name="T3" fmla="*/ 2957 h 2963"/>
                <a:gd name="T4" fmla="*/ 10 w 10"/>
                <a:gd name="T5" fmla="*/ 0 h 2963"/>
                <a:gd name="T6" fmla="*/ 0 w 10"/>
                <a:gd name="T7" fmla="*/ 0 h 2963"/>
                <a:gd name="T8" fmla="*/ 0 w 10"/>
                <a:gd name="T9" fmla="*/ 2957 h 2963"/>
                <a:gd name="T10" fmla="*/ 5 w 10"/>
                <a:gd name="T11" fmla="*/ 2963 h 2963"/>
                <a:gd name="T12" fmla="*/ 0 w 10"/>
                <a:gd name="T13" fmla="*/ 2957 h 2963"/>
                <a:gd name="T14" fmla="*/ 0 w 10"/>
                <a:gd name="T15" fmla="*/ 2963 h 2963"/>
                <a:gd name="T16" fmla="*/ 5 w 10"/>
                <a:gd name="T17" fmla="*/ 2963 h 2963"/>
                <a:gd name="T18" fmla="*/ 5 w 10"/>
                <a:gd name="T19" fmla="*/ 2952 h 29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2963"/>
                <a:gd name="T32" fmla="*/ 10 w 10"/>
                <a:gd name="T33" fmla="*/ 2963 h 29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2963">
                  <a:moveTo>
                    <a:pt x="5" y="2952"/>
                  </a:moveTo>
                  <a:lnTo>
                    <a:pt x="10" y="2957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957"/>
                  </a:lnTo>
                  <a:lnTo>
                    <a:pt x="5" y="2963"/>
                  </a:lnTo>
                  <a:lnTo>
                    <a:pt x="0" y="2957"/>
                  </a:lnTo>
                  <a:lnTo>
                    <a:pt x="0" y="2963"/>
                  </a:lnTo>
                  <a:lnTo>
                    <a:pt x="5" y="2963"/>
                  </a:lnTo>
                  <a:lnTo>
                    <a:pt x="5" y="29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0" name="Freeform 128"/>
            <p:cNvSpPr>
              <a:spLocks/>
            </p:cNvSpPr>
            <p:nvPr/>
          </p:nvSpPr>
          <p:spPr bwMode="auto">
            <a:xfrm>
              <a:off x="2614" y="3727"/>
              <a:ext cx="1838" cy="11"/>
            </a:xfrm>
            <a:custGeom>
              <a:avLst/>
              <a:gdLst>
                <a:gd name="T0" fmla="*/ 1828 w 1838"/>
                <a:gd name="T1" fmla="*/ 5 h 11"/>
                <a:gd name="T2" fmla="*/ 1833 w 1838"/>
                <a:gd name="T3" fmla="*/ 0 h 11"/>
                <a:gd name="T4" fmla="*/ 0 w 1838"/>
                <a:gd name="T5" fmla="*/ 0 h 11"/>
                <a:gd name="T6" fmla="*/ 0 w 1838"/>
                <a:gd name="T7" fmla="*/ 11 h 11"/>
                <a:gd name="T8" fmla="*/ 1833 w 1838"/>
                <a:gd name="T9" fmla="*/ 11 h 11"/>
                <a:gd name="T10" fmla="*/ 1838 w 1838"/>
                <a:gd name="T11" fmla="*/ 5 h 11"/>
                <a:gd name="T12" fmla="*/ 1833 w 1838"/>
                <a:gd name="T13" fmla="*/ 11 h 11"/>
                <a:gd name="T14" fmla="*/ 1838 w 1838"/>
                <a:gd name="T15" fmla="*/ 11 h 11"/>
                <a:gd name="T16" fmla="*/ 1838 w 1838"/>
                <a:gd name="T17" fmla="*/ 5 h 11"/>
                <a:gd name="T18" fmla="*/ 1828 w 183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38"/>
                <a:gd name="T31" fmla="*/ 0 h 11"/>
                <a:gd name="T32" fmla="*/ 1838 w 183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38" h="11">
                  <a:moveTo>
                    <a:pt x="1828" y="5"/>
                  </a:moveTo>
                  <a:lnTo>
                    <a:pt x="183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833" y="11"/>
                  </a:lnTo>
                  <a:lnTo>
                    <a:pt x="1838" y="5"/>
                  </a:lnTo>
                  <a:lnTo>
                    <a:pt x="1833" y="11"/>
                  </a:lnTo>
                  <a:lnTo>
                    <a:pt x="1838" y="11"/>
                  </a:lnTo>
                  <a:lnTo>
                    <a:pt x="1838" y="5"/>
                  </a:lnTo>
                  <a:lnTo>
                    <a:pt x="182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1" name="Freeform 129"/>
            <p:cNvSpPr>
              <a:spLocks/>
            </p:cNvSpPr>
            <p:nvPr/>
          </p:nvSpPr>
          <p:spPr bwMode="auto">
            <a:xfrm>
              <a:off x="2396" y="3794"/>
              <a:ext cx="269" cy="86"/>
            </a:xfrm>
            <a:custGeom>
              <a:avLst/>
              <a:gdLst>
                <a:gd name="T0" fmla="*/ 269 w 269"/>
                <a:gd name="T1" fmla="*/ 74 h 86"/>
                <a:gd name="T2" fmla="*/ 258 w 269"/>
                <a:gd name="T3" fmla="*/ 65 h 86"/>
                <a:gd name="T4" fmla="*/ 242 w 269"/>
                <a:gd name="T5" fmla="*/ 55 h 86"/>
                <a:gd name="T6" fmla="*/ 224 w 269"/>
                <a:gd name="T7" fmla="*/ 42 h 86"/>
                <a:gd name="T8" fmla="*/ 205 w 269"/>
                <a:gd name="T9" fmla="*/ 30 h 86"/>
                <a:gd name="T10" fmla="*/ 183 w 269"/>
                <a:gd name="T11" fmla="*/ 19 h 86"/>
                <a:gd name="T12" fmla="*/ 162 w 269"/>
                <a:gd name="T13" fmla="*/ 10 h 86"/>
                <a:gd name="T14" fmla="*/ 143 w 269"/>
                <a:gd name="T15" fmla="*/ 3 h 86"/>
                <a:gd name="T16" fmla="*/ 126 w 269"/>
                <a:gd name="T17" fmla="*/ 0 h 86"/>
                <a:gd name="T18" fmla="*/ 110 w 269"/>
                <a:gd name="T19" fmla="*/ 2 h 86"/>
                <a:gd name="T20" fmla="*/ 94 w 269"/>
                <a:gd name="T21" fmla="*/ 7 h 86"/>
                <a:gd name="T22" fmla="*/ 80 w 269"/>
                <a:gd name="T23" fmla="*/ 13 h 86"/>
                <a:gd name="T24" fmla="*/ 64 w 269"/>
                <a:gd name="T25" fmla="*/ 24 h 86"/>
                <a:gd name="T26" fmla="*/ 50 w 269"/>
                <a:gd name="T27" fmla="*/ 34 h 86"/>
                <a:gd name="T28" fmla="*/ 34 w 269"/>
                <a:gd name="T29" fmla="*/ 47 h 86"/>
                <a:gd name="T30" fmla="*/ 17 w 269"/>
                <a:gd name="T31" fmla="*/ 60 h 86"/>
                <a:gd name="T32" fmla="*/ 0 w 269"/>
                <a:gd name="T33" fmla="*/ 74 h 86"/>
                <a:gd name="T34" fmla="*/ 1 w 269"/>
                <a:gd name="T35" fmla="*/ 77 h 86"/>
                <a:gd name="T36" fmla="*/ 6 w 269"/>
                <a:gd name="T37" fmla="*/ 79 h 86"/>
                <a:gd name="T38" fmla="*/ 16 w 269"/>
                <a:gd name="T39" fmla="*/ 78 h 86"/>
                <a:gd name="T40" fmla="*/ 29 w 269"/>
                <a:gd name="T41" fmla="*/ 68 h 86"/>
                <a:gd name="T42" fmla="*/ 39 w 269"/>
                <a:gd name="T43" fmla="*/ 59 h 86"/>
                <a:gd name="T44" fmla="*/ 50 w 269"/>
                <a:gd name="T45" fmla="*/ 51 h 86"/>
                <a:gd name="T46" fmla="*/ 60 w 269"/>
                <a:gd name="T47" fmla="*/ 43 h 86"/>
                <a:gd name="T48" fmla="*/ 73 w 269"/>
                <a:gd name="T49" fmla="*/ 35 h 86"/>
                <a:gd name="T50" fmla="*/ 86 w 269"/>
                <a:gd name="T51" fmla="*/ 30 h 86"/>
                <a:gd name="T52" fmla="*/ 99 w 269"/>
                <a:gd name="T53" fmla="*/ 26 h 86"/>
                <a:gd name="T54" fmla="*/ 111 w 269"/>
                <a:gd name="T55" fmla="*/ 24 h 86"/>
                <a:gd name="T56" fmla="*/ 123 w 269"/>
                <a:gd name="T57" fmla="*/ 22 h 86"/>
                <a:gd name="T58" fmla="*/ 137 w 269"/>
                <a:gd name="T59" fmla="*/ 24 h 86"/>
                <a:gd name="T60" fmla="*/ 153 w 269"/>
                <a:gd name="T61" fmla="*/ 28 h 86"/>
                <a:gd name="T62" fmla="*/ 172 w 269"/>
                <a:gd name="T63" fmla="*/ 34 h 86"/>
                <a:gd name="T64" fmla="*/ 190 w 269"/>
                <a:gd name="T65" fmla="*/ 42 h 86"/>
                <a:gd name="T66" fmla="*/ 210 w 269"/>
                <a:gd name="T67" fmla="*/ 50 h 86"/>
                <a:gd name="T68" fmla="*/ 226 w 269"/>
                <a:gd name="T69" fmla="*/ 59 h 86"/>
                <a:gd name="T70" fmla="*/ 241 w 269"/>
                <a:gd name="T71" fmla="*/ 68 h 86"/>
                <a:gd name="T72" fmla="*/ 252 w 269"/>
                <a:gd name="T73" fmla="*/ 77 h 86"/>
                <a:gd name="T74" fmla="*/ 264 w 269"/>
                <a:gd name="T75" fmla="*/ 86 h 86"/>
                <a:gd name="T76" fmla="*/ 269 w 269"/>
                <a:gd name="T77" fmla="*/ 83 h 86"/>
                <a:gd name="T78" fmla="*/ 269 w 269"/>
                <a:gd name="T79" fmla="*/ 78 h 86"/>
                <a:gd name="T80" fmla="*/ 269 w 269"/>
                <a:gd name="T81" fmla="*/ 74 h 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6"/>
                <a:gd name="T125" fmla="*/ 269 w 269"/>
                <a:gd name="T126" fmla="*/ 86 h 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6">
                  <a:moveTo>
                    <a:pt x="269" y="74"/>
                  </a:moveTo>
                  <a:lnTo>
                    <a:pt x="258" y="65"/>
                  </a:lnTo>
                  <a:lnTo>
                    <a:pt x="242" y="55"/>
                  </a:lnTo>
                  <a:lnTo>
                    <a:pt x="224" y="42"/>
                  </a:lnTo>
                  <a:lnTo>
                    <a:pt x="205" y="30"/>
                  </a:lnTo>
                  <a:lnTo>
                    <a:pt x="183" y="19"/>
                  </a:lnTo>
                  <a:lnTo>
                    <a:pt x="162" y="10"/>
                  </a:lnTo>
                  <a:lnTo>
                    <a:pt x="143" y="3"/>
                  </a:lnTo>
                  <a:lnTo>
                    <a:pt x="126" y="0"/>
                  </a:lnTo>
                  <a:lnTo>
                    <a:pt x="110" y="2"/>
                  </a:lnTo>
                  <a:lnTo>
                    <a:pt x="94" y="7"/>
                  </a:lnTo>
                  <a:lnTo>
                    <a:pt x="80" y="13"/>
                  </a:lnTo>
                  <a:lnTo>
                    <a:pt x="64" y="24"/>
                  </a:lnTo>
                  <a:lnTo>
                    <a:pt x="50" y="34"/>
                  </a:lnTo>
                  <a:lnTo>
                    <a:pt x="34" y="47"/>
                  </a:lnTo>
                  <a:lnTo>
                    <a:pt x="17" y="60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6" y="79"/>
                  </a:lnTo>
                  <a:lnTo>
                    <a:pt x="16" y="78"/>
                  </a:lnTo>
                  <a:lnTo>
                    <a:pt x="29" y="68"/>
                  </a:lnTo>
                  <a:lnTo>
                    <a:pt x="39" y="59"/>
                  </a:lnTo>
                  <a:lnTo>
                    <a:pt x="50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6" y="30"/>
                  </a:lnTo>
                  <a:lnTo>
                    <a:pt x="99" y="26"/>
                  </a:lnTo>
                  <a:lnTo>
                    <a:pt x="111" y="24"/>
                  </a:lnTo>
                  <a:lnTo>
                    <a:pt x="123" y="22"/>
                  </a:lnTo>
                  <a:lnTo>
                    <a:pt x="137" y="24"/>
                  </a:lnTo>
                  <a:lnTo>
                    <a:pt x="153" y="28"/>
                  </a:lnTo>
                  <a:lnTo>
                    <a:pt x="172" y="34"/>
                  </a:lnTo>
                  <a:lnTo>
                    <a:pt x="190" y="42"/>
                  </a:lnTo>
                  <a:lnTo>
                    <a:pt x="210" y="50"/>
                  </a:lnTo>
                  <a:lnTo>
                    <a:pt x="226" y="59"/>
                  </a:lnTo>
                  <a:lnTo>
                    <a:pt x="241" y="68"/>
                  </a:lnTo>
                  <a:lnTo>
                    <a:pt x="252" y="77"/>
                  </a:lnTo>
                  <a:lnTo>
                    <a:pt x="264" y="86"/>
                  </a:lnTo>
                  <a:lnTo>
                    <a:pt x="269" y="83"/>
                  </a:lnTo>
                  <a:lnTo>
                    <a:pt x="269" y="78"/>
                  </a:lnTo>
                  <a:lnTo>
                    <a:pt x="269" y="74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2" name="Freeform 130"/>
            <p:cNvSpPr>
              <a:spLocks/>
            </p:cNvSpPr>
            <p:nvPr/>
          </p:nvSpPr>
          <p:spPr bwMode="auto">
            <a:xfrm>
              <a:off x="2522" y="3789"/>
              <a:ext cx="145" cy="83"/>
            </a:xfrm>
            <a:custGeom>
              <a:avLst/>
              <a:gdLst>
                <a:gd name="T0" fmla="*/ 0 w 145"/>
                <a:gd name="T1" fmla="*/ 11 h 83"/>
                <a:gd name="T2" fmla="*/ 0 w 145"/>
                <a:gd name="T3" fmla="*/ 11 h 83"/>
                <a:gd name="T4" fmla="*/ 17 w 145"/>
                <a:gd name="T5" fmla="*/ 12 h 83"/>
                <a:gd name="T6" fmla="*/ 35 w 145"/>
                <a:gd name="T7" fmla="*/ 18 h 83"/>
                <a:gd name="T8" fmla="*/ 56 w 145"/>
                <a:gd name="T9" fmla="*/ 27 h 83"/>
                <a:gd name="T10" fmla="*/ 77 w 145"/>
                <a:gd name="T11" fmla="*/ 39 h 83"/>
                <a:gd name="T12" fmla="*/ 96 w 145"/>
                <a:gd name="T13" fmla="*/ 51 h 83"/>
                <a:gd name="T14" fmla="*/ 114 w 145"/>
                <a:gd name="T15" fmla="*/ 64 h 83"/>
                <a:gd name="T16" fmla="*/ 130 w 145"/>
                <a:gd name="T17" fmla="*/ 74 h 83"/>
                <a:gd name="T18" fmla="*/ 140 w 145"/>
                <a:gd name="T19" fmla="*/ 83 h 83"/>
                <a:gd name="T20" fmla="*/ 145 w 145"/>
                <a:gd name="T21" fmla="*/ 75 h 83"/>
                <a:gd name="T22" fmla="*/ 134 w 145"/>
                <a:gd name="T23" fmla="*/ 66 h 83"/>
                <a:gd name="T24" fmla="*/ 119 w 145"/>
                <a:gd name="T25" fmla="*/ 56 h 83"/>
                <a:gd name="T26" fmla="*/ 100 w 145"/>
                <a:gd name="T27" fmla="*/ 43 h 83"/>
                <a:gd name="T28" fmla="*/ 80 w 145"/>
                <a:gd name="T29" fmla="*/ 31 h 83"/>
                <a:gd name="T30" fmla="*/ 58 w 145"/>
                <a:gd name="T31" fmla="*/ 20 h 83"/>
                <a:gd name="T32" fmla="*/ 37 w 145"/>
                <a:gd name="T33" fmla="*/ 11 h 83"/>
                <a:gd name="T34" fmla="*/ 17 w 145"/>
                <a:gd name="T35" fmla="*/ 4 h 83"/>
                <a:gd name="T36" fmla="*/ 0 w 145"/>
                <a:gd name="T37" fmla="*/ 0 h 83"/>
                <a:gd name="T38" fmla="*/ 0 w 145"/>
                <a:gd name="T39" fmla="*/ 0 h 83"/>
                <a:gd name="T40" fmla="*/ 0 w 145"/>
                <a:gd name="T41" fmla="*/ 11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5"/>
                <a:gd name="T64" fmla="*/ 0 h 83"/>
                <a:gd name="T65" fmla="*/ 145 w 145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5" h="83">
                  <a:moveTo>
                    <a:pt x="0" y="11"/>
                  </a:moveTo>
                  <a:lnTo>
                    <a:pt x="0" y="11"/>
                  </a:lnTo>
                  <a:lnTo>
                    <a:pt x="17" y="12"/>
                  </a:lnTo>
                  <a:lnTo>
                    <a:pt x="35" y="18"/>
                  </a:lnTo>
                  <a:lnTo>
                    <a:pt x="56" y="27"/>
                  </a:lnTo>
                  <a:lnTo>
                    <a:pt x="77" y="39"/>
                  </a:lnTo>
                  <a:lnTo>
                    <a:pt x="96" y="51"/>
                  </a:lnTo>
                  <a:lnTo>
                    <a:pt x="114" y="64"/>
                  </a:lnTo>
                  <a:lnTo>
                    <a:pt x="130" y="74"/>
                  </a:lnTo>
                  <a:lnTo>
                    <a:pt x="140" y="83"/>
                  </a:lnTo>
                  <a:lnTo>
                    <a:pt x="145" y="75"/>
                  </a:lnTo>
                  <a:lnTo>
                    <a:pt x="134" y="66"/>
                  </a:lnTo>
                  <a:lnTo>
                    <a:pt x="119" y="56"/>
                  </a:lnTo>
                  <a:lnTo>
                    <a:pt x="100" y="43"/>
                  </a:lnTo>
                  <a:lnTo>
                    <a:pt x="80" y="31"/>
                  </a:lnTo>
                  <a:lnTo>
                    <a:pt x="58" y="20"/>
                  </a:lnTo>
                  <a:lnTo>
                    <a:pt x="37" y="11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3" name="Freeform 131"/>
            <p:cNvSpPr>
              <a:spLocks/>
            </p:cNvSpPr>
            <p:nvPr/>
          </p:nvSpPr>
          <p:spPr bwMode="auto">
            <a:xfrm>
              <a:off x="2392" y="3789"/>
              <a:ext cx="130" cy="83"/>
            </a:xfrm>
            <a:custGeom>
              <a:avLst/>
              <a:gdLst>
                <a:gd name="T0" fmla="*/ 8 w 130"/>
                <a:gd name="T1" fmla="*/ 78 h 83"/>
                <a:gd name="T2" fmla="*/ 6 w 130"/>
                <a:gd name="T3" fmla="*/ 83 h 83"/>
                <a:gd name="T4" fmla="*/ 23 w 130"/>
                <a:gd name="T5" fmla="*/ 69 h 83"/>
                <a:gd name="T6" fmla="*/ 40 w 130"/>
                <a:gd name="T7" fmla="*/ 56 h 83"/>
                <a:gd name="T8" fmla="*/ 56 w 130"/>
                <a:gd name="T9" fmla="*/ 43 h 83"/>
                <a:gd name="T10" fmla="*/ 71 w 130"/>
                <a:gd name="T11" fmla="*/ 33 h 83"/>
                <a:gd name="T12" fmla="*/ 85 w 130"/>
                <a:gd name="T13" fmla="*/ 22 h 83"/>
                <a:gd name="T14" fmla="*/ 100 w 130"/>
                <a:gd name="T15" fmla="*/ 16 h 83"/>
                <a:gd name="T16" fmla="*/ 114 w 130"/>
                <a:gd name="T17" fmla="*/ 11 h 83"/>
                <a:gd name="T18" fmla="*/ 130 w 130"/>
                <a:gd name="T19" fmla="*/ 11 h 83"/>
                <a:gd name="T20" fmla="*/ 130 w 130"/>
                <a:gd name="T21" fmla="*/ 0 h 83"/>
                <a:gd name="T22" fmla="*/ 114 w 130"/>
                <a:gd name="T23" fmla="*/ 3 h 83"/>
                <a:gd name="T24" fmla="*/ 97 w 130"/>
                <a:gd name="T25" fmla="*/ 8 h 83"/>
                <a:gd name="T26" fmla="*/ 83 w 130"/>
                <a:gd name="T27" fmla="*/ 15 h 83"/>
                <a:gd name="T28" fmla="*/ 66 w 130"/>
                <a:gd name="T29" fmla="*/ 25 h 83"/>
                <a:gd name="T30" fmla="*/ 51 w 130"/>
                <a:gd name="T31" fmla="*/ 35 h 83"/>
                <a:gd name="T32" fmla="*/ 35 w 130"/>
                <a:gd name="T33" fmla="*/ 48 h 83"/>
                <a:gd name="T34" fmla="*/ 18 w 130"/>
                <a:gd name="T35" fmla="*/ 61 h 83"/>
                <a:gd name="T36" fmla="*/ 1 w 130"/>
                <a:gd name="T37" fmla="*/ 75 h 83"/>
                <a:gd name="T38" fmla="*/ 0 w 130"/>
                <a:gd name="T39" fmla="*/ 81 h 83"/>
                <a:gd name="T40" fmla="*/ 8 w 130"/>
                <a:gd name="T41" fmla="*/ 78 h 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0"/>
                <a:gd name="T64" fmla="*/ 0 h 83"/>
                <a:gd name="T65" fmla="*/ 130 w 130"/>
                <a:gd name="T66" fmla="*/ 83 h 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0" h="83">
                  <a:moveTo>
                    <a:pt x="8" y="78"/>
                  </a:moveTo>
                  <a:lnTo>
                    <a:pt x="6" y="83"/>
                  </a:lnTo>
                  <a:lnTo>
                    <a:pt x="23" y="69"/>
                  </a:lnTo>
                  <a:lnTo>
                    <a:pt x="40" y="56"/>
                  </a:lnTo>
                  <a:lnTo>
                    <a:pt x="56" y="43"/>
                  </a:lnTo>
                  <a:lnTo>
                    <a:pt x="71" y="33"/>
                  </a:lnTo>
                  <a:lnTo>
                    <a:pt x="85" y="22"/>
                  </a:lnTo>
                  <a:lnTo>
                    <a:pt x="100" y="16"/>
                  </a:lnTo>
                  <a:lnTo>
                    <a:pt x="114" y="11"/>
                  </a:lnTo>
                  <a:lnTo>
                    <a:pt x="130" y="11"/>
                  </a:lnTo>
                  <a:lnTo>
                    <a:pt x="130" y="0"/>
                  </a:lnTo>
                  <a:lnTo>
                    <a:pt x="114" y="3"/>
                  </a:lnTo>
                  <a:lnTo>
                    <a:pt x="97" y="8"/>
                  </a:lnTo>
                  <a:lnTo>
                    <a:pt x="83" y="15"/>
                  </a:lnTo>
                  <a:lnTo>
                    <a:pt x="66" y="25"/>
                  </a:lnTo>
                  <a:lnTo>
                    <a:pt x="51" y="35"/>
                  </a:lnTo>
                  <a:lnTo>
                    <a:pt x="35" y="48"/>
                  </a:lnTo>
                  <a:lnTo>
                    <a:pt x="18" y="61"/>
                  </a:lnTo>
                  <a:lnTo>
                    <a:pt x="1" y="75"/>
                  </a:lnTo>
                  <a:lnTo>
                    <a:pt x="0" y="81"/>
                  </a:lnTo>
                  <a:lnTo>
                    <a:pt x="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4" name="Freeform 132"/>
            <p:cNvSpPr>
              <a:spLocks/>
            </p:cNvSpPr>
            <p:nvPr/>
          </p:nvSpPr>
          <p:spPr bwMode="auto">
            <a:xfrm>
              <a:off x="2392" y="3859"/>
              <a:ext cx="35" cy="18"/>
            </a:xfrm>
            <a:custGeom>
              <a:avLst/>
              <a:gdLst>
                <a:gd name="T0" fmla="*/ 31 w 35"/>
                <a:gd name="T1" fmla="*/ 0 h 18"/>
                <a:gd name="T2" fmla="*/ 31 w 35"/>
                <a:gd name="T3" fmla="*/ 0 h 18"/>
                <a:gd name="T4" fmla="*/ 18 w 35"/>
                <a:gd name="T5" fmla="*/ 9 h 18"/>
                <a:gd name="T6" fmla="*/ 10 w 35"/>
                <a:gd name="T7" fmla="*/ 11 h 18"/>
                <a:gd name="T8" fmla="*/ 8 w 35"/>
                <a:gd name="T9" fmla="*/ 8 h 18"/>
                <a:gd name="T10" fmla="*/ 8 w 35"/>
                <a:gd name="T11" fmla="*/ 8 h 18"/>
                <a:gd name="T12" fmla="*/ 0 w 35"/>
                <a:gd name="T13" fmla="*/ 11 h 18"/>
                <a:gd name="T14" fmla="*/ 3 w 35"/>
                <a:gd name="T15" fmla="*/ 16 h 18"/>
                <a:gd name="T16" fmla="*/ 10 w 35"/>
                <a:gd name="T17" fmla="*/ 18 h 18"/>
                <a:gd name="T18" fmla="*/ 21 w 35"/>
                <a:gd name="T19" fmla="*/ 17 h 18"/>
                <a:gd name="T20" fmla="*/ 35 w 35"/>
                <a:gd name="T21" fmla="*/ 5 h 18"/>
                <a:gd name="T22" fmla="*/ 35 w 35"/>
                <a:gd name="T23" fmla="*/ 5 h 18"/>
                <a:gd name="T24" fmla="*/ 31 w 35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18"/>
                <a:gd name="T41" fmla="*/ 35 w 35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18">
                  <a:moveTo>
                    <a:pt x="31" y="0"/>
                  </a:moveTo>
                  <a:lnTo>
                    <a:pt x="31" y="0"/>
                  </a:lnTo>
                  <a:lnTo>
                    <a:pt x="18" y="9"/>
                  </a:lnTo>
                  <a:lnTo>
                    <a:pt x="10" y="11"/>
                  </a:lnTo>
                  <a:lnTo>
                    <a:pt x="8" y="8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1" y="17"/>
                  </a:lnTo>
                  <a:lnTo>
                    <a:pt x="35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5" name="Freeform 133"/>
            <p:cNvSpPr>
              <a:spLocks/>
            </p:cNvSpPr>
            <p:nvPr/>
          </p:nvSpPr>
          <p:spPr bwMode="auto">
            <a:xfrm>
              <a:off x="2423" y="3811"/>
              <a:ext cx="96" cy="53"/>
            </a:xfrm>
            <a:custGeom>
              <a:avLst/>
              <a:gdLst>
                <a:gd name="T0" fmla="*/ 96 w 96"/>
                <a:gd name="T1" fmla="*/ 0 h 53"/>
                <a:gd name="T2" fmla="*/ 96 w 96"/>
                <a:gd name="T3" fmla="*/ 0 h 53"/>
                <a:gd name="T4" fmla="*/ 84 w 96"/>
                <a:gd name="T5" fmla="*/ 3 h 53"/>
                <a:gd name="T6" fmla="*/ 72 w 96"/>
                <a:gd name="T7" fmla="*/ 5 h 53"/>
                <a:gd name="T8" fmla="*/ 58 w 96"/>
                <a:gd name="T9" fmla="*/ 9 h 53"/>
                <a:gd name="T10" fmla="*/ 44 w 96"/>
                <a:gd name="T11" fmla="*/ 15 h 53"/>
                <a:gd name="T12" fmla="*/ 31 w 96"/>
                <a:gd name="T13" fmla="*/ 22 h 53"/>
                <a:gd name="T14" fmla="*/ 20 w 96"/>
                <a:gd name="T15" fmla="*/ 30 h 53"/>
                <a:gd name="T16" fmla="*/ 9 w 96"/>
                <a:gd name="T17" fmla="*/ 38 h 53"/>
                <a:gd name="T18" fmla="*/ 0 w 96"/>
                <a:gd name="T19" fmla="*/ 48 h 53"/>
                <a:gd name="T20" fmla="*/ 4 w 96"/>
                <a:gd name="T21" fmla="*/ 53 h 53"/>
                <a:gd name="T22" fmla="*/ 14 w 96"/>
                <a:gd name="T23" fmla="*/ 46 h 53"/>
                <a:gd name="T24" fmla="*/ 25 w 96"/>
                <a:gd name="T25" fmla="*/ 38 h 53"/>
                <a:gd name="T26" fmla="*/ 36 w 96"/>
                <a:gd name="T27" fmla="*/ 30 h 53"/>
                <a:gd name="T28" fmla="*/ 47 w 96"/>
                <a:gd name="T29" fmla="*/ 22 h 53"/>
                <a:gd name="T30" fmla="*/ 60 w 96"/>
                <a:gd name="T31" fmla="*/ 17 h 53"/>
                <a:gd name="T32" fmla="*/ 72 w 96"/>
                <a:gd name="T33" fmla="*/ 13 h 53"/>
                <a:gd name="T34" fmla="*/ 84 w 96"/>
                <a:gd name="T35" fmla="*/ 11 h 53"/>
                <a:gd name="T36" fmla="*/ 96 w 96"/>
                <a:gd name="T37" fmla="*/ 11 h 53"/>
                <a:gd name="T38" fmla="*/ 96 w 96"/>
                <a:gd name="T39" fmla="*/ 11 h 53"/>
                <a:gd name="T40" fmla="*/ 96 w 96"/>
                <a:gd name="T41" fmla="*/ 0 h 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53"/>
                <a:gd name="T65" fmla="*/ 96 w 96"/>
                <a:gd name="T66" fmla="*/ 53 h 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53">
                  <a:moveTo>
                    <a:pt x="96" y="0"/>
                  </a:moveTo>
                  <a:lnTo>
                    <a:pt x="96" y="0"/>
                  </a:lnTo>
                  <a:lnTo>
                    <a:pt x="84" y="3"/>
                  </a:lnTo>
                  <a:lnTo>
                    <a:pt x="72" y="5"/>
                  </a:lnTo>
                  <a:lnTo>
                    <a:pt x="58" y="9"/>
                  </a:lnTo>
                  <a:lnTo>
                    <a:pt x="44" y="15"/>
                  </a:lnTo>
                  <a:lnTo>
                    <a:pt x="31" y="22"/>
                  </a:lnTo>
                  <a:lnTo>
                    <a:pt x="20" y="30"/>
                  </a:lnTo>
                  <a:lnTo>
                    <a:pt x="9" y="38"/>
                  </a:lnTo>
                  <a:lnTo>
                    <a:pt x="0" y="48"/>
                  </a:lnTo>
                  <a:lnTo>
                    <a:pt x="4" y="53"/>
                  </a:lnTo>
                  <a:lnTo>
                    <a:pt x="14" y="46"/>
                  </a:lnTo>
                  <a:lnTo>
                    <a:pt x="25" y="38"/>
                  </a:lnTo>
                  <a:lnTo>
                    <a:pt x="36" y="30"/>
                  </a:lnTo>
                  <a:lnTo>
                    <a:pt x="47" y="22"/>
                  </a:lnTo>
                  <a:lnTo>
                    <a:pt x="60" y="17"/>
                  </a:lnTo>
                  <a:lnTo>
                    <a:pt x="72" y="13"/>
                  </a:lnTo>
                  <a:lnTo>
                    <a:pt x="84" y="11"/>
                  </a:lnTo>
                  <a:lnTo>
                    <a:pt x="96" y="1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6" name="Freeform 134"/>
            <p:cNvSpPr>
              <a:spLocks/>
            </p:cNvSpPr>
            <p:nvPr/>
          </p:nvSpPr>
          <p:spPr bwMode="auto">
            <a:xfrm>
              <a:off x="2519" y="3811"/>
              <a:ext cx="131" cy="62"/>
            </a:xfrm>
            <a:custGeom>
              <a:avLst/>
              <a:gdLst>
                <a:gd name="T0" fmla="*/ 131 w 131"/>
                <a:gd name="T1" fmla="*/ 57 h 62"/>
                <a:gd name="T2" fmla="*/ 131 w 131"/>
                <a:gd name="T3" fmla="*/ 57 h 62"/>
                <a:gd name="T4" fmla="*/ 120 w 131"/>
                <a:gd name="T5" fmla="*/ 47 h 62"/>
                <a:gd name="T6" fmla="*/ 105 w 131"/>
                <a:gd name="T7" fmla="*/ 38 h 62"/>
                <a:gd name="T8" fmla="*/ 88 w 131"/>
                <a:gd name="T9" fmla="*/ 29 h 62"/>
                <a:gd name="T10" fmla="*/ 68 w 131"/>
                <a:gd name="T11" fmla="*/ 21 h 62"/>
                <a:gd name="T12" fmla="*/ 50 w 131"/>
                <a:gd name="T13" fmla="*/ 13 h 62"/>
                <a:gd name="T14" fmla="*/ 31 w 131"/>
                <a:gd name="T15" fmla="*/ 7 h 62"/>
                <a:gd name="T16" fmla="*/ 14 w 131"/>
                <a:gd name="T17" fmla="*/ 3 h 62"/>
                <a:gd name="T18" fmla="*/ 0 w 131"/>
                <a:gd name="T19" fmla="*/ 0 h 62"/>
                <a:gd name="T20" fmla="*/ 0 w 131"/>
                <a:gd name="T21" fmla="*/ 11 h 62"/>
                <a:gd name="T22" fmla="*/ 14 w 131"/>
                <a:gd name="T23" fmla="*/ 11 h 62"/>
                <a:gd name="T24" fmla="*/ 28 w 131"/>
                <a:gd name="T25" fmla="*/ 15 h 62"/>
                <a:gd name="T26" fmla="*/ 48 w 131"/>
                <a:gd name="T27" fmla="*/ 21 h 62"/>
                <a:gd name="T28" fmla="*/ 66 w 131"/>
                <a:gd name="T29" fmla="*/ 29 h 62"/>
                <a:gd name="T30" fmla="*/ 85 w 131"/>
                <a:gd name="T31" fmla="*/ 37 h 62"/>
                <a:gd name="T32" fmla="*/ 102 w 131"/>
                <a:gd name="T33" fmla="*/ 46 h 62"/>
                <a:gd name="T34" fmla="*/ 116 w 131"/>
                <a:gd name="T35" fmla="*/ 55 h 62"/>
                <a:gd name="T36" fmla="*/ 126 w 131"/>
                <a:gd name="T37" fmla="*/ 62 h 62"/>
                <a:gd name="T38" fmla="*/ 126 w 131"/>
                <a:gd name="T39" fmla="*/ 62 h 62"/>
                <a:gd name="T40" fmla="*/ 131 w 131"/>
                <a:gd name="T41" fmla="*/ 57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1"/>
                <a:gd name="T64" fmla="*/ 0 h 62"/>
                <a:gd name="T65" fmla="*/ 131 w 131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1" h="62">
                  <a:moveTo>
                    <a:pt x="131" y="57"/>
                  </a:moveTo>
                  <a:lnTo>
                    <a:pt x="131" y="57"/>
                  </a:lnTo>
                  <a:lnTo>
                    <a:pt x="120" y="47"/>
                  </a:lnTo>
                  <a:lnTo>
                    <a:pt x="105" y="38"/>
                  </a:lnTo>
                  <a:lnTo>
                    <a:pt x="88" y="29"/>
                  </a:lnTo>
                  <a:lnTo>
                    <a:pt x="68" y="21"/>
                  </a:lnTo>
                  <a:lnTo>
                    <a:pt x="50" y="13"/>
                  </a:lnTo>
                  <a:lnTo>
                    <a:pt x="31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" y="11"/>
                  </a:lnTo>
                  <a:lnTo>
                    <a:pt x="28" y="15"/>
                  </a:lnTo>
                  <a:lnTo>
                    <a:pt x="48" y="21"/>
                  </a:lnTo>
                  <a:lnTo>
                    <a:pt x="66" y="29"/>
                  </a:lnTo>
                  <a:lnTo>
                    <a:pt x="85" y="37"/>
                  </a:lnTo>
                  <a:lnTo>
                    <a:pt x="102" y="46"/>
                  </a:lnTo>
                  <a:lnTo>
                    <a:pt x="116" y="55"/>
                  </a:lnTo>
                  <a:lnTo>
                    <a:pt x="126" y="62"/>
                  </a:lnTo>
                  <a:lnTo>
                    <a:pt x="131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7" name="Freeform 135"/>
            <p:cNvSpPr>
              <a:spLocks/>
            </p:cNvSpPr>
            <p:nvPr/>
          </p:nvSpPr>
          <p:spPr bwMode="auto">
            <a:xfrm>
              <a:off x="2645" y="3864"/>
              <a:ext cx="25" cy="20"/>
            </a:xfrm>
            <a:custGeom>
              <a:avLst/>
              <a:gdLst>
                <a:gd name="T0" fmla="*/ 17 w 25"/>
                <a:gd name="T1" fmla="*/ 8 h 20"/>
                <a:gd name="T2" fmla="*/ 16 w 25"/>
                <a:gd name="T3" fmla="*/ 4 h 20"/>
                <a:gd name="T4" fmla="*/ 15 w 25"/>
                <a:gd name="T5" fmla="*/ 8 h 20"/>
                <a:gd name="T6" fmla="*/ 16 w 25"/>
                <a:gd name="T7" fmla="*/ 11 h 20"/>
                <a:gd name="T8" fmla="*/ 16 w 25"/>
                <a:gd name="T9" fmla="*/ 12 h 20"/>
                <a:gd name="T10" fmla="*/ 5 w 25"/>
                <a:gd name="T11" fmla="*/ 4 h 20"/>
                <a:gd name="T12" fmla="*/ 0 w 25"/>
                <a:gd name="T13" fmla="*/ 9 h 20"/>
                <a:gd name="T14" fmla="*/ 14 w 25"/>
                <a:gd name="T15" fmla="*/ 20 h 20"/>
                <a:gd name="T16" fmla="*/ 24 w 25"/>
                <a:gd name="T17" fmla="*/ 16 h 20"/>
                <a:gd name="T18" fmla="*/ 25 w 25"/>
                <a:gd name="T19" fmla="*/ 8 h 20"/>
                <a:gd name="T20" fmla="*/ 24 w 25"/>
                <a:gd name="T21" fmla="*/ 4 h 20"/>
                <a:gd name="T22" fmla="*/ 22 w 25"/>
                <a:gd name="T23" fmla="*/ 0 h 20"/>
                <a:gd name="T24" fmla="*/ 24 w 25"/>
                <a:gd name="T25" fmla="*/ 4 h 20"/>
                <a:gd name="T26" fmla="*/ 24 w 25"/>
                <a:gd name="T27" fmla="*/ 2 h 20"/>
                <a:gd name="T28" fmla="*/ 22 w 25"/>
                <a:gd name="T29" fmla="*/ 0 h 20"/>
                <a:gd name="T30" fmla="*/ 17 w 25"/>
                <a:gd name="T31" fmla="*/ 8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"/>
                <a:gd name="T49" fmla="*/ 0 h 20"/>
                <a:gd name="T50" fmla="*/ 25 w 2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" h="20">
                  <a:moveTo>
                    <a:pt x="17" y="8"/>
                  </a:moveTo>
                  <a:lnTo>
                    <a:pt x="16" y="4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5" y="4"/>
                  </a:lnTo>
                  <a:lnTo>
                    <a:pt x="0" y="9"/>
                  </a:lnTo>
                  <a:lnTo>
                    <a:pt x="14" y="20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4" y="4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8" name="Freeform 136"/>
            <p:cNvSpPr>
              <a:spLocks/>
            </p:cNvSpPr>
            <p:nvPr/>
          </p:nvSpPr>
          <p:spPr bwMode="auto">
            <a:xfrm>
              <a:off x="2396" y="3816"/>
              <a:ext cx="269" cy="81"/>
            </a:xfrm>
            <a:custGeom>
              <a:avLst/>
              <a:gdLst>
                <a:gd name="T0" fmla="*/ 269 w 269"/>
                <a:gd name="T1" fmla="*/ 52 h 81"/>
                <a:gd name="T2" fmla="*/ 269 w 269"/>
                <a:gd name="T3" fmla="*/ 56 h 81"/>
                <a:gd name="T4" fmla="*/ 269 w 269"/>
                <a:gd name="T5" fmla="*/ 61 h 81"/>
                <a:gd name="T6" fmla="*/ 264 w 269"/>
                <a:gd name="T7" fmla="*/ 64 h 81"/>
                <a:gd name="T8" fmla="*/ 252 w 269"/>
                <a:gd name="T9" fmla="*/ 55 h 81"/>
                <a:gd name="T10" fmla="*/ 241 w 269"/>
                <a:gd name="T11" fmla="*/ 46 h 81"/>
                <a:gd name="T12" fmla="*/ 226 w 269"/>
                <a:gd name="T13" fmla="*/ 37 h 81"/>
                <a:gd name="T14" fmla="*/ 210 w 269"/>
                <a:gd name="T15" fmla="*/ 28 h 81"/>
                <a:gd name="T16" fmla="*/ 190 w 269"/>
                <a:gd name="T17" fmla="*/ 20 h 81"/>
                <a:gd name="T18" fmla="*/ 172 w 269"/>
                <a:gd name="T19" fmla="*/ 12 h 81"/>
                <a:gd name="T20" fmla="*/ 153 w 269"/>
                <a:gd name="T21" fmla="*/ 6 h 81"/>
                <a:gd name="T22" fmla="*/ 137 w 269"/>
                <a:gd name="T23" fmla="*/ 2 h 81"/>
                <a:gd name="T24" fmla="*/ 123 w 269"/>
                <a:gd name="T25" fmla="*/ 0 h 81"/>
                <a:gd name="T26" fmla="*/ 111 w 269"/>
                <a:gd name="T27" fmla="*/ 2 h 81"/>
                <a:gd name="T28" fmla="*/ 99 w 269"/>
                <a:gd name="T29" fmla="*/ 4 h 81"/>
                <a:gd name="T30" fmla="*/ 86 w 269"/>
                <a:gd name="T31" fmla="*/ 8 h 81"/>
                <a:gd name="T32" fmla="*/ 73 w 269"/>
                <a:gd name="T33" fmla="*/ 13 h 81"/>
                <a:gd name="T34" fmla="*/ 60 w 269"/>
                <a:gd name="T35" fmla="*/ 21 h 81"/>
                <a:gd name="T36" fmla="*/ 50 w 269"/>
                <a:gd name="T37" fmla="*/ 29 h 81"/>
                <a:gd name="T38" fmla="*/ 39 w 269"/>
                <a:gd name="T39" fmla="*/ 37 h 81"/>
                <a:gd name="T40" fmla="*/ 29 w 269"/>
                <a:gd name="T41" fmla="*/ 46 h 81"/>
                <a:gd name="T42" fmla="*/ 16 w 269"/>
                <a:gd name="T43" fmla="*/ 56 h 81"/>
                <a:gd name="T44" fmla="*/ 6 w 269"/>
                <a:gd name="T45" fmla="*/ 57 h 81"/>
                <a:gd name="T46" fmla="*/ 1 w 269"/>
                <a:gd name="T47" fmla="*/ 55 h 81"/>
                <a:gd name="T48" fmla="*/ 0 w 269"/>
                <a:gd name="T49" fmla="*/ 52 h 81"/>
                <a:gd name="T50" fmla="*/ 1 w 269"/>
                <a:gd name="T51" fmla="*/ 60 h 81"/>
                <a:gd name="T52" fmla="*/ 11 w 269"/>
                <a:gd name="T53" fmla="*/ 65 h 81"/>
                <a:gd name="T54" fmla="*/ 27 w 269"/>
                <a:gd name="T55" fmla="*/ 70 h 81"/>
                <a:gd name="T56" fmla="*/ 47 w 269"/>
                <a:gd name="T57" fmla="*/ 74 h 81"/>
                <a:gd name="T58" fmla="*/ 69 w 269"/>
                <a:gd name="T59" fmla="*/ 77 h 81"/>
                <a:gd name="T60" fmla="*/ 91 w 269"/>
                <a:gd name="T61" fmla="*/ 79 h 81"/>
                <a:gd name="T62" fmla="*/ 111 w 269"/>
                <a:gd name="T63" fmla="*/ 81 h 81"/>
                <a:gd name="T64" fmla="*/ 128 w 269"/>
                <a:gd name="T65" fmla="*/ 81 h 81"/>
                <a:gd name="T66" fmla="*/ 146 w 269"/>
                <a:gd name="T67" fmla="*/ 81 h 81"/>
                <a:gd name="T68" fmla="*/ 168 w 269"/>
                <a:gd name="T69" fmla="*/ 81 h 81"/>
                <a:gd name="T70" fmla="*/ 194 w 269"/>
                <a:gd name="T71" fmla="*/ 79 h 81"/>
                <a:gd name="T72" fmla="*/ 218 w 269"/>
                <a:gd name="T73" fmla="*/ 78 h 81"/>
                <a:gd name="T74" fmla="*/ 241 w 269"/>
                <a:gd name="T75" fmla="*/ 74 h 81"/>
                <a:gd name="T76" fmla="*/ 258 w 269"/>
                <a:gd name="T77" fmla="*/ 69 h 81"/>
                <a:gd name="T78" fmla="*/ 268 w 269"/>
                <a:gd name="T79" fmla="*/ 63 h 81"/>
                <a:gd name="T80" fmla="*/ 269 w 269"/>
                <a:gd name="T81" fmla="*/ 52 h 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81"/>
                <a:gd name="T125" fmla="*/ 269 w 269"/>
                <a:gd name="T126" fmla="*/ 81 h 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81">
                  <a:moveTo>
                    <a:pt x="269" y="52"/>
                  </a:moveTo>
                  <a:lnTo>
                    <a:pt x="269" y="56"/>
                  </a:lnTo>
                  <a:lnTo>
                    <a:pt x="269" y="61"/>
                  </a:lnTo>
                  <a:lnTo>
                    <a:pt x="264" y="64"/>
                  </a:lnTo>
                  <a:lnTo>
                    <a:pt x="252" y="55"/>
                  </a:lnTo>
                  <a:lnTo>
                    <a:pt x="241" y="46"/>
                  </a:lnTo>
                  <a:lnTo>
                    <a:pt x="226" y="37"/>
                  </a:lnTo>
                  <a:lnTo>
                    <a:pt x="210" y="28"/>
                  </a:lnTo>
                  <a:lnTo>
                    <a:pt x="190" y="20"/>
                  </a:lnTo>
                  <a:lnTo>
                    <a:pt x="172" y="12"/>
                  </a:lnTo>
                  <a:lnTo>
                    <a:pt x="153" y="6"/>
                  </a:lnTo>
                  <a:lnTo>
                    <a:pt x="137" y="2"/>
                  </a:lnTo>
                  <a:lnTo>
                    <a:pt x="123" y="0"/>
                  </a:lnTo>
                  <a:lnTo>
                    <a:pt x="111" y="2"/>
                  </a:lnTo>
                  <a:lnTo>
                    <a:pt x="99" y="4"/>
                  </a:lnTo>
                  <a:lnTo>
                    <a:pt x="86" y="8"/>
                  </a:lnTo>
                  <a:lnTo>
                    <a:pt x="73" y="13"/>
                  </a:lnTo>
                  <a:lnTo>
                    <a:pt x="60" y="21"/>
                  </a:lnTo>
                  <a:lnTo>
                    <a:pt x="50" y="29"/>
                  </a:lnTo>
                  <a:lnTo>
                    <a:pt x="39" y="37"/>
                  </a:lnTo>
                  <a:lnTo>
                    <a:pt x="29" y="46"/>
                  </a:lnTo>
                  <a:lnTo>
                    <a:pt x="16" y="56"/>
                  </a:lnTo>
                  <a:lnTo>
                    <a:pt x="6" y="57"/>
                  </a:lnTo>
                  <a:lnTo>
                    <a:pt x="1" y="55"/>
                  </a:lnTo>
                  <a:lnTo>
                    <a:pt x="0" y="52"/>
                  </a:lnTo>
                  <a:lnTo>
                    <a:pt x="1" y="60"/>
                  </a:lnTo>
                  <a:lnTo>
                    <a:pt x="11" y="65"/>
                  </a:lnTo>
                  <a:lnTo>
                    <a:pt x="27" y="70"/>
                  </a:lnTo>
                  <a:lnTo>
                    <a:pt x="47" y="74"/>
                  </a:lnTo>
                  <a:lnTo>
                    <a:pt x="69" y="77"/>
                  </a:lnTo>
                  <a:lnTo>
                    <a:pt x="91" y="79"/>
                  </a:lnTo>
                  <a:lnTo>
                    <a:pt x="111" y="81"/>
                  </a:lnTo>
                  <a:lnTo>
                    <a:pt x="128" y="81"/>
                  </a:lnTo>
                  <a:lnTo>
                    <a:pt x="146" y="81"/>
                  </a:lnTo>
                  <a:lnTo>
                    <a:pt x="168" y="81"/>
                  </a:lnTo>
                  <a:lnTo>
                    <a:pt x="194" y="79"/>
                  </a:lnTo>
                  <a:lnTo>
                    <a:pt x="218" y="78"/>
                  </a:lnTo>
                  <a:lnTo>
                    <a:pt x="241" y="74"/>
                  </a:lnTo>
                  <a:lnTo>
                    <a:pt x="258" y="69"/>
                  </a:lnTo>
                  <a:lnTo>
                    <a:pt x="268" y="63"/>
                  </a:lnTo>
                  <a:lnTo>
                    <a:pt x="269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9" name="Freeform 137"/>
            <p:cNvSpPr>
              <a:spLocks/>
            </p:cNvSpPr>
            <p:nvPr/>
          </p:nvSpPr>
          <p:spPr bwMode="auto">
            <a:xfrm>
              <a:off x="2496" y="3866"/>
              <a:ext cx="53" cy="22"/>
            </a:xfrm>
            <a:custGeom>
              <a:avLst/>
              <a:gdLst>
                <a:gd name="T0" fmla="*/ 5 w 53"/>
                <a:gd name="T1" fmla="*/ 0 h 22"/>
                <a:gd name="T2" fmla="*/ 10 w 53"/>
                <a:gd name="T3" fmla="*/ 2 h 22"/>
                <a:gd name="T4" fmla="*/ 15 w 53"/>
                <a:gd name="T5" fmla="*/ 5 h 22"/>
                <a:gd name="T6" fmla="*/ 21 w 53"/>
                <a:gd name="T7" fmla="*/ 6 h 22"/>
                <a:gd name="T8" fmla="*/ 27 w 53"/>
                <a:gd name="T9" fmla="*/ 7 h 22"/>
                <a:gd name="T10" fmla="*/ 32 w 53"/>
                <a:gd name="T11" fmla="*/ 7 h 22"/>
                <a:gd name="T12" fmla="*/ 38 w 53"/>
                <a:gd name="T13" fmla="*/ 7 h 22"/>
                <a:gd name="T14" fmla="*/ 43 w 53"/>
                <a:gd name="T15" fmla="*/ 6 h 22"/>
                <a:gd name="T16" fmla="*/ 48 w 53"/>
                <a:gd name="T17" fmla="*/ 5 h 22"/>
                <a:gd name="T18" fmla="*/ 53 w 53"/>
                <a:gd name="T19" fmla="*/ 5 h 22"/>
                <a:gd name="T20" fmla="*/ 51 w 53"/>
                <a:gd name="T21" fmla="*/ 11 h 22"/>
                <a:gd name="T22" fmla="*/ 44 w 53"/>
                <a:gd name="T23" fmla="*/ 18 h 22"/>
                <a:gd name="T24" fmla="*/ 32 w 53"/>
                <a:gd name="T25" fmla="*/ 22 h 22"/>
                <a:gd name="T26" fmla="*/ 25 w 53"/>
                <a:gd name="T27" fmla="*/ 20 h 22"/>
                <a:gd name="T28" fmla="*/ 17 w 53"/>
                <a:gd name="T29" fmla="*/ 19 h 22"/>
                <a:gd name="T30" fmla="*/ 11 w 53"/>
                <a:gd name="T31" fmla="*/ 16 h 22"/>
                <a:gd name="T32" fmla="*/ 7 w 53"/>
                <a:gd name="T33" fmla="*/ 13 h 22"/>
                <a:gd name="T34" fmla="*/ 2 w 53"/>
                <a:gd name="T35" fmla="*/ 10 h 22"/>
                <a:gd name="T36" fmla="*/ 0 w 53"/>
                <a:gd name="T37" fmla="*/ 6 h 22"/>
                <a:gd name="T38" fmla="*/ 2 w 53"/>
                <a:gd name="T39" fmla="*/ 2 h 22"/>
                <a:gd name="T40" fmla="*/ 5 w 53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3"/>
                <a:gd name="T64" fmla="*/ 0 h 22"/>
                <a:gd name="T65" fmla="*/ 53 w 53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3" h="22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21" y="6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43" y="6"/>
                  </a:lnTo>
                  <a:lnTo>
                    <a:pt x="48" y="5"/>
                  </a:lnTo>
                  <a:lnTo>
                    <a:pt x="53" y="5"/>
                  </a:lnTo>
                  <a:lnTo>
                    <a:pt x="51" y="11"/>
                  </a:lnTo>
                  <a:lnTo>
                    <a:pt x="44" y="18"/>
                  </a:lnTo>
                  <a:lnTo>
                    <a:pt x="32" y="22"/>
                  </a:lnTo>
                  <a:lnTo>
                    <a:pt x="25" y="20"/>
                  </a:lnTo>
                  <a:lnTo>
                    <a:pt x="17" y="19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0" name="Freeform 138"/>
            <p:cNvSpPr>
              <a:spLocks/>
            </p:cNvSpPr>
            <p:nvPr/>
          </p:nvSpPr>
          <p:spPr bwMode="auto">
            <a:xfrm>
              <a:off x="2505" y="1575"/>
              <a:ext cx="57" cy="59"/>
            </a:xfrm>
            <a:custGeom>
              <a:avLst/>
              <a:gdLst>
                <a:gd name="T0" fmla="*/ 57 w 57"/>
                <a:gd name="T1" fmla="*/ 22 h 59"/>
                <a:gd name="T2" fmla="*/ 57 w 57"/>
                <a:gd name="T3" fmla="*/ 17 h 59"/>
                <a:gd name="T4" fmla="*/ 56 w 57"/>
                <a:gd name="T5" fmla="*/ 13 h 59"/>
                <a:gd name="T6" fmla="*/ 52 w 57"/>
                <a:gd name="T7" fmla="*/ 8 h 59"/>
                <a:gd name="T8" fmla="*/ 47 w 57"/>
                <a:gd name="T9" fmla="*/ 4 h 59"/>
                <a:gd name="T10" fmla="*/ 41 w 57"/>
                <a:gd name="T11" fmla="*/ 2 h 59"/>
                <a:gd name="T12" fmla="*/ 34 w 57"/>
                <a:gd name="T13" fmla="*/ 0 h 59"/>
                <a:gd name="T14" fmla="*/ 27 w 57"/>
                <a:gd name="T15" fmla="*/ 0 h 59"/>
                <a:gd name="T16" fmla="*/ 18 w 57"/>
                <a:gd name="T17" fmla="*/ 3 h 59"/>
                <a:gd name="T18" fmla="*/ 11 w 57"/>
                <a:gd name="T19" fmla="*/ 8 h 59"/>
                <a:gd name="T20" fmla="*/ 5 w 57"/>
                <a:gd name="T21" fmla="*/ 16 h 59"/>
                <a:gd name="T22" fmla="*/ 1 w 57"/>
                <a:gd name="T23" fmla="*/ 25 h 59"/>
                <a:gd name="T24" fmla="*/ 0 w 57"/>
                <a:gd name="T25" fmla="*/ 34 h 59"/>
                <a:gd name="T26" fmla="*/ 1 w 57"/>
                <a:gd name="T27" fmla="*/ 43 h 59"/>
                <a:gd name="T28" fmla="*/ 6 w 57"/>
                <a:gd name="T29" fmla="*/ 51 h 59"/>
                <a:gd name="T30" fmla="*/ 13 w 57"/>
                <a:gd name="T31" fmla="*/ 56 h 59"/>
                <a:gd name="T32" fmla="*/ 25 w 57"/>
                <a:gd name="T33" fmla="*/ 59 h 59"/>
                <a:gd name="T34" fmla="*/ 41 w 57"/>
                <a:gd name="T35" fmla="*/ 56 h 59"/>
                <a:gd name="T36" fmla="*/ 41 w 57"/>
                <a:gd name="T37" fmla="*/ 48 h 59"/>
                <a:gd name="T38" fmla="*/ 34 w 57"/>
                <a:gd name="T39" fmla="*/ 41 h 59"/>
                <a:gd name="T40" fmla="*/ 30 w 57"/>
                <a:gd name="T41" fmla="*/ 37 h 59"/>
                <a:gd name="T42" fmla="*/ 29 w 57"/>
                <a:gd name="T43" fmla="*/ 33 h 59"/>
                <a:gd name="T44" fmla="*/ 28 w 57"/>
                <a:gd name="T45" fmla="*/ 25 h 59"/>
                <a:gd name="T46" fmla="*/ 30 w 57"/>
                <a:gd name="T47" fmla="*/ 20 h 59"/>
                <a:gd name="T48" fmla="*/ 40 w 57"/>
                <a:gd name="T49" fmla="*/ 21 h 59"/>
                <a:gd name="T50" fmla="*/ 51 w 57"/>
                <a:gd name="T51" fmla="*/ 26 h 59"/>
                <a:gd name="T52" fmla="*/ 56 w 57"/>
                <a:gd name="T53" fmla="*/ 25 h 59"/>
                <a:gd name="T54" fmla="*/ 57 w 57"/>
                <a:gd name="T55" fmla="*/ 24 h 59"/>
                <a:gd name="T56" fmla="*/ 57 w 57"/>
                <a:gd name="T57" fmla="*/ 22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7"/>
                <a:gd name="T88" fmla="*/ 0 h 59"/>
                <a:gd name="T89" fmla="*/ 57 w 57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7" h="59">
                  <a:moveTo>
                    <a:pt x="57" y="22"/>
                  </a:moveTo>
                  <a:lnTo>
                    <a:pt x="57" y="17"/>
                  </a:lnTo>
                  <a:lnTo>
                    <a:pt x="56" y="13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1" y="25"/>
                  </a:lnTo>
                  <a:lnTo>
                    <a:pt x="0" y="34"/>
                  </a:lnTo>
                  <a:lnTo>
                    <a:pt x="1" y="43"/>
                  </a:lnTo>
                  <a:lnTo>
                    <a:pt x="6" y="51"/>
                  </a:lnTo>
                  <a:lnTo>
                    <a:pt x="13" y="56"/>
                  </a:lnTo>
                  <a:lnTo>
                    <a:pt x="25" y="59"/>
                  </a:lnTo>
                  <a:lnTo>
                    <a:pt x="41" y="56"/>
                  </a:lnTo>
                  <a:lnTo>
                    <a:pt x="41" y="48"/>
                  </a:lnTo>
                  <a:lnTo>
                    <a:pt x="34" y="41"/>
                  </a:lnTo>
                  <a:lnTo>
                    <a:pt x="30" y="37"/>
                  </a:lnTo>
                  <a:lnTo>
                    <a:pt x="29" y="33"/>
                  </a:lnTo>
                  <a:lnTo>
                    <a:pt x="28" y="25"/>
                  </a:lnTo>
                  <a:lnTo>
                    <a:pt x="30" y="20"/>
                  </a:lnTo>
                  <a:lnTo>
                    <a:pt x="40" y="21"/>
                  </a:lnTo>
                  <a:lnTo>
                    <a:pt x="51" y="26"/>
                  </a:lnTo>
                  <a:lnTo>
                    <a:pt x="56" y="25"/>
                  </a:lnTo>
                  <a:lnTo>
                    <a:pt x="57" y="24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1" name="Freeform 139"/>
            <p:cNvSpPr>
              <a:spLocks/>
            </p:cNvSpPr>
            <p:nvPr/>
          </p:nvSpPr>
          <p:spPr bwMode="auto">
            <a:xfrm>
              <a:off x="2318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2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5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5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2 w 89"/>
                <a:gd name="T31" fmla="*/ 1 h 95"/>
                <a:gd name="T32" fmla="*/ 44 w 89"/>
                <a:gd name="T33" fmla="*/ 0 h 95"/>
                <a:gd name="T34" fmla="*/ 35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5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2" name="Freeform 140"/>
            <p:cNvSpPr>
              <a:spLocks/>
            </p:cNvSpPr>
            <p:nvPr/>
          </p:nvSpPr>
          <p:spPr bwMode="auto">
            <a:xfrm>
              <a:off x="2645" y="2133"/>
              <a:ext cx="89" cy="95"/>
            </a:xfrm>
            <a:custGeom>
              <a:avLst/>
              <a:gdLst>
                <a:gd name="T0" fmla="*/ 44 w 89"/>
                <a:gd name="T1" fmla="*/ 95 h 95"/>
                <a:gd name="T2" fmla="*/ 53 w 89"/>
                <a:gd name="T3" fmla="*/ 93 h 95"/>
                <a:gd name="T4" fmla="*/ 61 w 89"/>
                <a:gd name="T5" fmla="*/ 91 h 95"/>
                <a:gd name="T6" fmla="*/ 68 w 89"/>
                <a:gd name="T7" fmla="*/ 87 h 95"/>
                <a:gd name="T8" fmla="*/ 76 w 89"/>
                <a:gd name="T9" fmla="*/ 80 h 95"/>
                <a:gd name="T10" fmla="*/ 82 w 89"/>
                <a:gd name="T11" fmla="*/ 73 h 95"/>
                <a:gd name="T12" fmla="*/ 85 w 89"/>
                <a:gd name="T13" fmla="*/ 65 h 95"/>
                <a:gd name="T14" fmla="*/ 88 w 89"/>
                <a:gd name="T15" fmla="*/ 56 h 95"/>
                <a:gd name="T16" fmla="*/ 89 w 89"/>
                <a:gd name="T17" fmla="*/ 47 h 95"/>
                <a:gd name="T18" fmla="*/ 88 w 89"/>
                <a:gd name="T19" fmla="*/ 38 h 95"/>
                <a:gd name="T20" fmla="*/ 85 w 89"/>
                <a:gd name="T21" fmla="*/ 29 h 95"/>
                <a:gd name="T22" fmla="*/ 82 w 89"/>
                <a:gd name="T23" fmla="*/ 21 h 95"/>
                <a:gd name="T24" fmla="*/ 76 w 89"/>
                <a:gd name="T25" fmla="*/ 13 h 95"/>
                <a:gd name="T26" fmla="*/ 68 w 89"/>
                <a:gd name="T27" fmla="*/ 8 h 95"/>
                <a:gd name="T28" fmla="*/ 61 w 89"/>
                <a:gd name="T29" fmla="*/ 4 h 95"/>
                <a:gd name="T30" fmla="*/ 53 w 89"/>
                <a:gd name="T31" fmla="*/ 1 h 95"/>
                <a:gd name="T32" fmla="*/ 44 w 89"/>
                <a:gd name="T33" fmla="*/ 0 h 95"/>
                <a:gd name="T34" fmla="*/ 36 w 89"/>
                <a:gd name="T35" fmla="*/ 1 h 95"/>
                <a:gd name="T36" fmla="*/ 27 w 89"/>
                <a:gd name="T37" fmla="*/ 4 h 95"/>
                <a:gd name="T38" fmla="*/ 20 w 89"/>
                <a:gd name="T39" fmla="*/ 8 h 95"/>
                <a:gd name="T40" fmla="*/ 14 w 89"/>
                <a:gd name="T41" fmla="*/ 13 h 95"/>
                <a:gd name="T42" fmla="*/ 8 w 89"/>
                <a:gd name="T43" fmla="*/ 21 h 95"/>
                <a:gd name="T44" fmla="*/ 4 w 89"/>
                <a:gd name="T45" fmla="*/ 29 h 95"/>
                <a:gd name="T46" fmla="*/ 2 w 89"/>
                <a:gd name="T47" fmla="*/ 38 h 95"/>
                <a:gd name="T48" fmla="*/ 0 w 89"/>
                <a:gd name="T49" fmla="*/ 47 h 95"/>
                <a:gd name="T50" fmla="*/ 2 w 89"/>
                <a:gd name="T51" fmla="*/ 56 h 95"/>
                <a:gd name="T52" fmla="*/ 4 w 89"/>
                <a:gd name="T53" fmla="*/ 65 h 95"/>
                <a:gd name="T54" fmla="*/ 8 w 89"/>
                <a:gd name="T55" fmla="*/ 73 h 95"/>
                <a:gd name="T56" fmla="*/ 14 w 89"/>
                <a:gd name="T57" fmla="*/ 80 h 95"/>
                <a:gd name="T58" fmla="*/ 20 w 89"/>
                <a:gd name="T59" fmla="*/ 87 h 95"/>
                <a:gd name="T60" fmla="*/ 27 w 89"/>
                <a:gd name="T61" fmla="*/ 91 h 95"/>
                <a:gd name="T62" fmla="*/ 36 w 89"/>
                <a:gd name="T63" fmla="*/ 93 h 95"/>
                <a:gd name="T64" fmla="*/ 44 w 89"/>
                <a:gd name="T65" fmla="*/ 95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5"/>
                <a:gd name="T101" fmla="*/ 89 w 89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5">
                  <a:moveTo>
                    <a:pt x="44" y="95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3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9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3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3" name="Freeform 141"/>
            <p:cNvSpPr>
              <a:spLocks/>
            </p:cNvSpPr>
            <p:nvPr/>
          </p:nvSpPr>
          <p:spPr bwMode="auto">
            <a:xfrm>
              <a:off x="2356" y="2123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9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9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90 h 94"/>
                <a:gd name="T36" fmla="*/ 5 w 333"/>
                <a:gd name="T37" fmla="*/ 93 h 94"/>
                <a:gd name="T38" fmla="*/ 10 w 333"/>
                <a:gd name="T39" fmla="*/ 93 h 94"/>
                <a:gd name="T40" fmla="*/ 18 w 333"/>
                <a:gd name="T41" fmla="*/ 85 h 94"/>
                <a:gd name="T42" fmla="*/ 19 w 333"/>
                <a:gd name="T43" fmla="*/ 83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4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3"/>
                  </a:lnTo>
                  <a:lnTo>
                    <a:pt x="18" y="85"/>
                  </a:lnTo>
                  <a:lnTo>
                    <a:pt x="19" y="83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4" name="Freeform 142"/>
            <p:cNvSpPr>
              <a:spLocks/>
            </p:cNvSpPr>
            <p:nvPr/>
          </p:nvSpPr>
          <p:spPr bwMode="auto">
            <a:xfrm>
              <a:off x="2523" y="2118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5 h 93"/>
                <a:gd name="T8" fmla="*/ 92 w 171"/>
                <a:gd name="T9" fmla="*/ 24 h 93"/>
                <a:gd name="T10" fmla="*/ 116 w 171"/>
                <a:gd name="T11" fmla="*/ 35 h 93"/>
                <a:gd name="T12" fmla="*/ 136 w 171"/>
                <a:gd name="T13" fmla="*/ 47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3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6 h 93"/>
                <a:gd name="T32" fmla="*/ 64 w 171"/>
                <a:gd name="T33" fmla="*/ 7 h 93"/>
                <a:gd name="T34" fmla="*/ 34 w 171"/>
                <a:gd name="T35" fmla="*/ 2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5"/>
                  </a:lnTo>
                  <a:lnTo>
                    <a:pt x="92" y="24"/>
                  </a:lnTo>
                  <a:lnTo>
                    <a:pt x="116" y="35"/>
                  </a:lnTo>
                  <a:lnTo>
                    <a:pt x="136" y="47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3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6"/>
                  </a:lnTo>
                  <a:lnTo>
                    <a:pt x="64" y="7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5" name="Freeform 143"/>
            <p:cNvSpPr>
              <a:spLocks/>
            </p:cNvSpPr>
            <p:nvPr/>
          </p:nvSpPr>
          <p:spPr bwMode="auto">
            <a:xfrm>
              <a:off x="2351" y="2118"/>
              <a:ext cx="172" cy="94"/>
            </a:xfrm>
            <a:custGeom>
              <a:avLst/>
              <a:gdLst>
                <a:gd name="T0" fmla="*/ 9 w 172"/>
                <a:gd name="T1" fmla="*/ 91 h 94"/>
                <a:gd name="T2" fmla="*/ 10 w 172"/>
                <a:gd name="T3" fmla="*/ 93 h 94"/>
                <a:gd name="T4" fmla="*/ 12 w 172"/>
                <a:gd name="T5" fmla="*/ 76 h 94"/>
                <a:gd name="T6" fmla="*/ 22 w 172"/>
                <a:gd name="T7" fmla="*/ 62 h 94"/>
                <a:gd name="T8" fmla="*/ 36 w 172"/>
                <a:gd name="T9" fmla="*/ 47 h 94"/>
                <a:gd name="T10" fmla="*/ 56 w 172"/>
                <a:gd name="T11" fmla="*/ 35 h 94"/>
                <a:gd name="T12" fmla="*/ 80 w 172"/>
                <a:gd name="T13" fmla="*/ 24 h 94"/>
                <a:gd name="T14" fmla="*/ 107 w 172"/>
                <a:gd name="T15" fmla="*/ 15 h 94"/>
                <a:gd name="T16" fmla="*/ 138 w 172"/>
                <a:gd name="T17" fmla="*/ 10 h 94"/>
                <a:gd name="T18" fmla="*/ 172 w 172"/>
                <a:gd name="T19" fmla="*/ 10 h 94"/>
                <a:gd name="T20" fmla="*/ 172 w 172"/>
                <a:gd name="T21" fmla="*/ 0 h 94"/>
                <a:gd name="T22" fmla="*/ 138 w 172"/>
                <a:gd name="T23" fmla="*/ 2 h 94"/>
                <a:gd name="T24" fmla="*/ 107 w 172"/>
                <a:gd name="T25" fmla="*/ 7 h 94"/>
                <a:gd name="T26" fmla="*/ 78 w 172"/>
                <a:gd name="T27" fmla="*/ 16 h 94"/>
                <a:gd name="T28" fmla="*/ 53 w 172"/>
                <a:gd name="T29" fmla="*/ 27 h 94"/>
                <a:gd name="T30" fmla="*/ 32 w 172"/>
                <a:gd name="T31" fmla="*/ 40 h 94"/>
                <a:gd name="T32" fmla="*/ 15 w 172"/>
                <a:gd name="T33" fmla="*/ 57 h 94"/>
                <a:gd name="T34" fmla="*/ 5 w 172"/>
                <a:gd name="T35" fmla="*/ 73 h 94"/>
                <a:gd name="T36" fmla="*/ 0 w 172"/>
                <a:gd name="T37" fmla="*/ 93 h 94"/>
                <a:gd name="T38" fmla="*/ 1 w 172"/>
                <a:gd name="T39" fmla="*/ 94 h 94"/>
                <a:gd name="T40" fmla="*/ 9 w 172"/>
                <a:gd name="T41" fmla="*/ 9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4"/>
                <a:gd name="T65" fmla="*/ 172 w 172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4">
                  <a:moveTo>
                    <a:pt x="9" y="91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7"/>
                  </a:lnTo>
                  <a:lnTo>
                    <a:pt x="56" y="35"/>
                  </a:lnTo>
                  <a:lnTo>
                    <a:pt x="80" y="24"/>
                  </a:lnTo>
                  <a:lnTo>
                    <a:pt x="107" y="15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2"/>
                  </a:lnTo>
                  <a:lnTo>
                    <a:pt x="107" y="7"/>
                  </a:lnTo>
                  <a:lnTo>
                    <a:pt x="78" y="16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3"/>
                  </a:lnTo>
                  <a:lnTo>
                    <a:pt x="0" y="93"/>
                  </a:lnTo>
                  <a:lnTo>
                    <a:pt x="1" y="94"/>
                  </a:lnTo>
                  <a:lnTo>
                    <a:pt x="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6" name="Freeform 144"/>
            <p:cNvSpPr>
              <a:spLocks/>
            </p:cNvSpPr>
            <p:nvPr/>
          </p:nvSpPr>
          <p:spPr bwMode="auto">
            <a:xfrm>
              <a:off x="2352" y="2206"/>
              <a:ext cx="26" cy="14"/>
            </a:xfrm>
            <a:custGeom>
              <a:avLst/>
              <a:gdLst>
                <a:gd name="T0" fmla="*/ 18 w 26"/>
                <a:gd name="T1" fmla="*/ 1 h 14"/>
                <a:gd name="T2" fmla="*/ 18 w 26"/>
                <a:gd name="T3" fmla="*/ 0 h 14"/>
                <a:gd name="T4" fmla="*/ 12 w 26"/>
                <a:gd name="T5" fmla="*/ 6 h 14"/>
                <a:gd name="T6" fmla="*/ 10 w 26"/>
                <a:gd name="T7" fmla="*/ 6 h 14"/>
                <a:gd name="T8" fmla="*/ 8 w 26"/>
                <a:gd name="T9" fmla="*/ 5 h 14"/>
                <a:gd name="T10" fmla="*/ 8 w 26"/>
                <a:gd name="T11" fmla="*/ 3 h 14"/>
                <a:gd name="T12" fmla="*/ 0 w 26"/>
                <a:gd name="T13" fmla="*/ 6 h 14"/>
                <a:gd name="T14" fmla="*/ 3 w 26"/>
                <a:gd name="T15" fmla="*/ 10 h 14"/>
                <a:gd name="T16" fmla="*/ 8 w 26"/>
                <a:gd name="T17" fmla="*/ 14 h 14"/>
                <a:gd name="T18" fmla="*/ 15 w 26"/>
                <a:gd name="T19" fmla="*/ 14 h 14"/>
                <a:gd name="T20" fmla="*/ 26 w 26"/>
                <a:gd name="T21" fmla="*/ 5 h 14"/>
                <a:gd name="T22" fmla="*/ 26 w 26"/>
                <a:gd name="T23" fmla="*/ 3 h 14"/>
                <a:gd name="T24" fmla="*/ 26 w 26"/>
                <a:gd name="T25" fmla="*/ 5 h 14"/>
                <a:gd name="T26" fmla="*/ 26 w 26"/>
                <a:gd name="T27" fmla="*/ 5 h 14"/>
                <a:gd name="T28" fmla="*/ 26 w 26"/>
                <a:gd name="T29" fmla="*/ 3 h 14"/>
                <a:gd name="T30" fmla="*/ 18 w 26"/>
                <a:gd name="T31" fmla="*/ 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18" y="1"/>
                  </a:moveTo>
                  <a:lnTo>
                    <a:pt x="18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6"/>
                  </a:lnTo>
                  <a:lnTo>
                    <a:pt x="3" y="10"/>
                  </a:lnTo>
                  <a:lnTo>
                    <a:pt x="8" y="14"/>
                  </a:lnTo>
                  <a:lnTo>
                    <a:pt x="15" y="14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7" name="Freeform 145"/>
            <p:cNvSpPr>
              <a:spLocks/>
            </p:cNvSpPr>
            <p:nvPr/>
          </p:nvSpPr>
          <p:spPr bwMode="auto">
            <a:xfrm>
              <a:off x="2370" y="2203"/>
              <a:ext cx="9" cy="6"/>
            </a:xfrm>
            <a:custGeom>
              <a:avLst/>
              <a:gdLst>
                <a:gd name="T0" fmla="*/ 3 w 9"/>
                <a:gd name="T1" fmla="*/ 0 h 6"/>
                <a:gd name="T2" fmla="*/ 2 w 9"/>
                <a:gd name="T3" fmla="*/ 1 h 6"/>
                <a:gd name="T4" fmla="*/ 0 w 9"/>
                <a:gd name="T5" fmla="*/ 4 h 6"/>
                <a:gd name="T6" fmla="*/ 8 w 9"/>
                <a:gd name="T7" fmla="*/ 6 h 6"/>
                <a:gd name="T8" fmla="*/ 9 w 9"/>
                <a:gd name="T9" fmla="*/ 4 h 6"/>
                <a:gd name="T10" fmla="*/ 8 w 9"/>
                <a:gd name="T11" fmla="*/ 5 h 6"/>
                <a:gd name="T12" fmla="*/ 3 w 9"/>
                <a:gd name="T13" fmla="*/ 0 h 6"/>
                <a:gd name="T14" fmla="*/ 2 w 9"/>
                <a:gd name="T15" fmla="*/ 0 h 6"/>
                <a:gd name="T16" fmla="*/ 2 w 9"/>
                <a:gd name="T17" fmla="*/ 1 h 6"/>
                <a:gd name="T18" fmla="*/ 3 w 9"/>
                <a:gd name="T19" fmla="*/ 0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5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8" name="Freeform 146"/>
            <p:cNvSpPr>
              <a:spLocks/>
            </p:cNvSpPr>
            <p:nvPr/>
          </p:nvSpPr>
          <p:spPr bwMode="auto">
            <a:xfrm>
              <a:off x="2373" y="2154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1 h 54"/>
                <a:gd name="T14" fmla="*/ 27 w 150"/>
                <a:gd name="T15" fmla="*/ 30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1"/>
                  </a:lnTo>
                  <a:lnTo>
                    <a:pt x="27" y="30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89" name="Freeform 147"/>
            <p:cNvSpPr>
              <a:spLocks/>
            </p:cNvSpPr>
            <p:nvPr/>
          </p:nvSpPr>
          <p:spPr bwMode="auto">
            <a:xfrm>
              <a:off x="2523" y="2154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30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30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0" name="Freeform 148"/>
            <p:cNvSpPr>
              <a:spLocks/>
            </p:cNvSpPr>
            <p:nvPr/>
          </p:nvSpPr>
          <p:spPr bwMode="auto">
            <a:xfrm>
              <a:off x="2667" y="2204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5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1" name="Freeform 149"/>
            <p:cNvSpPr>
              <a:spLocks/>
            </p:cNvSpPr>
            <p:nvPr/>
          </p:nvSpPr>
          <p:spPr bwMode="auto">
            <a:xfrm>
              <a:off x="2419" y="2123"/>
              <a:ext cx="229" cy="62"/>
            </a:xfrm>
            <a:custGeom>
              <a:avLst/>
              <a:gdLst>
                <a:gd name="T0" fmla="*/ 11 w 229"/>
                <a:gd name="T1" fmla="*/ 52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8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8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8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9 h 62"/>
                <a:gd name="T92" fmla="*/ 39 w 229"/>
                <a:gd name="T93" fmla="*/ 39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2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9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8"/>
                  </a:lnTo>
                  <a:lnTo>
                    <a:pt x="96" y="8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7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8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7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9"/>
                  </a:lnTo>
                  <a:lnTo>
                    <a:pt x="47" y="39"/>
                  </a:lnTo>
                  <a:lnTo>
                    <a:pt x="41" y="39"/>
                  </a:lnTo>
                  <a:lnTo>
                    <a:pt x="39" y="39"/>
                  </a:lnTo>
                  <a:lnTo>
                    <a:pt x="34" y="39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2" name="Freeform 150"/>
            <p:cNvSpPr>
              <a:spLocks/>
            </p:cNvSpPr>
            <p:nvPr/>
          </p:nvSpPr>
          <p:spPr bwMode="auto">
            <a:xfrm>
              <a:off x="2467" y="2239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6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1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6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1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3" name="Freeform 151"/>
            <p:cNvSpPr>
              <a:spLocks/>
            </p:cNvSpPr>
            <p:nvPr/>
          </p:nvSpPr>
          <p:spPr bwMode="auto">
            <a:xfrm>
              <a:off x="2318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5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5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4" name="Freeform 152"/>
            <p:cNvSpPr>
              <a:spLocks/>
            </p:cNvSpPr>
            <p:nvPr/>
          </p:nvSpPr>
          <p:spPr bwMode="auto">
            <a:xfrm>
              <a:off x="2645" y="108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0 h 94"/>
                <a:gd name="T6" fmla="*/ 68 w 89"/>
                <a:gd name="T7" fmla="*/ 86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4 h 94"/>
                <a:gd name="T14" fmla="*/ 88 w 89"/>
                <a:gd name="T15" fmla="*/ 55 h 94"/>
                <a:gd name="T16" fmla="*/ 89 w 89"/>
                <a:gd name="T17" fmla="*/ 46 h 94"/>
                <a:gd name="T18" fmla="*/ 88 w 89"/>
                <a:gd name="T19" fmla="*/ 37 h 94"/>
                <a:gd name="T20" fmla="*/ 85 w 89"/>
                <a:gd name="T21" fmla="*/ 28 h 94"/>
                <a:gd name="T22" fmla="*/ 82 w 89"/>
                <a:gd name="T23" fmla="*/ 20 h 94"/>
                <a:gd name="T24" fmla="*/ 76 w 89"/>
                <a:gd name="T25" fmla="*/ 13 h 94"/>
                <a:gd name="T26" fmla="*/ 68 w 89"/>
                <a:gd name="T27" fmla="*/ 7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7 h 94"/>
                <a:gd name="T40" fmla="*/ 14 w 89"/>
                <a:gd name="T41" fmla="*/ 13 h 94"/>
                <a:gd name="T42" fmla="*/ 8 w 89"/>
                <a:gd name="T43" fmla="*/ 20 h 94"/>
                <a:gd name="T44" fmla="*/ 4 w 89"/>
                <a:gd name="T45" fmla="*/ 28 h 94"/>
                <a:gd name="T46" fmla="*/ 2 w 89"/>
                <a:gd name="T47" fmla="*/ 37 h 94"/>
                <a:gd name="T48" fmla="*/ 0 w 89"/>
                <a:gd name="T49" fmla="*/ 46 h 94"/>
                <a:gd name="T50" fmla="*/ 2 w 89"/>
                <a:gd name="T51" fmla="*/ 55 h 94"/>
                <a:gd name="T52" fmla="*/ 4 w 89"/>
                <a:gd name="T53" fmla="*/ 64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6 h 94"/>
                <a:gd name="T60" fmla="*/ 27 w 89"/>
                <a:gd name="T61" fmla="*/ 90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0"/>
                  </a:lnTo>
                  <a:lnTo>
                    <a:pt x="68" y="86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4"/>
                  </a:lnTo>
                  <a:lnTo>
                    <a:pt x="88" y="55"/>
                  </a:lnTo>
                  <a:lnTo>
                    <a:pt x="89" y="46"/>
                  </a:lnTo>
                  <a:lnTo>
                    <a:pt x="88" y="37"/>
                  </a:lnTo>
                  <a:lnTo>
                    <a:pt x="85" y="28"/>
                  </a:lnTo>
                  <a:lnTo>
                    <a:pt x="82" y="20"/>
                  </a:lnTo>
                  <a:lnTo>
                    <a:pt x="76" y="13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7"/>
                  </a:lnTo>
                  <a:lnTo>
                    <a:pt x="14" y="13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7"/>
                  </a:lnTo>
                  <a:lnTo>
                    <a:pt x="0" y="46"/>
                  </a:lnTo>
                  <a:lnTo>
                    <a:pt x="2" y="55"/>
                  </a:lnTo>
                  <a:lnTo>
                    <a:pt x="4" y="64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27" y="90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5" name="Freeform 153"/>
            <p:cNvSpPr>
              <a:spLocks/>
            </p:cNvSpPr>
            <p:nvPr/>
          </p:nvSpPr>
          <p:spPr bwMode="auto">
            <a:xfrm>
              <a:off x="2356" y="1077"/>
              <a:ext cx="333" cy="95"/>
            </a:xfrm>
            <a:custGeom>
              <a:avLst/>
              <a:gdLst>
                <a:gd name="T0" fmla="*/ 333 w 333"/>
                <a:gd name="T1" fmla="*/ 88 h 95"/>
                <a:gd name="T2" fmla="*/ 329 w 333"/>
                <a:gd name="T3" fmla="*/ 70 h 95"/>
                <a:gd name="T4" fmla="*/ 320 w 333"/>
                <a:gd name="T5" fmla="*/ 55 h 95"/>
                <a:gd name="T6" fmla="*/ 305 w 333"/>
                <a:gd name="T7" fmla="*/ 39 h 95"/>
                <a:gd name="T8" fmla="*/ 285 w 333"/>
                <a:gd name="T9" fmla="*/ 26 h 95"/>
                <a:gd name="T10" fmla="*/ 260 w 333"/>
                <a:gd name="T11" fmla="*/ 16 h 95"/>
                <a:gd name="T12" fmla="*/ 231 w 333"/>
                <a:gd name="T13" fmla="*/ 7 h 95"/>
                <a:gd name="T14" fmla="*/ 201 w 333"/>
                <a:gd name="T15" fmla="*/ 2 h 95"/>
                <a:gd name="T16" fmla="*/ 167 w 333"/>
                <a:gd name="T17" fmla="*/ 0 h 95"/>
                <a:gd name="T18" fmla="*/ 133 w 333"/>
                <a:gd name="T19" fmla="*/ 2 h 95"/>
                <a:gd name="T20" fmla="*/ 102 w 333"/>
                <a:gd name="T21" fmla="*/ 7 h 95"/>
                <a:gd name="T22" fmla="*/ 74 w 333"/>
                <a:gd name="T23" fmla="*/ 16 h 95"/>
                <a:gd name="T24" fmla="*/ 50 w 333"/>
                <a:gd name="T25" fmla="*/ 26 h 95"/>
                <a:gd name="T26" fmla="*/ 29 w 333"/>
                <a:gd name="T27" fmla="*/ 39 h 95"/>
                <a:gd name="T28" fmla="*/ 13 w 333"/>
                <a:gd name="T29" fmla="*/ 55 h 95"/>
                <a:gd name="T30" fmla="*/ 4 w 333"/>
                <a:gd name="T31" fmla="*/ 70 h 95"/>
                <a:gd name="T32" fmla="*/ 0 w 333"/>
                <a:gd name="T33" fmla="*/ 88 h 95"/>
                <a:gd name="T34" fmla="*/ 1 w 333"/>
                <a:gd name="T35" fmla="*/ 90 h 95"/>
                <a:gd name="T36" fmla="*/ 5 w 333"/>
                <a:gd name="T37" fmla="*/ 93 h 95"/>
                <a:gd name="T38" fmla="*/ 10 w 333"/>
                <a:gd name="T39" fmla="*/ 92 h 95"/>
                <a:gd name="T40" fmla="*/ 18 w 333"/>
                <a:gd name="T41" fmla="*/ 84 h 95"/>
                <a:gd name="T42" fmla="*/ 19 w 333"/>
                <a:gd name="T43" fmla="*/ 83 h 95"/>
                <a:gd name="T44" fmla="*/ 31 w 333"/>
                <a:gd name="T45" fmla="*/ 73 h 95"/>
                <a:gd name="T46" fmla="*/ 45 w 333"/>
                <a:gd name="T47" fmla="*/ 64 h 95"/>
                <a:gd name="T48" fmla="*/ 62 w 333"/>
                <a:gd name="T49" fmla="*/ 56 h 95"/>
                <a:gd name="T50" fmla="*/ 80 w 333"/>
                <a:gd name="T51" fmla="*/ 49 h 95"/>
                <a:gd name="T52" fmla="*/ 99 w 333"/>
                <a:gd name="T53" fmla="*/ 44 h 95"/>
                <a:gd name="T54" fmla="*/ 121 w 333"/>
                <a:gd name="T55" fmla="*/ 40 h 95"/>
                <a:gd name="T56" fmla="*/ 143 w 333"/>
                <a:gd name="T57" fmla="*/ 38 h 95"/>
                <a:gd name="T58" fmla="*/ 167 w 333"/>
                <a:gd name="T59" fmla="*/ 37 h 95"/>
                <a:gd name="T60" fmla="*/ 191 w 333"/>
                <a:gd name="T61" fmla="*/ 38 h 95"/>
                <a:gd name="T62" fmla="*/ 214 w 333"/>
                <a:gd name="T63" fmla="*/ 40 h 95"/>
                <a:gd name="T64" fmla="*/ 235 w 333"/>
                <a:gd name="T65" fmla="*/ 44 h 95"/>
                <a:gd name="T66" fmla="*/ 256 w 333"/>
                <a:gd name="T67" fmla="*/ 49 h 95"/>
                <a:gd name="T68" fmla="*/ 274 w 333"/>
                <a:gd name="T69" fmla="*/ 57 h 95"/>
                <a:gd name="T70" fmla="*/ 289 w 333"/>
                <a:gd name="T71" fmla="*/ 65 h 95"/>
                <a:gd name="T72" fmla="*/ 303 w 333"/>
                <a:gd name="T73" fmla="*/ 74 h 95"/>
                <a:gd name="T74" fmla="*/ 315 w 333"/>
                <a:gd name="T75" fmla="*/ 84 h 95"/>
                <a:gd name="T76" fmla="*/ 317 w 333"/>
                <a:gd name="T77" fmla="*/ 87 h 95"/>
                <a:gd name="T78" fmla="*/ 322 w 333"/>
                <a:gd name="T79" fmla="*/ 92 h 95"/>
                <a:gd name="T80" fmla="*/ 328 w 333"/>
                <a:gd name="T81" fmla="*/ 95 h 95"/>
                <a:gd name="T82" fmla="*/ 333 w 333"/>
                <a:gd name="T83" fmla="*/ 88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5"/>
                <a:gd name="T128" fmla="*/ 333 w 333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5">
                  <a:moveTo>
                    <a:pt x="333" y="88"/>
                  </a:moveTo>
                  <a:lnTo>
                    <a:pt x="329" y="70"/>
                  </a:lnTo>
                  <a:lnTo>
                    <a:pt x="320" y="55"/>
                  </a:lnTo>
                  <a:lnTo>
                    <a:pt x="305" y="39"/>
                  </a:lnTo>
                  <a:lnTo>
                    <a:pt x="285" y="26"/>
                  </a:lnTo>
                  <a:lnTo>
                    <a:pt x="260" y="16"/>
                  </a:lnTo>
                  <a:lnTo>
                    <a:pt x="231" y="7"/>
                  </a:lnTo>
                  <a:lnTo>
                    <a:pt x="201" y="2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2" y="7"/>
                  </a:lnTo>
                  <a:lnTo>
                    <a:pt x="74" y="16"/>
                  </a:lnTo>
                  <a:lnTo>
                    <a:pt x="50" y="26"/>
                  </a:lnTo>
                  <a:lnTo>
                    <a:pt x="29" y="39"/>
                  </a:lnTo>
                  <a:lnTo>
                    <a:pt x="13" y="55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3"/>
                  </a:lnTo>
                  <a:lnTo>
                    <a:pt x="31" y="73"/>
                  </a:lnTo>
                  <a:lnTo>
                    <a:pt x="45" y="64"/>
                  </a:lnTo>
                  <a:lnTo>
                    <a:pt x="62" y="56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8"/>
                  </a:lnTo>
                  <a:lnTo>
                    <a:pt x="167" y="37"/>
                  </a:lnTo>
                  <a:lnTo>
                    <a:pt x="191" y="38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5"/>
                  </a:lnTo>
                  <a:lnTo>
                    <a:pt x="303" y="74"/>
                  </a:lnTo>
                  <a:lnTo>
                    <a:pt x="315" y="84"/>
                  </a:lnTo>
                  <a:lnTo>
                    <a:pt x="317" y="87"/>
                  </a:lnTo>
                  <a:lnTo>
                    <a:pt x="322" y="92"/>
                  </a:lnTo>
                  <a:lnTo>
                    <a:pt x="328" y="95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6" name="Freeform 154"/>
            <p:cNvSpPr>
              <a:spLocks/>
            </p:cNvSpPr>
            <p:nvPr/>
          </p:nvSpPr>
          <p:spPr bwMode="auto">
            <a:xfrm>
              <a:off x="2523" y="1072"/>
              <a:ext cx="171" cy="93"/>
            </a:xfrm>
            <a:custGeom>
              <a:avLst/>
              <a:gdLst>
                <a:gd name="T0" fmla="*/ 0 w 171"/>
                <a:gd name="T1" fmla="*/ 10 h 93"/>
                <a:gd name="T2" fmla="*/ 0 w 171"/>
                <a:gd name="T3" fmla="*/ 10 h 93"/>
                <a:gd name="T4" fmla="*/ 34 w 171"/>
                <a:gd name="T5" fmla="*/ 10 h 93"/>
                <a:gd name="T6" fmla="*/ 64 w 171"/>
                <a:gd name="T7" fmla="*/ 16 h 93"/>
                <a:gd name="T8" fmla="*/ 92 w 171"/>
                <a:gd name="T9" fmla="*/ 25 h 93"/>
                <a:gd name="T10" fmla="*/ 116 w 171"/>
                <a:gd name="T11" fmla="*/ 35 h 93"/>
                <a:gd name="T12" fmla="*/ 136 w 171"/>
                <a:gd name="T13" fmla="*/ 48 h 93"/>
                <a:gd name="T14" fmla="*/ 149 w 171"/>
                <a:gd name="T15" fmla="*/ 62 h 93"/>
                <a:gd name="T16" fmla="*/ 159 w 171"/>
                <a:gd name="T17" fmla="*/ 76 h 93"/>
                <a:gd name="T18" fmla="*/ 161 w 171"/>
                <a:gd name="T19" fmla="*/ 93 h 93"/>
                <a:gd name="T20" fmla="*/ 171 w 171"/>
                <a:gd name="T21" fmla="*/ 93 h 93"/>
                <a:gd name="T22" fmla="*/ 166 w 171"/>
                <a:gd name="T23" fmla="*/ 74 h 93"/>
                <a:gd name="T24" fmla="*/ 156 w 171"/>
                <a:gd name="T25" fmla="*/ 57 h 93"/>
                <a:gd name="T26" fmla="*/ 141 w 171"/>
                <a:gd name="T27" fmla="*/ 40 h 93"/>
                <a:gd name="T28" fmla="*/ 119 w 171"/>
                <a:gd name="T29" fmla="*/ 27 h 93"/>
                <a:gd name="T30" fmla="*/ 95 w 171"/>
                <a:gd name="T31" fmla="*/ 17 h 93"/>
                <a:gd name="T32" fmla="*/ 64 w 171"/>
                <a:gd name="T33" fmla="*/ 8 h 93"/>
                <a:gd name="T34" fmla="*/ 34 w 171"/>
                <a:gd name="T35" fmla="*/ 3 h 93"/>
                <a:gd name="T36" fmla="*/ 0 w 171"/>
                <a:gd name="T37" fmla="*/ 0 h 93"/>
                <a:gd name="T38" fmla="*/ 0 w 171"/>
                <a:gd name="T39" fmla="*/ 0 h 93"/>
                <a:gd name="T40" fmla="*/ 0 w 171"/>
                <a:gd name="T41" fmla="*/ 10 h 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3"/>
                <a:gd name="T65" fmla="*/ 171 w 171"/>
                <a:gd name="T66" fmla="*/ 93 h 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3">
                  <a:moveTo>
                    <a:pt x="0" y="10"/>
                  </a:moveTo>
                  <a:lnTo>
                    <a:pt x="0" y="10"/>
                  </a:lnTo>
                  <a:lnTo>
                    <a:pt x="34" y="10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2"/>
                  </a:lnTo>
                  <a:lnTo>
                    <a:pt x="159" y="76"/>
                  </a:lnTo>
                  <a:lnTo>
                    <a:pt x="161" y="93"/>
                  </a:lnTo>
                  <a:lnTo>
                    <a:pt x="171" y="93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0"/>
                  </a:lnTo>
                  <a:lnTo>
                    <a:pt x="119" y="27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7" name="Freeform 155"/>
            <p:cNvSpPr>
              <a:spLocks/>
            </p:cNvSpPr>
            <p:nvPr/>
          </p:nvSpPr>
          <p:spPr bwMode="auto">
            <a:xfrm>
              <a:off x="2351" y="107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3 h 95"/>
                <a:gd name="T4" fmla="*/ 12 w 172"/>
                <a:gd name="T5" fmla="*/ 76 h 95"/>
                <a:gd name="T6" fmla="*/ 22 w 172"/>
                <a:gd name="T7" fmla="*/ 62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0 h 95"/>
                <a:gd name="T18" fmla="*/ 172 w 172"/>
                <a:gd name="T19" fmla="*/ 10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7 h 95"/>
                <a:gd name="T30" fmla="*/ 32 w 172"/>
                <a:gd name="T31" fmla="*/ 40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3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3"/>
                  </a:lnTo>
                  <a:lnTo>
                    <a:pt x="12" y="76"/>
                  </a:lnTo>
                  <a:lnTo>
                    <a:pt x="22" y="62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0"/>
                  </a:lnTo>
                  <a:lnTo>
                    <a:pt x="172" y="10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7"/>
                  </a:lnTo>
                  <a:lnTo>
                    <a:pt x="32" y="40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3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8" name="Freeform 156"/>
            <p:cNvSpPr>
              <a:spLocks/>
            </p:cNvSpPr>
            <p:nvPr/>
          </p:nvSpPr>
          <p:spPr bwMode="auto">
            <a:xfrm>
              <a:off x="2352" y="1159"/>
              <a:ext cx="26" cy="15"/>
            </a:xfrm>
            <a:custGeom>
              <a:avLst/>
              <a:gdLst>
                <a:gd name="T0" fmla="*/ 20 w 26"/>
                <a:gd name="T1" fmla="*/ 0 h 15"/>
                <a:gd name="T2" fmla="*/ 18 w 26"/>
                <a:gd name="T3" fmla="*/ 0 h 15"/>
                <a:gd name="T4" fmla="*/ 11 w 26"/>
                <a:gd name="T5" fmla="*/ 6 h 15"/>
                <a:gd name="T6" fmla="*/ 10 w 26"/>
                <a:gd name="T7" fmla="*/ 8 h 15"/>
                <a:gd name="T8" fmla="*/ 8 w 26"/>
                <a:gd name="T9" fmla="*/ 5 h 15"/>
                <a:gd name="T10" fmla="*/ 8 w 26"/>
                <a:gd name="T11" fmla="*/ 5 h 15"/>
                <a:gd name="T12" fmla="*/ 0 w 26"/>
                <a:gd name="T13" fmla="*/ 8 h 15"/>
                <a:gd name="T14" fmla="*/ 3 w 26"/>
                <a:gd name="T15" fmla="*/ 10 h 15"/>
                <a:gd name="T16" fmla="*/ 8 w 26"/>
                <a:gd name="T17" fmla="*/ 15 h 15"/>
                <a:gd name="T18" fmla="*/ 16 w 26"/>
                <a:gd name="T19" fmla="*/ 14 h 15"/>
                <a:gd name="T20" fmla="*/ 26 w 26"/>
                <a:gd name="T21" fmla="*/ 5 h 15"/>
                <a:gd name="T22" fmla="*/ 24 w 26"/>
                <a:gd name="T23" fmla="*/ 5 h 15"/>
                <a:gd name="T24" fmla="*/ 20 w 26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5"/>
                <a:gd name="T41" fmla="*/ 26 w 26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5">
                  <a:moveTo>
                    <a:pt x="20" y="0"/>
                  </a:moveTo>
                  <a:lnTo>
                    <a:pt x="18" y="0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0"/>
                  </a:lnTo>
                  <a:lnTo>
                    <a:pt x="8" y="15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99" name="Freeform 157"/>
            <p:cNvSpPr>
              <a:spLocks/>
            </p:cNvSpPr>
            <p:nvPr/>
          </p:nvSpPr>
          <p:spPr bwMode="auto">
            <a:xfrm>
              <a:off x="2372" y="115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0" name="Freeform 158"/>
            <p:cNvSpPr>
              <a:spLocks/>
            </p:cNvSpPr>
            <p:nvPr/>
          </p:nvSpPr>
          <p:spPr bwMode="auto">
            <a:xfrm>
              <a:off x="2373" y="1108"/>
              <a:ext cx="150" cy="55"/>
            </a:xfrm>
            <a:custGeom>
              <a:avLst/>
              <a:gdLst>
                <a:gd name="T0" fmla="*/ 150 w 150"/>
                <a:gd name="T1" fmla="*/ 0 h 55"/>
                <a:gd name="T2" fmla="*/ 150 w 150"/>
                <a:gd name="T3" fmla="*/ 0 h 55"/>
                <a:gd name="T4" fmla="*/ 126 w 150"/>
                <a:gd name="T5" fmla="*/ 3 h 55"/>
                <a:gd name="T6" fmla="*/ 104 w 150"/>
                <a:gd name="T7" fmla="*/ 6 h 55"/>
                <a:gd name="T8" fmla="*/ 82 w 150"/>
                <a:gd name="T9" fmla="*/ 9 h 55"/>
                <a:gd name="T10" fmla="*/ 62 w 150"/>
                <a:gd name="T11" fmla="*/ 15 h 55"/>
                <a:gd name="T12" fmla="*/ 43 w 150"/>
                <a:gd name="T13" fmla="*/ 21 h 55"/>
                <a:gd name="T14" fmla="*/ 27 w 150"/>
                <a:gd name="T15" fmla="*/ 29 h 55"/>
                <a:gd name="T16" fmla="*/ 12 w 150"/>
                <a:gd name="T17" fmla="*/ 38 h 55"/>
                <a:gd name="T18" fmla="*/ 0 w 150"/>
                <a:gd name="T19" fmla="*/ 50 h 55"/>
                <a:gd name="T20" fmla="*/ 5 w 150"/>
                <a:gd name="T21" fmla="*/ 55 h 55"/>
                <a:gd name="T22" fmla="*/ 17 w 150"/>
                <a:gd name="T23" fmla="*/ 46 h 55"/>
                <a:gd name="T24" fmla="*/ 29 w 150"/>
                <a:gd name="T25" fmla="*/ 37 h 55"/>
                <a:gd name="T26" fmla="*/ 46 w 150"/>
                <a:gd name="T27" fmla="*/ 29 h 55"/>
                <a:gd name="T28" fmla="*/ 64 w 150"/>
                <a:gd name="T29" fmla="*/ 22 h 55"/>
                <a:gd name="T30" fmla="*/ 82 w 150"/>
                <a:gd name="T31" fmla="*/ 17 h 55"/>
                <a:gd name="T32" fmla="*/ 104 w 150"/>
                <a:gd name="T33" fmla="*/ 13 h 55"/>
                <a:gd name="T34" fmla="*/ 126 w 150"/>
                <a:gd name="T35" fmla="*/ 11 h 55"/>
                <a:gd name="T36" fmla="*/ 150 w 150"/>
                <a:gd name="T37" fmla="*/ 11 h 55"/>
                <a:gd name="T38" fmla="*/ 150 w 150"/>
                <a:gd name="T39" fmla="*/ 11 h 55"/>
                <a:gd name="T40" fmla="*/ 150 w 150"/>
                <a:gd name="T41" fmla="*/ 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5"/>
                <a:gd name="T65" fmla="*/ 150 w 150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5">
                  <a:moveTo>
                    <a:pt x="150" y="0"/>
                  </a:moveTo>
                  <a:lnTo>
                    <a:pt x="150" y="0"/>
                  </a:lnTo>
                  <a:lnTo>
                    <a:pt x="126" y="3"/>
                  </a:lnTo>
                  <a:lnTo>
                    <a:pt x="104" y="6"/>
                  </a:lnTo>
                  <a:lnTo>
                    <a:pt x="82" y="9"/>
                  </a:lnTo>
                  <a:lnTo>
                    <a:pt x="62" y="15"/>
                  </a:lnTo>
                  <a:lnTo>
                    <a:pt x="43" y="21"/>
                  </a:lnTo>
                  <a:lnTo>
                    <a:pt x="27" y="29"/>
                  </a:lnTo>
                  <a:lnTo>
                    <a:pt x="12" y="38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17" y="46"/>
                  </a:lnTo>
                  <a:lnTo>
                    <a:pt x="29" y="37"/>
                  </a:lnTo>
                  <a:lnTo>
                    <a:pt x="46" y="29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1"/>
                  </a:lnTo>
                  <a:lnTo>
                    <a:pt x="150" y="1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1" name="Freeform 159"/>
            <p:cNvSpPr>
              <a:spLocks/>
            </p:cNvSpPr>
            <p:nvPr/>
          </p:nvSpPr>
          <p:spPr bwMode="auto">
            <a:xfrm>
              <a:off x="2523" y="1108"/>
              <a:ext cx="152" cy="56"/>
            </a:xfrm>
            <a:custGeom>
              <a:avLst/>
              <a:gdLst>
                <a:gd name="T0" fmla="*/ 152 w 152"/>
                <a:gd name="T1" fmla="*/ 51 h 56"/>
                <a:gd name="T2" fmla="*/ 150 w 152"/>
                <a:gd name="T3" fmla="*/ 51 h 56"/>
                <a:gd name="T4" fmla="*/ 138 w 152"/>
                <a:gd name="T5" fmla="*/ 39 h 56"/>
                <a:gd name="T6" fmla="*/ 124 w 152"/>
                <a:gd name="T7" fmla="*/ 30 h 56"/>
                <a:gd name="T8" fmla="*/ 108 w 152"/>
                <a:gd name="T9" fmla="*/ 22 h 56"/>
                <a:gd name="T10" fmla="*/ 90 w 152"/>
                <a:gd name="T11" fmla="*/ 15 h 56"/>
                <a:gd name="T12" fmla="*/ 68 w 152"/>
                <a:gd name="T13" fmla="*/ 9 h 56"/>
                <a:gd name="T14" fmla="*/ 47 w 152"/>
                <a:gd name="T15" fmla="*/ 6 h 56"/>
                <a:gd name="T16" fmla="*/ 24 w 152"/>
                <a:gd name="T17" fmla="*/ 3 h 56"/>
                <a:gd name="T18" fmla="*/ 0 w 152"/>
                <a:gd name="T19" fmla="*/ 0 h 56"/>
                <a:gd name="T20" fmla="*/ 0 w 152"/>
                <a:gd name="T21" fmla="*/ 11 h 56"/>
                <a:gd name="T22" fmla="*/ 24 w 152"/>
                <a:gd name="T23" fmla="*/ 11 h 56"/>
                <a:gd name="T24" fmla="*/ 47 w 152"/>
                <a:gd name="T25" fmla="*/ 13 h 56"/>
                <a:gd name="T26" fmla="*/ 68 w 152"/>
                <a:gd name="T27" fmla="*/ 17 h 56"/>
                <a:gd name="T28" fmla="*/ 87 w 152"/>
                <a:gd name="T29" fmla="*/ 22 h 56"/>
                <a:gd name="T30" fmla="*/ 106 w 152"/>
                <a:gd name="T31" fmla="*/ 30 h 56"/>
                <a:gd name="T32" fmla="*/ 121 w 152"/>
                <a:gd name="T33" fmla="*/ 38 h 56"/>
                <a:gd name="T34" fmla="*/ 133 w 152"/>
                <a:gd name="T35" fmla="*/ 47 h 56"/>
                <a:gd name="T36" fmla="*/ 146 w 152"/>
                <a:gd name="T37" fmla="*/ 56 h 56"/>
                <a:gd name="T38" fmla="*/ 144 w 152"/>
                <a:gd name="T39" fmla="*/ 56 h 56"/>
                <a:gd name="T40" fmla="*/ 152 w 152"/>
                <a:gd name="T41" fmla="*/ 51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6"/>
                <a:gd name="T65" fmla="*/ 152 w 152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6">
                  <a:moveTo>
                    <a:pt x="152" y="51"/>
                  </a:moveTo>
                  <a:lnTo>
                    <a:pt x="150" y="51"/>
                  </a:lnTo>
                  <a:lnTo>
                    <a:pt x="138" y="39"/>
                  </a:lnTo>
                  <a:lnTo>
                    <a:pt x="124" y="30"/>
                  </a:lnTo>
                  <a:lnTo>
                    <a:pt x="108" y="22"/>
                  </a:lnTo>
                  <a:lnTo>
                    <a:pt x="90" y="15"/>
                  </a:lnTo>
                  <a:lnTo>
                    <a:pt x="68" y="9"/>
                  </a:lnTo>
                  <a:lnTo>
                    <a:pt x="47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0" y="11"/>
                  </a:lnTo>
                  <a:lnTo>
                    <a:pt x="24" y="11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30"/>
                  </a:lnTo>
                  <a:lnTo>
                    <a:pt x="121" y="38"/>
                  </a:lnTo>
                  <a:lnTo>
                    <a:pt x="133" y="47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52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2" name="Freeform 160"/>
            <p:cNvSpPr>
              <a:spLocks/>
            </p:cNvSpPr>
            <p:nvPr/>
          </p:nvSpPr>
          <p:spPr bwMode="auto">
            <a:xfrm>
              <a:off x="2667" y="1159"/>
              <a:ext cx="27" cy="17"/>
            </a:xfrm>
            <a:custGeom>
              <a:avLst/>
              <a:gdLst>
                <a:gd name="T0" fmla="*/ 17 w 27"/>
                <a:gd name="T1" fmla="*/ 6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6 h 17"/>
                <a:gd name="T8" fmla="*/ 9 w 27"/>
                <a:gd name="T9" fmla="*/ 2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6 h 17"/>
                <a:gd name="T24" fmla="*/ 26 w 27"/>
                <a:gd name="T25" fmla="*/ 8 h 17"/>
                <a:gd name="T26" fmla="*/ 26 w 27"/>
                <a:gd name="T27" fmla="*/ 6 h 17"/>
                <a:gd name="T28" fmla="*/ 27 w 27"/>
                <a:gd name="T29" fmla="*/ 6 h 17"/>
                <a:gd name="T30" fmla="*/ 17 w 27"/>
                <a:gd name="T31" fmla="*/ 6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6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6"/>
                  </a:lnTo>
                  <a:lnTo>
                    <a:pt x="9" y="2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6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3" name="Freeform 161"/>
            <p:cNvSpPr>
              <a:spLocks/>
            </p:cNvSpPr>
            <p:nvPr/>
          </p:nvSpPr>
          <p:spPr bwMode="auto">
            <a:xfrm>
              <a:off x="2419" y="1077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9 h 62"/>
                <a:gd name="T6" fmla="*/ 90 w 229"/>
                <a:gd name="T7" fmla="*/ 37 h 62"/>
                <a:gd name="T8" fmla="*/ 120 w 229"/>
                <a:gd name="T9" fmla="*/ 37 h 62"/>
                <a:gd name="T10" fmla="*/ 151 w 229"/>
                <a:gd name="T11" fmla="*/ 40 h 62"/>
                <a:gd name="T12" fmla="*/ 180 w 229"/>
                <a:gd name="T13" fmla="*/ 46 h 62"/>
                <a:gd name="T14" fmla="*/ 206 w 229"/>
                <a:gd name="T15" fmla="*/ 55 h 62"/>
                <a:gd name="T16" fmla="*/ 226 w 229"/>
                <a:gd name="T17" fmla="*/ 62 h 62"/>
                <a:gd name="T18" fmla="*/ 228 w 229"/>
                <a:gd name="T19" fmla="*/ 55 h 62"/>
                <a:gd name="T20" fmla="*/ 218 w 229"/>
                <a:gd name="T21" fmla="*/ 37 h 62"/>
                <a:gd name="T22" fmla="*/ 208 w 229"/>
                <a:gd name="T23" fmla="*/ 22 h 62"/>
                <a:gd name="T24" fmla="*/ 195 w 229"/>
                <a:gd name="T25" fmla="*/ 16 h 62"/>
                <a:gd name="T26" fmla="*/ 172 w 229"/>
                <a:gd name="T27" fmla="*/ 8 h 62"/>
                <a:gd name="T28" fmla="*/ 147 w 229"/>
                <a:gd name="T29" fmla="*/ 3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3 h 62"/>
                <a:gd name="T36" fmla="*/ 36 w 229"/>
                <a:gd name="T37" fmla="*/ 8 h 62"/>
                <a:gd name="T38" fmla="*/ 13 w 229"/>
                <a:gd name="T39" fmla="*/ 15 h 62"/>
                <a:gd name="T40" fmla="*/ 2 w 229"/>
                <a:gd name="T41" fmla="*/ 20 h 62"/>
                <a:gd name="T42" fmla="*/ 8 w 229"/>
                <a:gd name="T43" fmla="*/ 22 h 62"/>
                <a:gd name="T44" fmla="*/ 20 w 229"/>
                <a:gd name="T45" fmla="*/ 25 h 62"/>
                <a:gd name="T46" fmla="*/ 44 w 229"/>
                <a:gd name="T47" fmla="*/ 21 h 62"/>
                <a:gd name="T48" fmla="*/ 75 w 229"/>
                <a:gd name="T49" fmla="*/ 11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7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8 h 62"/>
                <a:gd name="T64" fmla="*/ 155 w 229"/>
                <a:gd name="T65" fmla="*/ 13 h 62"/>
                <a:gd name="T66" fmla="*/ 177 w 229"/>
                <a:gd name="T67" fmla="*/ 21 h 62"/>
                <a:gd name="T68" fmla="*/ 189 w 229"/>
                <a:gd name="T69" fmla="*/ 35 h 62"/>
                <a:gd name="T70" fmla="*/ 179 w 229"/>
                <a:gd name="T71" fmla="*/ 39 h 62"/>
                <a:gd name="T72" fmla="*/ 161 w 229"/>
                <a:gd name="T73" fmla="*/ 35 h 62"/>
                <a:gd name="T74" fmla="*/ 142 w 229"/>
                <a:gd name="T75" fmla="*/ 31 h 62"/>
                <a:gd name="T76" fmla="*/ 120 w 229"/>
                <a:gd name="T77" fmla="*/ 30 h 62"/>
                <a:gd name="T78" fmla="*/ 102 w 229"/>
                <a:gd name="T79" fmla="*/ 30 h 62"/>
                <a:gd name="T80" fmla="*/ 90 w 229"/>
                <a:gd name="T81" fmla="*/ 33 h 62"/>
                <a:gd name="T82" fmla="*/ 91 w 229"/>
                <a:gd name="T83" fmla="*/ 26 h 62"/>
                <a:gd name="T84" fmla="*/ 94 w 229"/>
                <a:gd name="T85" fmla="*/ 24 h 62"/>
                <a:gd name="T86" fmla="*/ 81 w 229"/>
                <a:gd name="T87" fmla="*/ 26 h 62"/>
                <a:gd name="T88" fmla="*/ 67 w 229"/>
                <a:gd name="T89" fmla="*/ 37 h 62"/>
                <a:gd name="T90" fmla="*/ 47 w 229"/>
                <a:gd name="T91" fmla="*/ 38 h 62"/>
                <a:gd name="T92" fmla="*/ 39 w 229"/>
                <a:gd name="T93" fmla="*/ 38 h 62"/>
                <a:gd name="T94" fmla="*/ 29 w 229"/>
                <a:gd name="T95" fmla="*/ 39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6"/>
                  </a:moveTo>
                  <a:lnTo>
                    <a:pt x="11" y="51"/>
                  </a:lnTo>
                  <a:lnTo>
                    <a:pt x="23" y="47"/>
                  </a:lnTo>
                  <a:lnTo>
                    <a:pt x="35" y="44"/>
                  </a:lnTo>
                  <a:lnTo>
                    <a:pt x="47" y="42"/>
                  </a:lnTo>
                  <a:lnTo>
                    <a:pt x="60" y="39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104" y="37"/>
                  </a:lnTo>
                  <a:lnTo>
                    <a:pt x="120" y="37"/>
                  </a:lnTo>
                  <a:lnTo>
                    <a:pt x="136" y="38"/>
                  </a:lnTo>
                  <a:lnTo>
                    <a:pt x="151" y="40"/>
                  </a:lnTo>
                  <a:lnTo>
                    <a:pt x="166" y="43"/>
                  </a:lnTo>
                  <a:lnTo>
                    <a:pt x="180" y="46"/>
                  </a:lnTo>
                  <a:lnTo>
                    <a:pt x="193" y="51"/>
                  </a:lnTo>
                  <a:lnTo>
                    <a:pt x="206" y="55"/>
                  </a:lnTo>
                  <a:lnTo>
                    <a:pt x="217" y="60"/>
                  </a:lnTo>
                  <a:lnTo>
                    <a:pt x="226" y="62"/>
                  </a:lnTo>
                  <a:lnTo>
                    <a:pt x="229" y="61"/>
                  </a:lnTo>
                  <a:lnTo>
                    <a:pt x="228" y="55"/>
                  </a:lnTo>
                  <a:lnTo>
                    <a:pt x="224" y="46"/>
                  </a:lnTo>
                  <a:lnTo>
                    <a:pt x="218" y="37"/>
                  </a:lnTo>
                  <a:lnTo>
                    <a:pt x="212" y="29"/>
                  </a:lnTo>
                  <a:lnTo>
                    <a:pt x="208" y="22"/>
                  </a:lnTo>
                  <a:lnTo>
                    <a:pt x="206" y="20"/>
                  </a:lnTo>
                  <a:lnTo>
                    <a:pt x="195" y="16"/>
                  </a:lnTo>
                  <a:lnTo>
                    <a:pt x="184" y="12"/>
                  </a:lnTo>
                  <a:lnTo>
                    <a:pt x="172" y="8"/>
                  </a:lnTo>
                  <a:lnTo>
                    <a:pt x="160" y="5"/>
                  </a:lnTo>
                  <a:lnTo>
                    <a:pt x="147" y="3"/>
                  </a:lnTo>
                  <a:lnTo>
                    <a:pt x="133" y="2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2"/>
                  </a:lnTo>
                  <a:lnTo>
                    <a:pt x="62" y="3"/>
                  </a:lnTo>
                  <a:lnTo>
                    <a:pt x="50" y="5"/>
                  </a:lnTo>
                  <a:lnTo>
                    <a:pt x="36" y="8"/>
                  </a:lnTo>
                  <a:lnTo>
                    <a:pt x="24" y="11"/>
                  </a:lnTo>
                  <a:lnTo>
                    <a:pt x="13" y="15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5" y="21"/>
                  </a:lnTo>
                  <a:lnTo>
                    <a:pt x="8" y="22"/>
                  </a:lnTo>
                  <a:lnTo>
                    <a:pt x="13" y="25"/>
                  </a:lnTo>
                  <a:lnTo>
                    <a:pt x="20" y="25"/>
                  </a:lnTo>
                  <a:lnTo>
                    <a:pt x="31" y="25"/>
                  </a:lnTo>
                  <a:lnTo>
                    <a:pt x="44" y="21"/>
                  </a:lnTo>
                  <a:lnTo>
                    <a:pt x="59" y="16"/>
                  </a:lnTo>
                  <a:lnTo>
                    <a:pt x="75" y="11"/>
                  </a:lnTo>
                  <a:lnTo>
                    <a:pt x="87" y="8"/>
                  </a:lnTo>
                  <a:lnTo>
                    <a:pt x="96" y="7"/>
                  </a:lnTo>
                  <a:lnTo>
                    <a:pt x="102" y="8"/>
                  </a:lnTo>
                  <a:lnTo>
                    <a:pt x="105" y="11"/>
                  </a:lnTo>
                  <a:lnTo>
                    <a:pt x="107" y="15"/>
                  </a:lnTo>
                  <a:lnTo>
                    <a:pt x="105" y="17"/>
                  </a:lnTo>
                  <a:lnTo>
                    <a:pt x="103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7"/>
                  </a:lnTo>
                  <a:lnTo>
                    <a:pt x="130" y="8"/>
                  </a:lnTo>
                  <a:lnTo>
                    <a:pt x="142" y="9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1"/>
                  </a:lnTo>
                  <a:lnTo>
                    <a:pt x="184" y="26"/>
                  </a:lnTo>
                  <a:lnTo>
                    <a:pt x="189" y="35"/>
                  </a:lnTo>
                  <a:lnTo>
                    <a:pt x="187" y="39"/>
                  </a:lnTo>
                  <a:lnTo>
                    <a:pt x="179" y="39"/>
                  </a:lnTo>
                  <a:lnTo>
                    <a:pt x="168" y="37"/>
                  </a:lnTo>
                  <a:lnTo>
                    <a:pt x="161" y="35"/>
                  </a:lnTo>
                  <a:lnTo>
                    <a:pt x="153" y="34"/>
                  </a:lnTo>
                  <a:lnTo>
                    <a:pt x="142" y="31"/>
                  </a:lnTo>
                  <a:lnTo>
                    <a:pt x="131" y="30"/>
                  </a:lnTo>
                  <a:lnTo>
                    <a:pt x="120" y="30"/>
                  </a:lnTo>
                  <a:lnTo>
                    <a:pt x="109" y="30"/>
                  </a:lnTo>
                  <a:lnTo>
                    <a:pt x="102" y="30"/>
                  </a:lnTo>
                  <a:lnTo>
                    <a:pt x="96" y="31"/>
                  </a:lnTo>
                  <a:lnTo>
                    <a:pt x="90" y="33"/>
                  </a:lnTo>
                  <a:lnTo>
                    <a:pt x="88" y="30"/>
                  </a:lnTo>
                  <a:lnTo>
                    <a:pt x="91" y="26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88" y="24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7"/>
                  </a:lnTo>
                  <a:lnTo>
                    <a:pt x="57" y="38"/>
                  </a:lnTo>
                  <a:lnTo>
                    <a:pt x="47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6"/>
                  </a:lnTo>
                  <a:lnTo>
                    <a:pt x="5" y="49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4" name="Freeform 162"/>
            <p:cNvSpPr>
              <a:spLocks/>
            </p:cNvSpPr>
            <p:nvPr/>
          </p:nvSpPr>
          <p:spPr bwMode="auto">
            <a:xfrm>
              <a:off x="2467" y="1194"/>
              <a:ext cx="111" cy="46"/>
            </a:xfrm>
            <a:custGeom>
              <a:avLst/>
              <a:gdLst>
                <a:gd name="T0" fmla="*/ 111 w 111"/>
                <a:gd name="T1" fmla="*/ 37 h 46"/>
                <a:gd name="T2" fmla="*/ 95 w 111"/>
                <a:gd name="T3" fmla="*/ 42 h 46"/>
                <a:gd name="T4" fmla="*/ 79 w 111"/>
                <a:gd name="T5" fmla="*/ 45 h 46"/>
                <a:gd name="T6" fmla="*/ 65 w 111"/>
                <a:gd name="T7" fmla="*/ 46 h 46"/>
                <a:gd name="T8" fmla="*/ 50 w 111"/>
                <a:gd name="T9" fmla="*/ 46 h 46"/>
                <a:gd name="T10" fmla="*/ 36 w 111"/>
                <a:gd name="T11" fmla="*/ 46 h 46"/>
                <a:gd name="T12" fmla="*/ 23 w 111"/>
                <a:gd name="T13" fmla="*/ 44 h 46"/>
                <a:gd name="T14" fmla="*/ 11 w 111"/>
                <a:gd name="T15" fmla="*/ 41 h 46"/>
                <a:gd name="T16" fmla="*/ 0 w 111"/>
                <a:gd name="T17" fmla="*/ 37 h 46"/>
                <a:gd name="T18" fmla="*/ 0 w 111"/>
                <a:gd name="T19" fmla="*/ 0 h 46"/>
                <a:gd name="T20" fmla="*/ 11 w 111"/>
                <a:gd name="T21" fmla="*/ 4 h 46"/>
                <a:gd name="T22" fmla="*/ 23 w 111"/>
                <a:gd name="T23" fmla="*/ 6 h 46"/>
                <a:gd name="T24" fmla="*/ 36 w 111"/>
                <a:gd name="T25" fmla="*/ 9 h 46"/>
                <a:gd name="T26" fmla="*/ 50 w 111"/>
                <a:gd name="T27" fmla="*/ 9 h 46"/>
                <a:gd name="T28" fmla="*/ 65 w 111"/>
                <a:gd name="T29" fmla="*/ 9 h 46"/>
                <a:gd name="T30" fmla="*/ 79 w 111"/>
                <a:gd name="T31" fmla="*/ 8 h 46"/>
                <a:gd name="T32" fmla="*/ 95 w 111"/>
                <a:gd name="T33" fmla="*/ 5 h 46"/>
                <a:gd name="T34" fmla="*/ 111 w 111"/>
                <a:gd name="T35" fmla="*/ 0 h 46"/>
                <a:gd name="T36" fmla="*/ 111 w 111"/>
                <a:gd name="T37" fmla="*/ 37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6"/>
                <a:gd name="T59" fmla="*/ 111 w 111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6">
                  <a:moveTo>
                    <a:pt x="111" y="37"/>
                  </a:moveTo>
                  <a:lnTo>
                    <a:pt x="95" y="42"/>
                  </a:lnTo>
                  <a:lnTo>
                    <a:pt x="79" y="45"/>
                  </a:lnTo>
                  <a:lnTo>
                    <a:pt x="65" y="46"/>
                  </a:lnTo>
                  <a:lnTo>
                    <a:pt x="50" y="46"/>
                  </a:lnTo>
                  <a:lnTo>
                    <a:pt x="36" y="46"/>
                  </a:lnTo>
                  <a:lnTo>
                    <a:pt x="23" y="44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6"/>
                  </a:lnTo>
                  <a:lnTo>
                    <a:pt x="36" y="9"/>
                  </a:lnTo>
                  <a:lnTo>
                    <a:pt x="50" y="9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5" name="Freeform 163"/>
            <p:cNvSpPr>
              <a:spLocks/>
            </p:cNvSpPr>
            <p:nvPr/>
          </p:nvSpPr>
          <p:spPr bwMode="auto">
            <a:xfrm>
              <a:off x="2318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2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5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5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2 w 89"/>
                <a:gd name="T31" fmla="*/ 1 h 94"/>
                <a:gd name="T32" fmla="*/ 44 w 89"/>
                <a:gd name="T33" fmla="*/ 0 h 94"/>
                <a:gd name="T34" fmla="*/ 35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5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2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5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5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2" y="1"/>
                  </a:lnTo>
                  <a:lnTo>
                    <a:pt x="44" y="0"/>
                  </a:lnTo>
                  <a:lnTo>
                    <a:pt x="35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5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6" name="Freeform 164"/>
            <p:cNvSpPr>
              <a:spLocks/>
            </p:cNvSpPr>
            <p:nvPr/>
          </p:nvSpPr>
          <p:spPr bwMode="auto">
            <a:xfrm>
              <a:off x="2645" y="3198"/>
              <a:ext cx="89" cy="94"/>
            </a:xfrm>
            <a:custGeom>
              <a:avLst/>
              <a:gdLst>
                <a:gd name="T0" fmla="*/ 44 w 89"/>
                <a:gd name="T1" fmla="*/ 94 h 94"/>
                <a:gd name="T2" fmla="*/ 53 w 89"/>
                <a:gd name="T3" fmla="*/ 93 h 94"/>
                <a:gd name="T4" fmla="*/ 61 w 89"/>
                <a:gd name="T5" fmla="*/ 91 h 94"/>
                <a:gd name="T6" fmla="*/ 68 w 89"/>
                <a:gd name="T7" fmla="*/ 87 h 94"/>
                <a:gd name="T8" fmla="*/ 76 w 89"/>
                <a:gd name="T9" fmla="*/ 80 h 94"/>
                <a:gd name="T10" fmla="*/ 82 w 89"/>
                <a:gd name="T11" fmla="*/ 72 h 94"/>
                <a:gd name="T12" fmla="*/ 85 w 89"/>
                <a:gd name="T13" fmla="*/ 65 h 94"/>
                <a:gd name="T14" fmla="*/ 88 w 89"/>
                <a:gd name="T15" fmla="*/ 56 h 94"/>
                <a:gd name="T16" fmla="*/ 89 w 89"/>
                <a:gd name="T17" fmla="*/ 47 h 94"/>
                <a:gd name="T18" fmla="*/ 88 w 89"/>
                <a:gd name="T19" fmla="*/ 38 h 94"/>
                <a:gd name="T20" fmla="*/ 85 w 89"/>
                <a:gd name="T21" fmla="*/ 28 h 94"/>
                <a:gd name="T22" fmla="*/ 82 w 89"/>
                <a:gd name="T23" fmla="*/ 21 h 94"/>
                <a:gd name="T24" fmla="*/ 76 w 89"/>
                <a:gd name="T25" fmla="*/ 13 h 94"/>
                <a:gd name="T26" fmla="*/ 68 w 89"/>
                <a:gd name="T27" fmla="*/ 8 h 94"/>
                <a:gd name="T28" fmla="*/ 61 w 89"/>
                <a:gd name="T29" fmla="*/ 4 h 94"/>
                <a:gd name="T30" fmla="*/ 53 w 89"/>
                <a:gd name="T31" fmla="*/ 1 h 94"/>
                <a:gd name="T32" fmla="*/ 44 w 89"/>
                <a:gd name="T33" fmla="*/ 0 h 94"/>
                <a:gd name="T34" fmla="*/ 36 w 89"/>
                <a:gd name="T35" fmla="*/ 1 h 94"/>
                <a:gd name="T36" fmla="*/ 27 w 89"/>
                <a:gd name="T37" fmla="*/ 4 h 94"/>
                <a:gd name="T38" fmla="*/ 20 w 89"/>
                <a:gd name="T39" fmla="*/ 8 h 94"/>
                <a:gd name="T40" fmla="*/ 14 w 89"/>
                <a:gd name="T41" fmla="*/ 13 h 94"/>
                <a:gd name="T42" fmla="*/ 8 w 89"/>
                <a:gd name="T43" fmla="*/ 21 h 94"/>
                <a:gd name="T44" fmla="*/ 4 w 89"/>
                <a:gd name="T45" fmla="*/ 28 h 94"/>
                <a:gd name="T46" fmla="*/ 2 w 89"/>
                <a:gd name="T47" fmla="*/ 38 h 94"/>
                <a:gd name="T48" fmla="*/ 0 w 89"/>
                <a:gd name="T49" fmla="*/ 47 h 94"/>
                <a:gd name="T50" fmla="*/ 2 w 89"/>
                <a:gd name="T51" fmla="*/ 56 h 94"/>
                <a:gd name="T52" fmla="*/ 4 w 89"/>
                <a:gd name="T53" fmla="*/ 65 h 94"/>
                <a:gd name="T54" fmla="*/ 8 w 89"/>
                <a:gd name="T55" fmla="*/ 72 h 94"/>
                <a:gd name="T56" fmla="*/ 14 w 89"/>
                <a:gd name="T57" fmla="*/ 80 h 94"/>
                <a:gd name="T58" fmla="*/ 20 w 89"/>
                <a:gd name="T59" fmla="*/ 87 h 94"/>
                <a:gd name="T60" fmla="*/ 27 w 89"/>
                <a:gd name="T61" fmla="*/ 91 h 94"/>
                <a:gd name="T62" fmla="*/ 36 w 89"/>
                <a:gd name="T63" fmla="*/ 93 h 94"/>
                <a:gd name="T64" fmla="*/ 44 w 89"/>
                <a:gd name="T65" fmla="*/ 94 h 9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9"/>
                <a:gd name="T100" fmla="*/ 0 h 94"/>
                <a:gd name="T101" fmla="*/ 89 w 89"/>
                <a:gd name="T102" fmla="*/ 94 h 9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9" h="94">
                  <a:moveTo>
                    <a:pt x="44" y="94"/>
                  </a:moveTo>
                  <a:lnTo>
                    <a:pt x="53" y="93"/>
                  </a:lnTo>
                  <a:lnTo>
                    <a:pt x="61" y="91"/>
                  </a:lnTo>
                  <a:lnTo>
                    <a:pt x="68" y="87"/>
                  </a:lnTo>
                  <a:lnTo>
                    <a:pt x="76" y="80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6"/>
                  </a:lnTo>
                  <a:lnTo>
                    <a:pt x="89" y="47"/>
                  </a:lnTo>
                  <a:lnTo>
                    <a:pt x="88" y="38"/>
                  </a:lnTo>
                  <a:lnTo>
                    <a:pt x="85" y="28"/>
                  </a:lnTo>
                  <a:lnTo>
                    <a:pt x="82" y="21"/>
                  </a:lnTo>
                  <a:lnTo>
                    <a:pt x="76" y="13"/>
                  </a:lnTo>
                  <a:lnTo>
                    <a:pt x="68" y="8"/>
                  </a:lnTo>
                  <a:lnTo>
                    <a:pt x="61" y="4"/>
                  </a:lnTo>
                  <a:lnTo>
                    <a:pt x="53" y="1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7" y="4"/>
                  </a:lnTo>
                  <a:lnTo>
                    <a:pt x="20" y="8"/>
                  </a:lnTo>
                  <a:lnTo>
                    <a:pt x="14" y="13"/>
                  </a:lnTo>
                  <a:lnTo>
                    <a:pt x="8" y="21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7"/>
                  </a:lnTo>
                  <a:lnTo>
                    <a:pt x="2" y="56"/>
                  </a:lnTo>
                  <a:lnTo>
                    <a:pt x="4" y="65"/>
                  </a:lnTo>
                  <a:lnTo>
                    <a:pt x="8" y="72"/>
                  </a:lnTo>
                  <a:lnTo>
                    <a:pt x="14" y="80"/>
                  </a:lnTo>
                  <a:lnTo>
                    <a:pt x="20" y="87"/>
                  </a:lnTo>
                  <a:lnTo>
                    <a:pt x="27" y="91"/>
                  </a:lnTo>
                  <a:lnTo>
                    <a:pt x="36" y="93"/>
                  </a:lnTo>
                  <a:lnTo>
                    <a:pt x="44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7" name="Freeform 165"/>
            <p:cNvSpPr>
              <a:spLocks/>
            </p:cNvSpPr>
            <p:nvPr/>
          </p:nvSpPr>
          <p:spPr bwMode="auto">
            <a:xfrm>
              <a:off x="2356" y="3188"/>
              <a:ext cx="333" cy="94"/>
            </a:xfrm>
            <a:custGeom>
              <a:avLst/>
              <a:gdLst>
                <a:gd name="T0" fmla="*/ 333 w 333"/>
                <a:gd name="T1" fmla="*/ 88 h 94"/>
                <a:gd name="T2" fmla="*/ 329 w 333"/>
                <a:gd name="T3" fmla="*/ 70 h 94"/>
                <a:gd name="T4" fmla="*/ 320 w 333"/>
                <a:gd name="T5" fmla="*/ 54 h 94"/>
                <a:gd name="T6" fmla="*/ 305 w 333"/>
                <a:gd name="T7" fmla="*/ 38 h 94"/>
                <a:gd name="T8" fmla="*/ 285 w 333"/>
                <a:gd name="T9" fmla="*/ 26 h 94"/>
                <a:gd name="T10" fmla="*/ 260 w 333"/>
                <a:gd name="T11" fmla="*/ 15 h 94"/>
                <a:gd name="T12" fmla="*/ 231 w 333"/>
                <a:gd name="T13" fmla="*/ 6 h 94"/>
                <a:gd name="T14" fmla="*/ 201 w 333"/>
                <a:gd name="T15" fmla="*/ 1 h 94"/>
                <a:gd name="T16" fmla="*/ 167 w 333"/>
                <a:gd name="T17" fmla="*/ 0 h 94"/>
                <a:gd name="T18" fmla="*/ 133 w 333"/>
                <a:gd name="T19" fmla="*/ 1 h 94"/>
                <a:gd name="T20" fmla="*/ 102 w 333"/>
                <a:gd name="T21" fmla="*/ 6 h 94"/>
                <a:gd name="T22" fmla="*/ 74 w 333"/>
                <a:gd name="T23" fmla="*/ 15 h 94"/>
                <a:gd name="T24" fmla="*/ 50 w 333"/>
                <a:gd name="T25" fmla="*/ 26 h 94"/>
                <a:gd name="T26" fmla="*/ 29 w 333"/>
                <a:gd name="T27" fmla="*/ 38 h 94"/>
                <a:gd name="T28" fmla="*/ 13 w 333"/>
                <a:gd name="T29" fmla="*/ 54 h 94"/>
                <a:gd name="T30" fmla="*/ 4 w 333"/>
                <a:gd name="T31" fmla="*/ 70 h 94"/>
                <a:gd name="T32" fmla="*/ 0 w 333"/>
                <a:gd name="T33" fmla="*/ 88 h 94"/>
                <a:gd name="T34" fmla="*/ 1 w 333"/>
                <a:gd name="T35" fmla="*/ 89 h 94"/>
                <a:gd name="T36" fmla="*/ 5 w 333"/>
                <a:gd name="T37" fmla="*/ 93 h 94"/>
                <a:gd name="T38" fmla="*/ 10 w 333"/>
                <a:gd name="T39" fmla="*/ 92 h 94"/>
                <a:gd name="T40" fmla="*/ 18 w 333"/>
                <a:gd name="T41" fmla="*/ 84 h 94"/>
                <a:gd name="T42" fmla="*/ 19 w 333"/>
                <a:gd name="T43" fmla="*/ 82 h 94"/>
                <a:gd name="T44" fmla="*/ 31 w 333"/>
                <a:gd name="T45" fmla="*/ 72 h 94"/>
                <a:gd name="T46" fmla="*/ 45 w 333"/>
                <a:gd name="T47" fmla="*/ 64 h 94"/>
                <a:gd name="T48" fmla="*/ 62 w 333"/>
                <a:gd name="T49" fmla="*/ 55 h 94"/>
                <a:gd name="T50" fmla="*/ 80 w 333"/>
                <a:gd name="T51" fmla="*/ 49 h 94"/>
                <a:gd name="T52" fmla="*/ 99 w 333"/>
                <a:gd name="T53" fmla="*/ 44 h 94"/>
                <a:gd name="T54" fmla="*/ 121 w 333"/>
                <a:gd name="T55" fmla="*/ 40 h 94"/>
                <a:gd name="T56" fmla="*/ 143 w 333"/>
                <a:gd name="T57" fmla="*/ 37 h 94"/>
                <a:gd name="T58" fmla="*/ 167 w 333"/>
                <a:gd name="T59" fmla="*/ 36 h 94"/>
                <a:gd name="T60" fmla="*/ 191 w 333"/>
                <a:gd name="T61" fmla="*/ 37 h 94"/>
                <a:gd name="T62" fmla="*/ 214 w 333"/>
                <a:gd name="T63" fmla="*/ 40 h 94"/>
                <a:gd name="T64" fmla="*/ 235 w 333"/>
                <a:gd name="T65" fmla="*/ 44 h 94"/>
                <a:gd name="T66" fmla="*/ 256 w 333"/>
                <a:gd name="T67" fmla="*/ 49 h 94"/>
                <a:gd name="T68" fmla="*/ 274 w 333"/>
                <a:gd name="T69" fmla="*/ 57 h 94"/>
                <a:gd name="T70" fmla="*/ 289 w 333"/>
                <a:gd name="T71" fmla="*/ 64 h 94"/>
                <a:gd name="T72" fmla="*/ 303 w 333"/>
                <a:gd name="T73" fmla="*/ 73 h 94"/>
                <a:gd name="T74" fmla="*/ 315 w 333"/>
                <a:gd name="T75" fmla="*/ 84 h 94"/>
                <a:gd name="T76" fmla="*/ 317 w 333"/>
                <a:gd name="T77" fmla="*/ 86 h 94"/>
                <a:gd name="T78" fmla="*/ 322 w 333"/>
                <a:gd name="T79" fmla="*/ 92 h 94"/>
                <a:gd name="T80" fmla="*/ 328 w 333"/>
                <a:gd name="T81" fmla="*/ 94 h 94"/>
                <a:gd name="T82" fmla="*/ 333 w 333"/>
                <a:gd name="T83" fmla="*/ 88 h 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94"/>
                <a:gd name="T128" fmla="*/ 333 w 333"/>
                <a:gd name="T129" fmla="*/ 94 h 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94">
                  <a:moveTo>
                    <a:pt x="333" y="88"/>
                  </a:moveTo>
                  <a:lnTo>
                    <a:pt x="329" y="70"/>
                  </a:lnTo>
                  <a:lnTo>
                    <a:pt x="320" y="54"/>
                  </a:lnTo>
                  <a:lnTo>
                    <a:pt x="305" y="38"/>
                  </a:lnTo>
                  <a:lnTo>
                    <a:pt x="285" y="26"/>
                  </a:lnTo>
                  <a:lnTo>
                    <a:pt x="260" y="15"/>
                  </a:lnTo>
                  <a:lnTo>
                    <a:pt x="231" y="6"/>
                  </a:lnTo>
                  <a:lnTo>
                    <a:pt x="201" y="1"/>
                  </a:lnTo>
                  <a:lnTo>
                    <a:pt x="167" y="0"/>
                  </a:lnTo>
                  <a:lnTo>
                    <a:pt x="133" y="1"/>
                  </a:lnTo>
                  <a:lnTo>
                    <a:pt x="102" y="6"/>
                  </a:lnTo>
                  <a:lnTo>
                    <a:pt x="74" y="15"/>
                  </a:lnTo>
                  <a:lnTo>
                    <a:pt x="50" y="26"/>
                  </a:lnTo>
                  <a:lnTo>
                    <a:pt x="29" y="38"/>
                  </a:lnTo>
                  <a:lnTo>
                    <a:pt x="13" y="54"/>
                  </a:lnTo>
                  <a:lnTo>
                    <a:pt x="4" y="70"/>
                  </a:lnTo>
                  <a:lnTo>
                    <a:pt x="0" y="88"/>
                  </a:lnTo>
                  <a:lnTo>
                    <a:pt x="1" y="89"/>
                  </a:lnTo>
                  <a:lnTo>
                    <a:pt x="5" y="93"/>
                  </a:lnTo>
                  <a:lnTo>
                    <a:pt x="10" y="92"/>
                  </a:lnTo>
                  <a:lnTo>
                    <a:pt x="18" y="84"/>
                  </a:lnTo>
                  <a:lnTo>
                    <a:pt x="19" y="82"/>
                  </a:lnTo>
                  <a:lnTo>
                    <a:pt x="31" y="72"/>
                  </a:lnTo>
                  <a:lnTo>
                    <a:pt x="45" y="64"/>
                  </a:lnTo>
                  <a:lnTo>
                    <a:pt x="62" y="55"/>
                  </a:lnTo>
                  <a:lnTo>
                    <a:pt x="80" y="49"/>
                  </a:lnTo>
                  <a:lnTo>
                    <a:pt x="99" y="44"/>
                  </a:lnTo>
                  <a:lnTo>
                    <a:pt x="121" y="40"/>
                  </a:lnTo>
                  <a:lnTo>
                    <a:pt x="143" y="37"/>
                  </a:lnTo>
                  <a:lnTo>
                    <a:pt x="167" y="36"/>
                  </a:lnTo>
                  <a:lnTo>
                    <a:pt x="191" y="37"/>
                  </a:lnTo>
                  <a:lnTo>
                    <a:pt x="214" y="40"/>
                  </a:lnTo>
                  <a:lnTo>
                    <a:pt x="235" y="44"/>
                  </a:lnTo>
                  <a:lnTo>
                    <a:pt x="256" y="49"/>
                  </a:lnTo>
                  <a:lnTo>
                    <a:pt x="274" y="57"/>
                  </a:lnTo>
                  <a:lnTo>
                    <a:pt x="289" y="64"/>
                  </a:lnTo>
                  <a:lnTo>
                    <a:pt x="303" y="73"/>
                  </a:lnTo>
                  <a:lnTo>
                    <a:pt x="315" y="84"/>
                  </a:lnTo>
                  <a:lnTo>
                    <a:pt x="317" y="86"/>
                  </a:lnTo>
                  <a:lnTo>
                    <a:pt x="322" y="92"/>
                  </a:lnTo>
                  <a:lnTo>
                    <a:pt x="328" y="94"/>
                  </a:lnTo>
                  <a:lnTo>
                    <a:pt x="333" y="88"/>
                  </a:lnTo>
                  <a:close/>
                </a:path>
              </a:pathLst>
            </a:custGeom>
            <a:solidFill>
              <a:srgbClr val="BFCC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8" name="Freeform 166"/>
            <p:cNvSpPr>
              <a:spLocks/>
            </p:cNvSpPr>
            <p:nvPr/>
          </p:nvSpPr>
          <p:spPr bwMode="auto">
            <a:xfrm>
              <a:off x="2523" y="3182"/>
              <a:ext cx="171" cy="94"/>
            </a:xfrm>
            <a:custGeom>
              <a:avLst/>
              <a:gdLst>
                <a:gd name="T0" fmla="*/ 0 w 171"/>
                <a:gd name="T1" fmla="*/ 11 h 94"/>
                <a:gd name="T2" fmla="*/ 0 w 171"/>
                <a:gd name="T3" fmla="*/ 11 h 94"/>
                <a:gd name="T4" fmla="*/ 34 w 171"/>
                <a:gd name="T5" fmla="*/ 11 h 94"/>
                <a:gd name="T6" fmla="*/ 64 w 171"/>
                <a:gd name="T7" fmla="*/ 16 h 94"/>
                <a:gd name="T8" fmla="*/ 92 w 171"/>
                <a:gd name="T9" fmla="*/ 25 h 94"/>
                <a:gd name="T10" fmla="*/ 116 w 171"/>
                <a:gd name="T11" fmla="*/ 35 h 94"/>
                <a:gd name="T12" fmla="*/ 136 w 171"/>
                <a:gd name="T13" fmla="*/ 48 h 94"/>
                <a:gd name="T14" fmla="*/ 149 w 171"/>
                <a:gd name="T15" fmla="*/ 63 h 94"/>
                <a:gd name="T16" fmla="*/ 159 w 171"/>
                <a:gd name="T17" fmla="*/ 77 h 94"/>
                <a:gd name="T18" fmla="*/ 161 w 171"/>
                <a:gd name="T19" fmla="*/ 94 h 94"/>
                <a:gd name="T20" fmla="*/ 171 w 171"/>
                <a:gd name="T21" fmla="*/ 94 h 94"/>
                <a:gd name="T22" fmla="*/ 166 w 171"/>
                <a:gd name="T23" fmla="*/ 74 h 94"/>
                <a:gd name="T24" fmla="*/ 156 w 171"/>
                <a:gd name="T25" fmla="*/ 57 h 94"/>
                <a:gd name="T26" fmla="*/ 141 w 171"/>
                <a:gd name="T27" fmla="*/ 41 h 94"/>
                <a:gd name="T28" fmla="*/ 119 w 171"/>
                <a:gd name="T29" fmla="*/ 28 h 94"/>
                <a:gd name="T30" fmla="*/ 95 w 171"/>
                <a:gd name="T31" fmla="*/ 17 h 94"/>
                <a:gd name="T32" fmla="*/ 64 w 171"/>
                <a:gd name="T33" fmla="*/ 8 h 94"/>
                <a:gd name="T34" fmla="*/ 34 w 171"/>
                <a:gd name="T35" fmla="*/ 3 h 94"/>
                <a:gd name="T36" fmla="*/ 0 w 171"/>
                <a:gd name="T37" fmla="*/ 0 h 94"/>
                <a:gd name="T38" fmla="*/ 0 w 171"/>
                <a:gd name="T39" fmla="*/ 0 h 94"/>
                <a:gd name="T40" fmla="*/ 0 w 171"/>
                <a:gd name="T41" fmla="*/ 1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94"/>
                <a:gd name="T65" fmla="*/ 171 w 171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94">
                  <a:moveTo>
                    <a:pt x="0" y="11"/>
                  </a:moveTo>
                  <a:lnTo>
                    <a:pt x="0" y="11"/>
                  </a:lnTo>
                  <a:lnTo>
                    <a:pt x="34" y="11"/>
                  </a:lnTo>
                  <a:lnTo>
                    <a:pt x="64" y="16"/>
                  </a:lnTo>
                  <a:lnTo>
                    <a:pt x="92" y="25"/>
                  </a:lnTo>
                  <a:lnTo>
                    <a:pt x="116" y="35"/>
                  </a:lnTo>
                  <a:lnTo>
                    <a:pt x="136" y="48"/>
                  </a:lnTo>
                  <a:lnTo>
                    <a:pt x="149" y="63"/>
                  </a:lnTo>
                  <a:lnTo>
                    <a:pt x="159" y="77"/>
                  </a:lnTo>
                  <a:lnTo>
                    <a:pt x="161" y="94"/>
                  </a:lnTo>
                  <a:lnTo>
                    <a:pt x="171" y="94"/>
                  </a:lnTo>
                  <a:lnTo>
                    <a:pt x="166" y="74"/>
                  </a:lnTo>
                  <a:lnTo>
                    <a:pt x="156" y="57"/>
                  </a:lnTo>
                  <a:lnTo>
                    <a:pt x="141" y="41"/>
                  </a:lnTo>
                  <a:lnTo>
                    <a:pt x="119" y="28"/>
                  </a:lnTo>
                  <a:lnTo>
                    <a:pt x="95" y="17"/>
                  </a:lnTo>
                  <a:lnTo>
                    <a:pt x="64" y="8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09" name="Freeform 167"/>
            <p:cNvSpPr>
              <a:spLocks/>
            </p:cNvSpPr>
            <p:nvPr/>
          </p:nvSpPr>
          <p:spPr bwMode="auto">
            <a:xfrm>
              <a:off x="2351" y="3182"/>
              <a:ext cx="172" cy="95"/>
            </a:xfrm>
            <a:custGeom>
              <a:avLst/>
              <a:gdLst>
                <a:gd name="T0" fmla="*/ 9 w 172"/>
                <a:gd name="T1" fmla="*/ 92 h 95"/>
                <a:gd name="T2" fmla="*/ 10 w 172"/>
                <a:gd name="T3" fmla="*/ 94 h 95"/>
                <a:gd name="T4" fmla="*/ 12 w 172"/>
                <a:gd name="T5" fmla="*/ 77 h 95"/>
                <a:gd name="T6" fmla="*/ 22 w 172"/>
                <a:gd name="T7" fmla="*/ 63 h 95"/>
                <a:gd name="T8" fmla="*/ 36 w 172"/>
                <a:gd name="T9" fmla="*/ 48 h 95"/>
                <a:gd name="T10" fmla="*/ 56 w 172"/>
                <a:gd name="T11" fmla="*/ 35 h 95"/>
                <a:gd name="T12" fmla="*/ 80 w 172"/>
                <a:gd name="T13" fmla="*/ 25 h 95"/>
                <a:gd name="T14" fmla="*/ 107 w 172"/>
                <a:gd name="T15" fmla="*/ 16 h 95"/>
                <a:gd name="T16" fmla="*/ 138 w 172"/>
                <a:gd name="T17" fmla="*/ 11 h 95"/>
                <a:gd name="T18" fmla="*/ 172 w 172"/>
                <a:gd name="T19" fmla="*/ 11 h 95"/>
                <a:gd name="T20" fmla="*/ 172 w 172"/>
                <a:gd name="T21" fmla="*/ 0 h 95"/>
                <a:gd name="T22" fmla="*/ 138 w 172"/>
                <a:gd name="T23" fmla="*/ 3 h 95"/>
                <a:gd name="T24" fmla="*/ 107 w 172"/>
                <a:gd name="T25" fmla="*/ 8 h 95"/>
                <a:gd name="T26" fmla="*/ 78 w 172"/>
                <a:gd name="T27" fmla="*/ 17 h 95"/>
                <a:gd name="T28" fmla="*/ 53 w 172"/>
                <a:gd name="T29" fmla="*/ 28 h 95"/>
                <a:gd name="T30" fmla="*/ 32 w 172"/>
                <a:gd name="T31" fmla="*/ 41 h 95"/>
                <a:gd name="T32" fmla="*/ 15 w 172"/>
                <a:gd name="T33" fmla="*/ 57 h 95"/>
                <a:gd name="T34" fmla="*/ 5 w 172"/>
                <a:gd name="T35" fmla="*/ 74 h 95"/>
                <a:gd name="T36" fmla="*/ 0 w 172"/>
                <a:gd name="T37" fmla="*/ 94 h 95"/>
                <a:gd name="T38" fmla="*/ 1 w 172"/>
                <a:gd name="T39" fmla="*/ 95 h 95"/>
                <a:gd name="T40" fmla="*/ 9 w 172"/>
                <a:gd name="T41" fmla="*/ 92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95"/>
                <a:gd name="T65" fmla="*/ 172 w 172"/>
                <a:gd name="T66" fmla="*/ 95 h 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95">
                  <a:moveTo>
                    <a:pt x="9" y="92"/>
                  </a:moveTo>
                  <a:lnTo>
                    <a:pt x="10" y="94"/>
                  </a:lnTo>
                  <a:lnTo>
                    <a:pt x="12" y="77"/>
                  </a:lnTo>
                  <a:lnTo>
                    <a:pt x="22" y="63"/>
                  </a:lnTo>
                  <a:lnTo>
                    <a:pt x="36" y="48"/>
                  </a:lnTo>
                  <a:lnTo>
                    <a:pt x="56" y="35"/>
                  </a:lnTo>
                  <a:lnTo>
                    <a:pt x="80" y="25"/>
                  </a:lnTo>
                  <a:lnTo>
                    <a:pt x="107" y="16"/>
                  </a:lnTo>
                  <a:lnTo>
                    <a:pt x="138" y="11"/>
                  </a:lnTo>
                  <a:lnTo>
                    <a:pt x="172" y="11"/>
                  </a:lnTo>
                  <a:lnTo>
                    <a:pt x="172" y="0"/>
                  </a:lnTo>
                  <a:lnTo>
                    <a:pt x="138" y="3"/>
                  </a:lnTo>
                  <a:lnTo>
                    <a:pt x="107" y="8"/>
                  </a:lnTo>
                  <a:lnTo>
                    <a:pt x="78" y="17"/>
                  </a:lnTo>
                  <a:lnTo>
                    <a:pt x="53" y="28"/>
                  </a:lnTo>
                  <a:lnTo>
                    <a:pt x="32" y="41"/>
                  </a:lnTo>
                  <a:lnTo>
                    <a:pt x="15" y="57"/>
                  </a:lnTo>
                  <a:lnTo>
                    <a:pt x="5" y="74"/>
                  </a:lnTo>
                  <a:lnTo>
                    <a:pt x="0" y="94"/>
                  </a:lnTo>
                  <a:lnTo>
                    <a:pt x="1" y="95"/>
                  </a:lnTo>
                  <a:lnTo>
                    <a:pt x="9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0" name="Freeform 168"/>
            <p:cNvSpPr>
              <a:spLocks/>
            </p:cNvSpPr>
            <p:nvPr/>
          </p:nvSpPr>
          <p:spPr bwMode="auto">
            <a:xfrm>
              <a:off x="2352" y="3269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18 w 26"/>
                <a:gd name="T3" fmla="*/ 0 h 16"/>
                <a:gd name="T4" fmla="*/ 11 w 26"/>
                <a:gd name="T5" fmla="*/ 7 h 16"/>
                <a:gd name="T6" fmla="*/ 10 w 26"/>
                <a:gd name="T7" fmla="*/ 8 h 16"/>
                <a:gd name="T8" fmla="*/ 8 w 26"/>
                <a:gd name="T9" fmla="*/ 5 h 16"/>
                <a:gd name="T10" fmla="*/ 8 w 26"/>
                <a:gd name="T11" fmla="*/ 5 h 16"/>
                <a:gd name="T12" fmla="*/ 0 w 26"/>
                <a:gd name="T13" fmla="*/ 8 h 16"/>
                <a:gd name="T14" fmla="*/ 3 w 26"/>
                <a:gd name="T15" fmla="*/ 11 h 16"/>
                <a:gd name="T16" fmla="*/ 8 w 26"/>
                <a:gd name="T17" fmla="*/ 16 h 16"/>
                <a:gd name="T18" fmla="*/ 16 w 26"/>
                <a:gd name="T19" fmla="*/ 14 h 16"/>
                <a:gd name="T20" fmla="*/ 26 w 26"/>
                <a:gd name="T21" fmla="*/ 5 h 16"/>
                <a:gd name="T22" fmla="*/ 24 w 26"/>
                <a:gd name="T23" fmla="*/ 5 h 16"/>
                <a:gd name="T24" fmla="*/ 20 w 26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6"/>
                <a:gd name="T41" fmla="*/ 26 w 26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6">
                  <a:moveTo>
                    <a:pt x="20" y="0"/>
                  </a:moveTo>
                  <a:lnTo>
                    <a:pt x="18" y="0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8" y="5"/>
                  </a:lnTo>
                  <a:lnTo>
                    <a:pt x="0" y="8"/>
                  </a:lnTo>
                  <a:lnTo>
                    <a:pt x="3" y="11"/>
                  </a:lnTo>
                  <a:lnTo>
                    <a:pt x="8" y="16"/>
                  </a:lnTo>
                  <a:lnTo>
                    <a:pt x="16" y="14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1" name="Freeform 169"/>
            <p:cNvSpPr>
              <a:spLocks/>
            </p:cNvSpPr>
            <p:nvPr/>
          </p:nvSpPr>
          <p:spPr bwMode="auto">
            <a:xfrm>
              <a:off x="2372" y="3268"/>
              <a:ext cx="6" cy="6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0 w 6"/>
                <a:gd name="T5" fmla="*/ 1 h 6"/>
                <a:gd name="T6" fmla="*/ 4 w 6"/>
                <a:gd name="T7" fmla="*/ 6 h 6"/>
                <a:gd name="T8" fmla="*/ 6 w 6"/>
                <a:gd name="T9" fmla="*/ 5 h 6"/>
                <a:gd name="T10" fmla="*/ 6 w 6"/>
                <a:gd name="T11" fmla="*/ 5 h 6"/>
                <a:gd name="T12" fmla="*/ 1 w 6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6"/>
                <a:gd name="T23" fmla="*/ 6 w 6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6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6"/>
                  </a:lnTo>
                  <a:lnTo>
                    <a:pt x="6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2" name="Freeform 170"/>
            <p:cNvSpPr>
              <a:spLocks/>
            </p:cNvSpPr>
            <p:nvPr/>
          </p:nvSpPr>
          <p:spPr bwMode="auto">
            <a:xfrm>
              <a:off x="2373" y="3219"/>
              <a:ext cx="150" cy="54"/>
            </a:xfrm>
            <a:custGeom>
              <a:avLst/>
              <a:gdLst>
                <a:gd name="T0" fmla="*/ 150 w 150"/>
                <a:gd name="T1" fmla="*/ 0 h 54"/>
                <a:gd name="T2" fmla="*/ 150 w 150"/>
                <a:gd name="T3" fmla="*/ 0 h 54"/>
                <a:gd name="T4" fmla="*/ 126 w 150"/>
                <a:gd name="T5" fmla="*/ 2 h 54"/>
                <a:gd name="T6" fmla="*/ 104 w 150"/>
                <a:gd name="T7" fmla="*/ 5 h 54"/>
                <a:gd name="T8" fmla="*/ 82 w 150"/>
                <a:gd name="T9" fmla="*/ 9 h 54"/>
                <a:gd name="T10" fmla="*/ 62 w 150"/>
                <a:gd name="T11" fmla="*/ 14 h 54"/>
                <a:gd name="T12" fmla="*/ 43 w 150"/>
                <a:gd name="T13" fmla="*/ 20 h 54"/>
                <a:gd name="T14" fmla="*/ 27 w 150"/>
                <a:gd name="T15" fmla="*/ 29 h 54"/>
                <a:gd name="T16" fmla="*/ 12 w 150"/>
                <a:gd name="T17" fmla="*/ 37 h 54"/>
                <a:gd name="T18" fmla="*/ 0 w 150"/>
                <a:gd name="T19" fmla="*/ 49 h 54"/>
                <a:gd name="T20" fmla="*/ 5 w 150"/>
                <a:gd name="T21" fmla="*/ 54 h 54"/>
                <a:gd name="T22" fmla="*/ 17 w 150"/>
                <a:gd name="T23" fmla="*/ 45 h 54"/>
                <a:gd name="T24" fmla="*/ 29 w 150"/>
                <a:gd name="T25" fmla="*/ 37 h 54"/>
                <a:gd name="T26" fmla="*/ 46 w 150"/>
                <a:gd name="T27" fmla="*/ 28 h 54"/>
                <a:gd name="T28" fmla="*/ 64 w 150"/>
                <a:gd name="T29" fmla="*/ 22 h 54"/>
                <a:gd name="T30" fmla="*/ 82 w 150"/>
                <a:gd name="T31" fmla="*/ 17 h 54"/>
                <a:gd name="T32" fmla="*/ 104 w 150"/>
                <a:gd name="T33" fmla="*/ 13 h 54"/>
                <a:gd name="T34" fmla="*/ 126 w 150"/>
                <a:gd name="T35" fmla="*/ 10 h 54"/>
                <a:gd name="T36" fmla="*/ 150 w 150"/>
                <a:gd name="T37" fmla="*/ 10 h 54"/>
                <a:gd name="T38" fmla="*/ 150 w 150"/>
                <a:gd name="T39" fmla="*/ 10 h 54"/>
                <a:gd name="T40" fmla="*/ 150 w 150"/>
                <a:gd name="T41" fmla="*/ 0 h 5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54"/>
                <a:gd name="T65" fmla="*/ 150 w 150"/>
                <a:gd name="T66" fmla="*/ 54 h 5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54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4" y="5"/>
                  </a:lnTo>
                  <a:lnTo>
                    <a:pt x="82" y="9"/>
                  </a:lnTo>
                  <a:lnTo>
                    <a:pt x="62" y="14"/>
                  </a:lnTo>
                  <a:lnTo>
                    <a:pt x="43" y="20"/>
                  </a:lnTo>
                  <a:lnTo>
                    <a:pt x="27" y="29"/>
                  </a:lnTo>
                  <a:lnTo>
                    <a:pt x="12" y="37"/>
                  </a:lnTo>
                  <a:lnTo>
                    <a:pt x="0" y="49"/>
                  </a:lnTo>
                  <a:lnTo>
                    <a:pt x="5" y="54"/>
                  </a:lnTo>
                  <a:lnTo>
                    <a:pt x="17" y="45"/>
                  </a:lnTo>
                  <a:lnTo>
                    <a:pt x="29" y="37"/>
                  </a:lnTo>
                  <a:lnTo>
                    <a:pt x="46" y="28"/>
                  </a:lnTo>
                  <a:lnTo>
                    <a:pt x="64" y="22"/>
                  </a:lnTo>
                  <a:lnTo>
                    <a:pt x="82" y="17"/>
                  </a:lnTo>
                  <a:lnTo>
                    <a:pt x="104" y="13"/>
                  </a:lnTo>
                  <a:lnTo>
                    <a:pt x="126" y="10"/>
                  </a:lnTo>
                  <a:lnTo>
                    <a:pt x="150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3" name="Freeform 171"/>
            <p:cNvSpPr>
              <a:spLocks/>
            </p:cNvSpPr>
            <p:nvPr/>
          </p:nvSpPr>
          <p:spPr bwMode="auto">
            <a:xfrm>
              <a:off x="2523" y="3219"/>
              <a:ext cx="152" cy="55"/>
            </a:xfrm>
            <a:custGeom>
              <a:avLst/>
              <a:gdLst>
                <a:gd name="T0" fmla="*/ 152 w 152"/>
                <a:gd name="T1" fmla="*/ 50 h 55"/>
                <a:gd name="T2" fmla="*/ 150 w 152"/>
                <a:gd name="T3" fmla="*/ 50 h 55"/>
                <a:gd name="T4" fmla="*/ 138 w 152"/>
                <a:gd name="T5" fmla="*/ 39 h 55"/>
                <a:gd name="T6" fmla="*/ 124 w 152"/>
                <a:gd name="T7" fmla="*/ 29 h 55"/>
                <a:gd name="T8" fmla="*/ 108 w 152"/>
                <a:gd name="T9" fmla="*/ 22 h 55"/>
                <a:gd name="T10" fmla="*/ 90 w 152"/>
                <a:gd name="T11" fmla="*/ 14 h 55"/>
                <a:gd name="T12" fmla="*/ 68 w 152"/>
                <a:gd name="T13" fmla="*/ 9 h 55"/>
                <a:gd name="T14" fmla="*/ 47 w 152"/>
                <a:gd name="T15" fmla="*/ 5 h 55"/>
                <a:gd name="T16" fmla="*/ 24 w 152"/>
                <a:gd name="T17" fmla="*/ 2 h 55"/>
                <a:gd name="T18" fmla="*/ 0 w 152"/>
                <a:gd name="T19" fmla="*/ 0 h 55"/>
                <a:gd name="T20" fmla="*/ 0 w 152"/>
                <a:gd name="T21" fmla="*/ 10 h 55"/>
                <a:gd name="T22" fmla="*/ 24 w 152"/>
                <a:gd name="T23" fmla="*/ 10 h 55"/>
                <a:gd name="T24" fmla="*/ 47 w 152"/>
                <a:gd name="T25" fmla="*/ 13 h 55"/>
                <a:gd name="T26" fmla="*/ 68 w 152"/>
                <a:gd name="T27" fmla="*/ 17 h 55"/>
                <a:gd name="T28" fmla="*/ 87 w 152"/>
                <a:gd name="T29" fmla="*/ 22 h 55"/>
                <a:gd name="T30" fmla="*/ 106 w 152"/>
                <a:gd name="T31" fmla="*/ 29 h 55"/>
                <a:gd name="T32" fmla="*/ 121 w 152"/>
                <a:gd name="T33" fmla="*/ 37 h 55"/>
                <a:gd name="T34" fmla="*/ 133 w 152"/>
                <a:gd name="T35" fmla="*/ 46 h 55"/>
                <a:gd name="T36" fmla="*/ 146 w 152"/>
                <a:gd name="T37" fmla="*/ 55 h 55"/>
                <a:gd name="T38" fmla="*/ 144 w 152"/>
                <a:gd name="T39" fmla="*/ 55 h 55"/>
                <a:gd name="T40" fmla="*/ 152 w 152"/>
                <a:gd name="T41" fmla="*/ 50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55"/>
                <a:gd name="T65" fmla="*/ 152 w 152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55">
                  <a:moveTo>
                    <a:pt x="152" y="50"/>
                  </a:moveTo>
                  <a:lnTo>
                    <a:pt x="150" y="50"/>
                  </a:lnTo>
                  <a:lnTo>
                    <a:pt x="138" y="39"/>
                  </a:lnTo>
                  <a:lnTo>
                    <a:pt x="124" y="29"/>
                  </a:lnTo>
                  <a:lnTo>
                    <a:pt x="108" y="22"/>
                  </a:lnTo>
                  <a:lnTo>
                    <a:pt x="90" y="14"/>
                  </a:lnTo>
                  <a:lnTo>
                    <a:pt x="68" y="9"/>
                  </a:lnTo>
                  <a:lnTo>
                    <a:pt x="47" y="5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4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87" y="22"/>
                  </a:lnTo>
                  <a:lnTo>
                    <a:pt x="106" y="29"/>
                  </a:lnTo>
                  <a:lnTo>
                    <a:pt x="121" y="37"/>
                  </a:lnTo>
                  <a:lnTo>
                    <a:pt x="133" y="46"/>
                  </a:lnTo>
                  <a:lnTo>
                    <a:pt x="146" y="55"/>
                  </a:lnTo>
                  <a:lnTo>
                    <a:pt x="144" y="5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4" name="Freeform 172"/>
            <p:cNvSpPr>
              <a:spLocks/>
            </p:cNvSpPr>
            <p:nvPr/>
          </p:nvSpPr>
          <p:spPr bwMode="auto">
            <a:xfrm>
              <a:off x="2667" y="3269"/>
              <a:ext cx="27" cy="17"/>
            </a:xfrm>
            <a:custGeom>
              <a:avLst/>
              <a:gdLst>
                <a:gd name="T0" fmla="*/ 17 w 27"/>
                <a:gd name="T1" fmla="*/ 7 h 17"/>
                <a:gd name="T2" fmla="*/ 18 w 27"/>
                <a:gd name="T3" fmla="*/ 5 h 17"/>
                <a:gd name="T4" fmla="*/ 16 w 27"/>
                <a:gd name="T5" fmla="*/ 9 h 17"/>
                <a:gd name="T6" fmla="*/ 14 w 27"/>
                <a:gd name="T7" fmla="*/ 7 h 17"/>
                <a:gd name="T8" fmla="*/ 9 w 27"/>
                <a:gd name="T9" fmla="*/ 3 h 17"/>
                <a:gd name="T10" fmla="*/ 8 w 27"/>
                <a:gd name="T11" fmla="*/ 0 h 17"/>
                <a:gd name="T12" fmla="*/ 0 w 27"/>
                <a:gd name="T13" fmla="*/ 5 h 17"/>
                <a:gd name="T14" fmla="*/ 4 w 27"/>
                <a:gd name="T15" fmla="*/ 8 h 17"/>
                <a:gd name="T16" fmla="*/ 9 w 27"/>
                <a:gd name="T17" fmla="*/ 14 h 17"/>
                <a:gd name="T18" fmla="*/ 18 w 27"/>
                <a:gd name="T19" fmla="*/ 17 h 17"/>
                <a:gd name="T20" fmla="*/ 26 w 27"/>
                <a:gd name="T21" fmla="*/ 8 h 17"/>
                <a:gd name="T22" fmla="*/ 27 w 27"/>
                <a:gd name="T23" fmla="*/ 7 h 17"/>
                <a:gd name="T24" fmla="*/ 26 w 27"/>
                <a:gd name="T25" fmla="*/ 8 h 17"/>
                <a:gd name="T26" fmla="*/ 26 w 27"/>
                <a:gd name="T27" fmla="*/ 7 h 17"/>
                <a:gd name="T28" fmla="*/ 27 w 27"/>
                <a:gd name="T29" fmla="*/ 7 h 17"/>
                <a:gd name="T30" fmla="*/ 17 w 27"/>
                <a:gd name="T31" fmla="*/ 7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7"/>
                <a:gd name="T50" fmla="*/ 27 w 27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7">
                  <a:moveTo>
                    <a:pt x="17" y="7"/>
                  </a:moveTo>
                  <a:lnTo>
                    <a:pt x="18" y="5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9" y="3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8"/>
                  </a:lnTo>
                  <a:lnTo>
                    <a:pt x="9" y="14"/>
                  </a:lnTo>
                  <a:lnTo>
                    <a:pt x="18" y="17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6" y="8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5" name="Freeform 173"/>
            <p:cNvSpPr>
              <a:spLocks/>
            </p:cNvSpPr>
            <p:nvPr/>
          </p:nvSpPr>
          <p:spPr bwMode="auto">
            <a:xfrm>
              <a:off x="2419" y="3188"/>
              <a:ext cx="229" cy="62"/>
            </a:xfrm>
            <a:custGeom>
              <a:avLst/>
              <a:gdLst>
                <a:gd name="T0" fmla="*/ 11 w 229"/>
                <a:gd name="T1" fmla="*/ 51 h 62"/>
                <a:gd name="T2" fmla="*/ 35 w 229"/>
                <a:gd name="T3" fmla="*/ 44 h 62"/>
                <a:gd name="T4" fmla="*/ 60 w 229"/>
                <a:gd name="T5" fmla="*/ 38 h 62"/>
                <a:gd name="T6" fmla="*/ 90 w 229"/>
                <a:gd name="T7" fmla="*/ 36 h 62"/>
                <a:gd name="T8" fmla="*/ 120 w 229"/>
                <a:gd name="T9" fmla="*/ 36 h 62"/>
                <a:gd name="T10" fmla="*/ 151 w 229"/>
                <a:gd name="T11" fmla="*/ 40 h 62"/>
                <a:gd name="T12" fmla="*/ 180 w 229"/>
                <a:gd name="T13" fmla="*/ 45 h 62"/>
                <a:gd name="T14" fmla="*/ 206 w 229"/>
                <a:gd name="T15" fmla="*/ 54 h 62"/>
                <a:gd name="T16" fmla="*/ 226 w 229"/>
                <a:gd name="T17" fmla="*/ 62 h 62"/>
                <a:gd name="T18" fmla="*/ 228 w 229"/>
                <a:gd name="T19" fmla="*/ 54 h 62"/>
                <a:gd name="T20" fmla="*/ 218 w 229"/>
                <a:gd name="T21" fmla="*/ 36 h 62"/>
                <a:gd name="T22" fmla="*/ 208 w 229"/>
                <a:gd name="T23" fmla="*/ 22 h 62"/>
                <a:gd name="T24" fmla="*/ 195 w 229"/>
                <a:gd name="T25" fmla="*/ 15 h 62"/>
                <a:gd name="T26" fmla="*/ 172 w 229"/>
                <a:gd name="T27" fmla="*/ 7 h 62"/>
                <a:gd name="T28" fmla="*/ 147 w 229"/>
                <a:gd name="T29" fmla="*/ 2 h 62"/>
                <a:gd name="T30" fmla="*/ 119 w 229"/>
                <a:gd name="T31" fmla="*/ 0 h 62"/>
                <a:gd name="T32" fmla="*/ 90 w 229"/>
                <a:gd name="T33" fmla="*/ 0 h 62"/>
                <a:gd name="T34" fmla="*/ 62 w 229"/>
                <a:gd name="T35" fmla="*/ 2 h 62"/>
                <a:gd name="T36" fmla="*/ 36 w 229"/>
                <a:gd name="T37" fmla="*/ 7 h 62"/>
                <a:gd name="T38" fmla="*/ 13 w 229"/>
                <a:gd name="T39" fmla="*/ 14 h 62"/>
                <a:gd name="T40" fmla="*/ 2 w 229"/>
                <a:gd name="T41" fmla="*/ 19 h 62"/>
                <a:gd name="T42" fmla="*/ 8 w 229"/>
                <a:gd name="T43" fmla="*/ 22 h 62"/>
                <a:gd name="T44" fmla="*/ 20 w 229"/>
                <a:gd name="T45" fmla="*/ 24 h 62"/>
                <a:gd name="T46" fmla="*/ 44 w 229"/>
                <a:gd name="T47" fmla="*/ 20 h 62"/>
                <a:gd name="T48" fmla="*/ 75 w 229"/>
                <a:gd name="T49" fmla="*/ 10 h 62"/>
                <a:gd name="T50" fmla="*/ 96 w 229"/>
                <a:gd name="T51" fmla="*/ 7 h 62"/>
                <a:gd name="T52" fmla="*/ 105 w 229"/>
                <a:gd name="T53" fmla="*/ 11 h 62"/>
                <a:gd name="T54" fmla="*/ 105 w 229"/>
                <a:gd name="T55" fmla="*/ 16 h 62"/>
                <a:gd name="T56" fmla="*/ 105 w 229"/>
                <a:gd name="T57" fmla="*/ 18 h 62"/>
                <a:gd name="T58" fmla="*/ 111 w 229"/>
                <a:gd name="T59" fmla="*/ 11 h 62"/>
                <a:gd name="T60" fmla="*/ 111 w 229"/>
                <a:gd name="T61" fmla="*/ 5 h 62"/>
                <a:gd name="T62" fmla="*/ 130 w 229"/>
                <a:gd name="T63" fmla="*/ 7 h 62"/>
                <a:gd name="T64" fmla="*/ 155 w 229"/>
                <a:gd name="T65" fmla="*/ 13 h 62"/>
                <a:gd name="T66" fmla="*/ 177 w 229"/>
                <a:gd name="T67" fmla="*/ 22 h 62"/>
                <a:gd name="T68" fmla="*/ 189 w 229"/>
                <a:gd name="T69" fmla="*/ 36 h 62"/>
                <a:gd name="T70" fmla="*/ 179 w 229"/>
                <a:gd name="T71" fmla="*/ 38 h 62"/>
                <a:gd name="T72" fmla="*/ 161 w 229"/>
                <a:gd name="T73" fmla="*/ 35 h 62"/>
                <a:gd name="T74" fmla="*/ 142 w 229"/>
                <a:gd name="T75" fmla="*/ 32 h 62"/>
                <a:gd name="T76" fmla="*/ 120 w 229"/>
                <a:gd name="T77" fmla="*/ 29 h 62"/>
                <a:gd name="T78" fmla="*/ 102 w 229"/>
                <a:gd name="T79" fmla="*/ 29 h 62"/>
                <a:gd name="T80" fmla="*/ 90 w 229"/>
                <a:gd name="T81" fmla="*/ 32 h 62"/>
                <a:gd name="T82" fmla="*/ 91 w 229"/>
                <a:gd name="T83" fmla="*/ 26 h 62"/>
                <a:gd name="T84" fmla="*/ 94 w 229"/>
                <a:gd name="T85" fmla="*/ 23 h 62"/>
                <a:gd name="T86" fmla="*/ 81 w 229"/>
                <a:gd name="T87" fmla="*/ 26 h 62"/>
                <a:gd name="T88" fmla="*/ 67 w 229"/>
                <a:gd name="T89" fmla="*/ 36 h 62"/>
                <a:gd name="T90" fmla="*/ 47 w 229"/>
                <a:gd name="T91" fmla="*/ 37 h 62"/>
                <a:gd name="T92" fmla="*/ 39 w 229"/>
                <a:gd name="T93" fmla="*/ 37 h 62"/>
                <a:gd name="T94" fmla="*/ 29 w 229"/>
                <a:gd name="T95" fmla="*/ 38 h 62"/>
                <a:gd name="T96" fmla="*/ 17 w 229"/>
                <a:gd name="T97" fmla="*/ 42 h 62"/>
                <a:gd name="T98" fmla="*/ 5 w 229"/>
                <a:gd name="T99" fmla="*/ 49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9"/>
                <a:gd name="T151" fmla="*/ 0 h 62"/>
                <a:gd name="T152" fmla="*/ 229 w 229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9" h="62">
                  <a:moveTo>
                    <a:pt x="0" y="55"/>
                  </a:moveTo>
                  <a:lnTo>
                    <a:pt x="11" y="51"/>
                  </a:lnTo>
                  <a:lnTo>
                    <a:pt x="23" y="48"/>
                  </a:lnTo>
                  <a:lnTo>
                    <a:pt x="35" y="44"/>
                  </a:lnTo>
                  <a:lnTo>
                    <a:pt x="47" y="41"/>
                  </a:lnTo>
                  <a:lnTo>
                    <a:pt x="60" y="38"/>
                  </a:lnTo>
                  <a:lnTo>
                    <a:pt x="75" y="37"/>
                  </a:lnTo>
                  <a:lnTo>
                    <a:pt x="90" y="36"/>
                  </a:lnTo>
                  <a:lnTo>
                    <a:pt x="104" y="36"/>
                  </a:lnTo>
                  <a:lnTo>
                    <a:pt x="120" y="36"/>
                  </a:lnTo>
                  <a:lnTo>
                    <a:pt x="136" y="37"/>
                  </a:lnTo>
                  <a:lnTo>
                    <a:pt x="151" y="40"/>
                  </a:lnTo>
                  <a:lnTo>
                    <a:pt x="166" y="42"/>
                  </a:lnTo>
                  <a:lnTo>
                    <a:pt x="180" y="45"/>
                  </a:lnTo>
                  <a:lnTo>
                    <a:pt x="193" y="50"/>
                  </a:lnTo>
                  <a:lnTo>
                    <a:pt x="206" y="54"/>
                  </a:lnTo>
                  <a:lnTo>
                    <a:pt x="217" y="59"/>
                  </a:lnTo>
                  <a:lnTo>
                    <a:pt x="226" y="62"/>
                  </a:lnTo>
                  <a:lnTo>
                    <a:pt x="229" y="60"/>
                  </a:lnTo>
                  <a:lnTo>
                    <a:pt x="228" y="54"/>
                  </a:lnTo>
                  <a:lnTo>
                    <a:pt x="224" y="45"/>
                  </a:lnTo>
                  <a:lnTo>
                    <a:pt x="218" y="36"/>
                  </a:lnTo>
                  <a:lnTo>
                    <a:pt x="212" y="28"/>
                  </a:lnTo>
                  <a:lnTo>
                    <a:pt x="208" y="22"/>
                  </a:lnTo>
                  <a:lnTo>
                    <a:pt x="206" y="19"/>
                  </a:lnTo>
                  <a:lnTo>
                    <a:pt x="195" y="15"/>
                  </a:lnTo>
                  <a:lnTo>
                    <a:pt x="184" y="11"/>
                  </a:lnTo>
                  <a:lnTo>
                    <a:pt x="172" y="7"/>
                  </a:lnTo>
                  <a:lnTo>
                    <a:pt x="160" y="5"/>
                  </a:lnTo>
                  <a:lnTo>
                    <a:pt x="147" y="2"/>
                  </a:lnTo>
                  <a:lnTo>
                    <a:pt x="133" y="1"/>
                  </a:lnTo>
                  <a:lnTo>
                    <a:pt x="119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76" y="1"/>
                  </a:lnTo>
                  <a:lnTo>
                    <a:pt x="62" y="2"/>
                  </a:lnTo>
                  <a:lnTo>
                    <a:pt x="50" y="5"/>
                  </a:lnTo>
                  <a:lnTo>
                    <a:pt x="36" y="7"/>
                  </a:lnTo>
                  <a:lnTo>
                    <a:pt x="24" y="10"/>
                  </a:lnTo>
                  <a:lnTo>
                    <a:pt x="13" y="14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3" y="24"/>
                  </a:lnTo>
                  <a:lnTo>
                    <a:pt x="20" y="24"/>
                  </a:lnTo>
                  <a:lnTo>
                    <a:pt x="31" y="24"/>
                  </a:lnTo>
                  <a:lnTo>
                    <a:pt x="44" y="20"/>
                  </a:lnTo>
                  <a:lnTo>
                    <a:pt x="59" y="15"/>
                  </a:lnTo>
                  <a:lnTo>
                    <a:pt x="75" y="10"/>
                  </a:lnTo>
                  <a:lnTo>
                    <a:pt x="87" y="7"/>
                  </a:lnTo>
                  <a:lnTo>
                    <a:pt x="96" y="7"/>
                  </a:lnTo>
                  <a:lnTo>
                    <a:pt x="102" y="9"/>
                  </a:lnTo>
                  <a:lnTo>
                    <a:pt x="105" y="11"/>
                  </a:lnTo>
                  <a:lnTo>
                    <a:pt x="107" y="14"/>
                  </a:lnTo>
                  <a:lnTo>
                    <a:pt x="105" y="16"/>
                  </a:lnTo>
                  <a:lnTo>
                    <a:pt x="103" y="19"/>
                  </a:lnTo>
                  <a:lnTo>
                    <a:pt x="105" y="18"/>
                  </a:lnTo>
                  <a:lnTo>
                    <a:pt x="109" y="15"/>
                  </a:lnTo>
                  <a:lnTo>
                    <a:pt x="111" y="11"/>
                  </a:lnTo>
                  <a:lnTo>
                    <a:pt x="109" y="5"/>
                  </a:lnTo>
                  <a:lnTo>
                    <a:pt x="111" y="5"/>
                  </a:lnTo>
                  <a:lnTo>
                    <a:pt x="119" y="6"/>
                  </a:lnTo>
                  <a:lnTo>
                    <a:pt x="130" y="7"/>
                  </a:lnTo>
                  <a:lnTo>
                    <a:pt x="142" y="10"/>
                  </a:lnTo>
                  <a:lnTo>
                    <a:pt x="155" y="13"/>
                  </a:lnTo>
                  <a:lnTo>
                    <a:pt x="167" y="16"/>
                  </a:lnTo>
                  <a:lnTo>
                    <a:pt x="177" y="22"/>
                  </a:lnTo>
                  <a:lnTo>
                    <a:pt x="184" y="27"/>
                  </a:lnTo>
                  <a:lnTo>
                    <a:pt x="189" y="36"/>
                  </a:lnTo>
                  <a:lnTo>
                    <a:pt x="187" y="38"/>
                  </a:lnTo>
                  <a:lnTo>
                    <a:pt x="179" y="38"/>
                  </a:lnTo>
                  <a:lnTo>
                    <a:pt x="168" y="36"/>
                  </a:lnTo>
                  <a:lnTo>
                    <a:pt x="161" y="35"/>
                  </a:lnTo>
                  <a:lnTo>
                    <a:pt x="153" y="33"/>
                  </a:lnTo>
                  <a:lnTo>
                    <a:pt x="142" y="32"/>
                  </a:lnTo>
                  <a:lnTo>
                    <a:pt x="131" y="31"/>
                  </a:lnTo>
                  <a:lnTo>
                    <a:pt x="120" y="29"/>
                  </a:lnTo>
                  <a:lnTo>
                    <a:pt x="109" y="29"/>
                  </a:lnTo>
                  <a:lnTo>
                    <a:pt x="102" y="29"/>
                  </a:lnTo>
                  <a:lnTo>
                    <a:pt x="96" y="31"/>
                  </a:lnTo>
                  <a:lnTo>
                    <a:pt x="90" y="32"/>
                  </a:lnTo>
                  <a:lnTo>
                    <a:pt x="88" y="29"/>
                  </a:lnTo>
                  <a:lnTo>
                    <a:pt x="91" y="26"/>
                  </a:lnTo>
                  <a:lnTo>
                    <a:pt x="97" y="23"/>
                  </a:lnTo>
                  <a:lnTo>
                    <a:pt x="94" y="23"/>
                  </a:lnTo>
                  <a:lnTo>
                    <a:pt x="88" y="23"/>
                  </a:lnTo>
                  <a:lnTo>
                    <a:pt x="81" y="26"/>
                  </a:lnTo>
                  <a:lnTo>
                    <a:pt x="74" y="31"/>
                  </a:lnTo>
                  <a:lnTo>
                    <a:pt x="67" y="36"/>
                  </a:lnTo>
                  <a:lnTo>
                    <a:pt x="57" y="37"/>
                  </a:lnTo>
                  <a:lnTo>
                    <a:pt x="47" y="37"/>
                  </a:lnTo>
                  <a:lnTo>
                    <a:pt x="41" y="37"/>
                  </a:lnTo>
                  <a:lnTo>
                    <a:pt x="39" y="37"/>
                  </a:lnTo>
                  <a:lnTo>
                    <a:pt x="34" y="38"/>
                  </a:lnTo>
                  <a:lnTo>
                    <a:pt x="29" y="38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11" y="45"/>
                  </a:lnTo>
                  <a:lnTo>
                    <a:pt x="5" y="49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6" name="Freeform 174"/>
            <p:cNvSpPr>
              <a:spLocks/>
            </p:cNvSpPr>
            <p:nvPr/>
          </p:nvSpPr>
          <p:spPr bwMode="auto">
            <a:xfrm>
              <a:off x="2467" y="3304"/>
              <a:ext cx="111" cy="47"/>
            </a:xfrm>
            <a:custGeom>
              <a:avLst/>
              <a:gdLst>
                <a:gd name="T0" fmla="*/ 111 w 111"/>
                <a:gd name="T1" fmla="*/ 38 h 47"/>
                <a:gd name="T2" fmla="*/ 95 w 111"/>
                <a:gd name="T3" fmla="*/ 43 h 47"/>
                <a:gd name="T4" fmla="*/ 79 w 111"/>
                <a:gd name="T5" fmla="*/ 45 h 47"/>
                <a:gd name="T6" fmla="*/ 65 w 111"/>
                <a:gd name="T7" fmla="*/ 47 h 47"/>
                <a:gd name="T8" fmla="*/ 50 w 111"/>
                <a:gd name="T9" fmla="*/ 47 h 47"/>
                <a:gd name="T10" fmla="*/ 36 w 111"/>
                <a:gd name="T11" fmla="*/ 47 h 47"/>
                <a:gd name="T12" fmla="*/ 23 w 111"/>
                <a:gd name="T13" fmla="*/ 44 h 47"/>
                <a:gd name="T14" fmla="*/ 11 w 111"/>
                <a:gd name="T15" fmla="*/ 42 h 47"/>
                <a:gd name="T16" fmla="*/ 0 w 111"/>
                <a:gd name="T17" fmla="*/ 38 h 47"/>
                <a:gd name="T18" fmla="*/ 0 w 111"/>
                <a:gd name="T19" fmla="*/ 0 h 47"/>
                <a:gd name="T20" fmla="*/ 11 w 111"/>
                <a:gd name="T21" fmla="*/ 4 h 47"/>
                <a:gd name="T22" fmla="*/ 23 w 111"/>
                <a:gd name="T23" fmla="*/ 8 h 47"/>
                <a:gd name="T24" fmla="*/ 36 w 111"/>
                <a:gd name="T25" fmla="*/ 9 h 47"/>
                <a:gd name="T26" fmla="*/ 50 w 111"/>
                <a:gd name="T27" fmla="*/ 10 h 47"/>
                <a:gd name="T28" fmla="*/ 65 w 111"/>
                <a:gd name="T29" fmla="*/ 9 h 47"/>
                <a:gd name="T30" fmla="*/ 79 w 111"/>
                <a:gd name="T31" fmla="*/ 8 h 47"/>
                <a:gd name="T32" fmla="*/ 95 w 111"/>
                <a:gd name="T33" fmla="*/ 5 h 47"/>
                <a:gd name="T34" fmla="*/ 111 w 111"/>
                <a:gd name="T35" fmla="*/ 0 h 47"/>
                <a:gd name="T36" fmla="*/ 111 w 111"/>
                <a:gd name="T37" fmla="*/ 38 h 4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47"/>
                <a:gd name="T59" fmla="*/ 111 w 111"/>
                <a:gd name="T60" fmla="*/ 47 h 4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47">
                  <a:moveTo>
                    <a:pt x="111" y="38"/>
                  </a:moveTo>
                  <a:lnTo>
                    <a:pt x="95" y="43"/>
                  </a:lnTo>
                  <a:lnTo>
                    <a:pt x="79" y="45"/>
                  </a:lnTo>
                  <a:lnTo>
                    <a:pt x="65" y="47"/>
                  </a:lnTo>
                  <a:lnTo>
                    <a:pt x="50" y="47"/>
                  </a:lnTo>
                  <a:lnTo>
                    <a:pt x="36" y="47"/>
                  </a:lnTo>
                  <a:lnTo>
                    <a:pt x="23" y="44"/>
                  </a:lnTo>
                  <a:lnTo>
                    <a:pt x="11" y="42"/>
                  </a:lnTo>
                  <a:lnTo>
                    <a:pt x="0" y="38"/>
                  </a:lnTo>
                  <a:lnTo>
                    <a:pt x="0" y="0"/>
                  </a:lnTo>
                  <a:lnTo>
                    <a:pt x="11" y="4"/>
                  </a:lnTo>
                  <a:lnTo>
                    <a:pt x="23" y="8"/>
                  </a:lnTo>
                  <a:lnTo>
                    <a:pt x="36" y="9"/>
                  </a:lnTo>
                  <a:lnTo>
                    <a:pt x="50" y="10"/>
                  </a:lnTo>
                  <a:lnTo>
                    <a:pt x="65" y="9"/>
                  </a:lnTo>
                  <a:lnTo>
                    <a:pt x="79" y="8"/>
                  </a:lnTo>
                  <a:lnTo>
                    <a:pt x="95" y="5"/>
                  </a:lnTo>
                  <a:lnTo>
                    <a:pt x="111" y="0"/>
                  </a:lnTo>
                  <a:lnTo>
                    <a:pt x="11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71" name="Text Box 175"/>
          <p:cNvSpPr txBox="1">
            <a:spLocks noChangeArrowheads="1"/>
          </p:cNvSpPr>
          <p:nvPr/>
        </p:nvSpPr>
        <p:spPr bwMode="auto">
          <a:xfrm>
            <a:off x="954088" y="747713"/>
            <a:ext cx="7129462" cy="6413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>
                <a:solidFill>
                  <a:srgbClr val="333399"/>
                </a:solidFill>
                <a:latin typeface="Comic Sans MS" pitchFamily="66" charset="0"/>
                <a:cs typeface="+mn-cs"/>
              </a:rPr>
              <a:t>Учимся применять правило</a:t>
            </a:r>
            <a:r>
              <a:rPr lang="ru-RU" sz="3600" b="1">
                <a:solidFill>
                  <a:srgbClr val="333399"/>
                </a:solidFill>
                <a:latin typeface="Comic Sans MS" pitchFamily="66" charset="0"/>
                <a:cs typeface="+mn-cs"/>
              </a:rPr>
              <a:t>:</a:t>
            </a: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4272" name="Rectangle 176"/>
          <p:cNvSpPr>
            <a:spLocks noChangeArrowheads="1"/>
          </p:cNvSpPr>
          <p:nvPr/>
        </p:nvSpPr>
        <p:spPr bwMode="auto">
          <a:xfrm>
            <a:off x="820738" y="3871913"/>
            <a:ext cx="7391400" cy="2667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latin typeface="Comic Sans MS" pitchFamily="66" charset="0"/>
              </a:rPr>
              <a:t>Выделим корень слова. Если слышится 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после корня </a:t>
            </a:r>
            <a:r>
              <a:rPr lang="en-US" sz="2800" b="1">
                <a:latin typeface="Comic Sans MS" pitchFamily="66" charset="0"/>
              </a:rPr>
              <a:t>[</a:t>
            </a:r>
            <a:r>
              <a:rPr lang="ru-RU" sz="2800" b="1">
                <a:latin typeface="Comic Sans MS" pitchFamily="66" charset="0"/>
              </a:rPr>
              <a:t>ик</a:t>
            </a:r>
            <a:r>
              <a:rPr lang="en-US" sz="2800" b="1">
                <a:latin typeface="Comic Sans MS" pitchFamily="66" charset="0"/>
              </a:rPr>
              <a:t>]</a:t>
            </a:r>
            <a:r>
              <a:rPr lang="ru-RU" sz="2800" b="1">
                <a:latin typeface="Comic Sans MS" pitchFamily="66" charset="0"/>
              </a:rPr>
              <a:t>, сразу слово не пишем, 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ведь суффикс –ик- и –ек- без ударения </a:t>
            </a:r>
          </a:p>
          <a:p>
            <a:pPr algn="ctr"/>
            <a:r>
              <a:rPr lang="ru-RU" sz="2800" b="1">
                <a:latin typeface="Comic Sans MS" pitchFamily="66" charset="0"/>
              </a:rPr>
              <a:t>звучат одинаково </a:t>
            </a:r>
            <a:r>
              <a:rPr lang="en-US" sz="2800" b="1">
                <a:latin typeface="Comic Sans MS" pitchFamily="66" charset="0"/>
              </a:rPr>
              <a:t>[</a:t>
            </a:r>
            <a:r>
              <a:rPr lang="ru-RU" sz="2800" b="1">
                <a:latin typeface="Comic Sans MS" pitchFamily="66" charset="0"/>
              </a:rPr>
              <a:t>ик</a:t>
            </a:r>
            <a:r>
              <a:rPr lang="en-US" sz="2800" b="1">
                <a:latin typeface="Comic Sans MS" pitchFamily="66" charset="0"/>
              </a:rPr>
              <a:t>]</a:t>
            </a:r>
            <a:r>
              <a:rPr lang="ru-RU" sz="2800" b="1">
                <a:latin typeface="Comic Sans MS" pitchFamily="66" charset="0"/>
              </a:rPr>
              <a:t>.</a:t>
            </a:r>
            <a:endParaRPr lang="en-US" sz="2800" b="1">
              <a:latin typeface="Comic Sans MS" pitchFamily="66" charset="0"/>
            </a:endParaRPr>
          </a:p>
          <a:p>
            <a:pPr algn="ctr"/>
            <a:endParaRPr lang="ru-RU"/>
          </a:p>
        </p:txBody>
      </p:sp>
      <p:sp>
        <p:nvSpPr>
          <p:cNvPr id="4273" name="Rectangle 177"/>
          <p:cNvSpPr>
            <a:spLocks noChangeArrowheads="1"/>
          </p:cNvSpPr>
          <p:nvPr/>
        </p:nvSpPr>
        <p:spPr bwMode="auto">
          <a:xfrm>
            <a:off x="823913" y="3857625"/>
            <a:ext cx="7391400" cy="2667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Comic Sans MS" pitchFamily="66" charset="0"/>
              </a:rPr>
              <a:t>Изменим </a:t>
            </a:r>
            <a:r>
              <a:rPr lang="ru-RU" sz="3600" b="1" i="1">
                <a:solidFill>
                  <a:srgbClr val="D60093"/>
                </a:solidFill>
                <a:latin typeface="Comic Sans MS" pitchFamily="66" charset="0"/>
              </a:rPr>
              <a:t>форму слова</a:t>
            </a:r>
            <a:r>
              <a:rPr lang="ru-RU" sz="3600" b="1">
                <a:latin typeface="Comic Sans MS" pitchFamily="66" charset="0"/>
              </a:rPr>
              <a:t>, </a:t>
            </a:r>
          </a:p>
          <a:p>
            <a:pPr algn="ctr"/>
            <a:r>
              <a:rPr lang="ru-RU" sz="3600" b="1">
                <a:latin typeface="Comic Sans MS" pitchFamily="66" charset="0"/>
              </a:rPr>
              <a:t>подставляя к нему слова </a:t>
            </a:r>
            <a:r>
              <a:rPr lang="ru-RU" sz="3600" b="1" i="1">
                <a:solidFill>
                  <a:srgbClr val="D60093"/>
                </a:solidFill>
                <a:latin typeface="Comic Sans MS" pitchFamily="66" charset="0"/>
              </a:rPr>
              <a:t>нет,</a:t>
            </a:r>
            <a:r>
              <a:rPr lang="ru-RU" sz="3600" b="1">
                <a:latin typeface="Comic Sans MS" pitchFamily="66" charset="0"/>
              </a:rPr>
              <a:t> </a:t>
            </a:r>
          </a:p>
          <a:p>
            <a:pPr algn="ctr"/>
            <a:r>
              <a:rPr lang="ru-RU" sz="3600" b="1" i="1">
                <a:solidFill>
                  <a:srgbClr val="D60093"/>
                </a:solidFill>
                <a:latin typeface="Comic Sans MS" pitchFamily="66" charset="0"/>
              </a:rPr>
              <a:t>много</a:t>
            </a:r>
            <a:r>
              <a:rPr lang="ru-RU" sz="3600" b="1">
                <a:latin typeface="Comic Sans MS" pitchFamily="66" charset="0"/>
              </a:rPr>
              <a:t>, проверяем, остался </a:t>
            </a:r>
          </a:p>
          <a:p>
            <a:pPr algn="ctr"/>
            <a:r>
              <a:rPr lang="ru-RU" sz="3600" b="1">
                <a:solidFill>
                  <a:srgbClr val="D60093"/>
                </a:solidFill>
                <a:latin typeface="Comic Sans MS" pitchFamily="66" charset="0"/>
              </a:rPr>
              <a:t>гласный звук</a:t>
            </a:r>
            <a:r>
              <a:rPr lang="ru-RU" sz="3600" b="1">
                <a:latin typeface="Comic Sans MS" pitchFamily="66" charset="0"/>
              </a:rPr>
              <a:t> или нет.</a:t>
            </a:r>
            <a:endParaRPr lang="ru-RU"/>
          </a:p>
        </p:txBody>
      </p:sp>
      <p:sp>
        <p:nvSpPr>
          <p:cNvPr id="4274" name="Text Box 178"/>
          <p:cNvSpPr txBox="1">
            <a:spLocks noChangeArrowheads="1"/>
          </p:cNvSpPr>
          <p:nvPr/>
        </p:nvSpPr>
        <p:spPr bwMode="auto">
          <a:xfrm>
            <a:off x="973138" y="1814513"/>
            <a:ext cx="1828800" cy="777875"/>
          </a:xfrm>
          <a:prstGeom prst="rect">
            <a:avLst/>
          </a:prstGeom>
          <a:noFill/>
          <a:ln w="76200" cmpd="tri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rgbClr val="000066"/>
                </a:solidFill>
                <a:latin typeface="Comic Sans MS" pitchFamily="66" charset="0"/>
              </a:rPr>
              <a:t>Шаг 1</a:t>
            </a:r>
            <a:endParaRPr lang="ru-RU"/>
          </a:p>
        </p:txBody>
      </p:sp>
      <p:sp>
        <p:nvSpPr>
          <p:cNvPr id="4275" name="Text Box 179"/>
          <p:cNvSpPr txBox="1">
            <a:spLocks noChangeArrowheads="1"/>
          </p:cNvSpPr>
          <p:nvPr/>
        </p:nvSpPr>
        <p:spPr bwMode="auto">
          <a:xfrm>
            <a:off x="3335338" y="1814513"/>
            <a:ext cx="1828800" cy="777875"/>
          </a:xfrm>
          <a:prstGeom prst="rect">
            <a:avLst/>
          </a:prstGeom>
          <a:noFill/>
          <a:ln w="76200" cmpd="tri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rgbClr val="000066"/>
                </a:solidFill>
                <a:latin typeface="Comic Sans MS" pitchFamily="66" charset="0"/>
              </a:rPr>
              <a:t>Шаг 2</a:t>
            </a:r>
            <a:endParaRPr lang="ru-RU"/>
          </a:p>
        </p:txBody>
      </p:sp>
      <p:sp>
        <p:nvSpPr>
          <p:cNvPr id="4276" name="Text Box 180"/>
          <p:cNvSpPr txBox="1">
            <a:spLocks noChangeArrowheads="1"/>
          </p:cNvSpPr>
          <p:nvPr/>
        </p:nvSpPr>
        <p:spPr bwMode="auto">
          <a:xfrm>
            <a:off x="5773738" y="1814513"/>
            <a:ext cx="1828800" cy="777875"/>
          </a:xfrm>
          <a:prstGeom prst="rect">
            <a:avLst/>
          </a:prstGeom>
          <a:noFill/>
          <a:ln w="76200" cmpd="tri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u="sng">
                <a:solidFill>
                  <a:srgbClr val="000066"/>
                </a:solidFill>
                <a:latin typeface="Comic Sans MS" pitchFamily="66" charset="0"/>
              </a:rPr>
              <a:t>Шаг 3</a:t>
            </a:r>
            <a:endParaRPr lang="ru-RU"/>
          </a:p>
        </p:txBody>
      </p:sp>
      <p:sp>
        <p:nvSpPr>
          <p:cNvPr id="4277" name="Rectangle 181"/>
          <p:cNvSpPr>
            <a:spLocks noChangeArrowheads="1"/>
          </p:cNvSpPr>
          <p:nvPr/>
        </p:nvSpPr>
        <p:spPr bwMode="auto">
          <a:xfrm>
            <a:off x="823913" y="3857625"/>
            <a:ext cx="7391400" cy="2667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Comic Sans MS" pitchFamily="66" charset="0"/>
              </a:rPr>
              <a:t>Если гласный звук </a:t>
            </a:r>
            <a:r>
              <a:rPr lang="ru-RU" sz="3600" b="1" i="1">
                <a:solidFill>
                  <a:srgbClr val="D60093"/>
                </a:solidFill>
                <a:latin typeface="Comic Sans MS" pitchFamily="66" charset="0"/>
              </a:rPr>
              <a:t>остался</a:t>
            </a:r>
            <a:r>
              <a:rPr lang="ru-RU" sz="3600" b="1">
                <a:latin typeface="Comic Sans MS" pitchFamily="66" charset="0"/>
              </a:rPr>
              <a:t>, </a:t>
            </a:r>
          </a:p>
          <a:p>
            <a:pPr algn="ctr"/>
            <a:r>
              <a:rPr lang="ru-RU" sz="3600" b="1">
                <a:latin typeface="Comic Sans MS" pitchFamily="66" charset="0"/>
              </a:rPr>
              <a:t>пишется </a:t>
            </a:r>
            <a:r>
              <a:rPr lang="ru-RU" sz="3600" b="1" i="1">
                <a:solidFill>
                  <a:srgbClr val="D60093"/>
                </a:solidFill>
                <a:latin typeface="Comic Sans MS" pitchFamily="66" charset="0"/>
              </a:rPr>
              <a:t>суффикс –ик-</a:t>
            </a:r>
            <a:r>
              <a:rPr lang="ru-RU" sz="3600" b="1">
                <a:latin typeface="Comic Sans MS" pitchFamily="66" charset="0"/>
              </a:rPr>
              <a:t>; если </a:t>
            </a:r>
          </a:p>
          <a:p>
            <a:pPr algn="ctr"/>
            <a:r>
              <a:rPr lang="ru-RU" sz="3600" b="1">
                <a:latin typeface="Comic Sans MS" pitchFamily="66" charset="0"/>
              </a:rPr>
              <a:t>гласный звук </a:t>
            </a:r>
            <a:r>
              <a:rPr lang="ru-RU" sz="3600" b="1" i="1">
                <a:latin typeface="Comic Sans MS" pitchFamily="66" charset="0"/>
              </a:rPr>
              <a:t>исчез</a:t>
            </a:r>
            <a:r>
              <a:rPr lang="ru-RU" sz="3600" b="1">
                <a:latin typeface="Comic Sans MS" pitchFamily="66" charset="0"/>
              </a:rPr>
              <a:t>, пишется </a:t>
            </a:r>
          </a:p>
          <a:p>
            <a:pPr algn="ctr"/>
            <a:r>
              <a:rPr lang="ru-RU" sz="3600" b="1" i="1">
                <a:solidFill>
                  <a:srgbClr val="D60093"/>
                </a:solidFill>
                <a:latin typeface="Comic Sans MS" pitchFamily="66" charset="0"/>
              </a:rPr>
              <a:t>суффикс –ек-.</a:t>
            </a:r>
            <a:endParaRPr lang="ru-RU"/>
          </a:p>
        </p:txBody>
      </p:sp>
      <p:sp>
        <p:nvSpPr>
          <p:cNvPr id="182" name="Блок-схема: узел 181">
            <a:hlinkClick r:id="rId2" action="ppaction://hlinksldjump"/>
          </p:cNvPr>
          <p:cNvSpPr/>
          <p:nvPr/>
        </p:nvSpPr>
        <p:spPr>
          <a:xfrm>
            <a:off x="8358214" y="6072206"/>
            <a:ext cx="571504" cy="571504"/>
          </a:xfrm>
          <a:prstGeom prst="flowChartConnector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6"/>
                  </p:tgtEl>
                </p:cond>
              </p:nextCondLst>
            </p:seq>
          </p:childTnLst>
        </p:cTn>
      </p:par>
    </p:tnLst>
    <p:bldLst>
      <p:bldP spid="4272" grpId="0" animBg="1"/>
      <p:bldP spid="4273" grpId="0" animBg="1"/>
      <p:bldP spid="4274" grpId="0" animBg="1"/>
      <p:bldP spid="4275" grpId="0" animBg="1"/>
      <p:bldP spid="4276" grpId="0" animBg="1"/>
      <p:bldP spid="42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8"/>
          <p:cNvSpPr txBox="1">
            <a:spLocks noChangeArrowheads="1"/>
          </p:cNvSpPr>
          <p:nvPr/>
        </p:nvSpPr>
        <p:spPr bwMode="auto">
          <a:xfrm>
            <a:off x="928688" y="250825"/>
            <a:ext cx="2808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платоч__</a:t>
            </a:r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2786063" y="5143500"/>
            <a:ext cx="857250" cy="1143000"/>
            <a:chOff x="2786050" y="5143512"/>
            <a:chExt cx="857256" cy="100013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786050" y="5143512"/>
              <a:ext cx="857256" cy="1000132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9534" name="Group 69"/>
            <p:cNvGrpSpPr>
              <a:grpSpLocks/>
            </p:cNvGrpSpPr>
            <p:nvPr/>
          </p:nvGrpSpPr>
          <p:grpSpPr bwMode="auto">
            <a:xfrm>
              <a:off x="2857488" y="5286388"/>
              <a:ext cx="722313" cy="779463"/>
              <a:chOff x="1424" y="255"/>
              <a:chExt cx="455" cy="491"/>
            </a:xfrm>
          </p:grpSpPr>
          <p:sp>
            <p:nvSpPr>
              <p:cNvPr id="19535" name="Text Box 70"/>
              <p:cNvSpPr txBox="1">
                <a:spLocks noChangeArrowheads="1"/>
              </p:cNvSpPr>
              <p:nvPr/>
            </p:nvSpPr>
            <p:spPr bwMode="auto">
              <a:xfrm>
                <a:off x="1424" y="300"/>
                <a:ext cx="455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solidFill>
                      <a:srgbClr val="D60093"/>
                    </a:solidFill>
                  </a:rPr>
                  <a:t>ек</a:t>
                </a:r>
                <a:endParaRPr lang="ru-RU"/>
              </a:p>
            </p:txBody>
          </p:sp>
          <p:grpSp>
            <p:nvGrpSpPr>
              <p:cNvPr id="19536" name="Group 71"/>
              <p:cNvGrpSpPr>
                <a:grpSpLocks/>
              </p:cNvGrpSpPr>
              <p:nvPr/>
            </p:nvGrpSpPr>
            <p:grpSpPr bwMode="auto">
              <a:xfrm>
                <a:off x="1474" y="255"/>
                <a:ext cx="317" cy="181"/>
                <a:chOff x="1474" y="255"/>
                <a:chExt cx="317" cy="181"/>
              </a:xfrm>
            </p:grpSpPr>
            <p:sp>
              <p:nvSpPr>
                <p:cNvPr id="7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474" y="255"/>
                  <a:ext cx="136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8" name="Line 73"/>
                <p:cNvSpPr>
                  <a:spLocks noChangeShapeType="1"/>
                </p:cNvSpPr>
                <p:nvPr/>
              </p:nvSpPr>
              <p:spPr bwMode="auto">
                <a:xfrm>
                  <a:off x="1610" y="255"/>
                  <a:ext cx="181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9460" name="Text Box 74"/>
          <p:cNvSpPr txBox="1">
            <a:spLocks noChangeArrowheads="1"/>
          </p:cNvSpPr>
          <p:nvPr/>
        </p:nvSpPr>
        <p:spPr bwMode="auto">
          <a:xfrm>
            <a:off x="4787900" y="261938"/>
            <a:ext cx="2808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листоч__</a:t>
            </a:r>
          </a:p>
        </p:txBody>
      </p:sp>
      <p:sp>
        <p:nvSpPr>
          <p:cNvPr id="19461" name="Text Box 86"/>
          <p:cNvSpPr txBox="1">
            <a:spLocks noChangeArrowheads="1"/>
          </p:cNvSpPr>
          <p:nvPr/>
        </p:nvSpPr>
        <p:spPr bwMode="auto">
          <a:xfrm>
            <a:off x="4859338" y="1295400"/>
            <a:ext cx="2808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билет__</a:t>
            </a:r>
          </a:p>
        </p:txBody>
      </p:sp>
      <p:sp>
        <p:nvSpPr>
          <p:cNvPr id="19462" name="Text Box 104"/>
          <p:cNvSpPr txBox="1">
            <a:spLocks noChangeArrowheads="1"/>
          </p:cNvSpPr>
          <p:nvPr/>
        </p:nvSpPr>
        <p:spPr bwMode="auto">
          <a:xfrm>
            <a:off x="785813" y="2322513"/>
            <a:ext cx="28082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песоч__</a:t>
            </a:r>
          </a:p>
        </p:txBody>
      </p: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2928938" y="179388"/>
            <a:ext cx="1008062" cy="901700"/>
            <a:chOff x="1429" y="211"/>
            <a:chExt cx="635" cy="554"/>
          </a:xfrm>
        </p:grpSpPr>
        <p:sp>
          <p:nvSpPr>
            <p:cNvPr id="19529" name="Text Box 106"/>
            <p:cNvSpPr txBox="1">
              <a:spLocks noChangeArrowheads="1"/>
            </p:cNvSpPr>
            <p:nvPr/>
          </p:nvSpPr>
          <p:spPr bwMode="auto">
            <a:xfrm>
              <a:off x="1429" y="255"/>
              <a:ext cx="6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D60093"/>
                  </a:solidFill>
                </a:rPr>
                <a:t>ек</a:t>
              </a:r>
              <a:endParaRPr lang="ru-RU" sz="4800"/>
            </a:p>
          </p:txBody>
        </p:sp>
        <p:grpSp>
          <p:nvGrpSpPr>
            <p:cNvPr id="19530" name="Group 107"/>
            <p:cNvGrpSpPr>
              <a:grpSpLocks/>
            </p:cNvGrpSpPr>
            <p:nvPr/>
          </p:nvGrpSpPr>
          <p:grpSpPr bwMode="auto">
            <a:xfrm>
              <a:off x="1519" y="211"/>
              <a:ext cx="317" cy="181"/>
              <a:chOff x="1519" y="211"/>
              <a:chExt cx="317" cy="181"/>
            </a:xfrm>
          </p:grpSpPr>
          <p:sp>
            <p:nvSpPr>
              <p:cNvPr id="19531" name="Line 108"/>
              <p:cNvSpPr>
                <a:spLocks noChangeShapeType="1"/>
              </p:cNvSpPr>
              <p:nvPr/>
            </p:nvSpPr>
            <p:spPr bwMode="auto">
              <a:xfrm flipV="1">
                <a:off x="1519" y="211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2" name="Line 109"/>
              <p:cNvSpPr>
                <a:spLocks noChangeShapeType="1"/>
              </p:cNvSpPr>
              <p:nvPr/>
            </p:nvSpPr>
            <p:spPr bwMode="auto">
              <a:xfrm>
                <a:off x="1655" y="211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9464" name="Text Box 110"/>
          <p:cNvSpPr txBox="1">
            <a:spLocks noChangeArrowheads="1"/>
          </p:cNvSpPr>
          <p:nvPr/>
        </p:nvSpPr>
        <p:spPr bwMode="auto">
          <a:xfrm>
            <a:off x="4859338" y="2419350"/>
            <a:ext cx="2808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зуб__</a:t>
            </a:r>
          </a:p>
        </p:txBody>
      </p:sp>
      <p:grpSp>
        <p:nvGrpSpPr>
          <p:cNvPr id="12" name="Группа 53"/>
          <p:cNvGrpSpPr>
            <a:grpSpLocks/>
          </p:cNvGrpSpPr>
          <p:nvPr/>
        </p:nvGrpSpPr>
        <p:grpSpPr bwMode="auto">
          <a:xfrm>
            <a:off x="3500438" y="3929063"/>
            <a:ext cx="1643062" cy="2357437"/>
            <a:chOff x="3284530" y="3357562"/>
            <a:chExt cx="1512887" cy="2820987"/>
          </a:xfrm>
        </p:grpSpPr>
        <p:sp>
          <p:nvSpPr>
            <p:cNvPr id="19527" name="Oval 4"/>
            <p:cNvSpPr>
              <a:spLocks noChangeArrowheads="1"/>
            </p:cNvSpPr>
            <p:nvPr/>
          </p:nvSpPr>
          <p:spPr bwMode="auto">
            <a:xfrm>
              <a:off x="3428992" y="3357562"/>
              <a:ext cx="1368425" cy="1800225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528" name="Freeform 5"/>
            <p:cNvSpPr>
              <a:spLocks/>
            </p:cNvSpPr>
            <p:nvPr/>
          </p:nvSpPr>
          <p:spPr bwMode="auto">
            <a:xfrm>
              <a:off x="3284530" y="5157787"/>
              <a:ext cx="1357312" cy="1020762"/>
            </a:xfrm>
            <a:custGeom>
              <a:avLst/>
              <a:gdLst>
                <a:gd name="T0" fmla="*/ 514 w 855"/>
                <a:gd name="T1" fmla="*/ 0 h 643"/>
                <a:gd name="T2" fmla="*/ 787 w 855"/>
                <a:gd name="T3" fmla="*/ 363 h 643"/>
                <a:gd name="T4" fmla="*/ 106 w 855"/>
                <a:gd name="T5" fmla="*/ 635 h 643"/>
                <a:gd name="T6" fmla="*/ 152 w 855"/>
                <a:gd name="T7" fmla="*/ 409 h 643"/>
                <a:gd name="T8" fmla="*/ 61 w 855"/>
                <a:gd name="T9" fmla="*/ 409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643"/>
                <a:gd name="T17" fmla="*/ 855 w 855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Группа 77"/>
          <p:cNvGrpSpPr>
            <a:grpSpLocks/>
          </p:cNvGrpSpPr>
          <p:nvPr/>
        </p:nvGrpSpPr>
        <p:grpSpPr bwMode="auto">
          <a:xfrm>
            <a:off x="5643563" y="5143500"/>
            <a:ext cx="1143000" cy="1071563"/>
            <a:chOff x="3857620" y="5357826"/>
            <a:chExt cx="1143007" cy="1000132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3857620" y="5357826"/>
              <a:ext cx="857255" cy="1000132"/>
            </a:xfrm>
            <a:prstGeom prst="round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19522" name="Group 81"/>
            <p:cNvGrpSpPr>
              <a:grpSpLocks/>
            </p:cNvGrpSpPr>
            <p:nvPr/>
          </p:nvGrpSpPr>
          <p:grpSpPr bwMode="auto">
            <a:xfrm>
              <a:off x="3929058" y="5500702"/>
              <a:ext cx="1071569" cy="785813"/>
              <a:chOff x="1429" y="255"/>
              <a:chExt cx="635" cy="495"/>
            </a:xfrm>
          </p:grpSpPr>
          <p:sp>
            <p:nvSpPr>
              <p:cNvPr id="19523" name="Text Box 82"/>
              <p:cNvSpPr txBox="1">
                <a:spLocks noChangeArrowheads="1"/>
              </p:cNvSpPr>
              <p:nvPr/>
            </p:nvSpPr>
            <p:spPr bwMode="auto">
              <a:xfrm>
                <a:off x="1429" y="308"/>
                <a:ext cx="63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4000">
                    <a:solidFill>
                      <a:srgbClr val="D60093"/>
                    </a:solidFill>
                  </a:rPr>
                  <a:t>ик</a:t>
                </a:r>
                <a:endParaRPr lang="ru-RU"/>
              </a:p>
            </p:txBody>
          </p:sp>
          <p:grpSp>
            <p:nvGrpSpPr>
              <p:cNvPr id="19524" name="Group 83"/>
              <p:cNvGrpSpPr>
                <a:grpSpLocks/>
              </p:cNvGrpSpPr>
              <p:nvPr/>
            </p:nvGrpSpPr>
            <p:grpSpPr bwMode="auto">
              <a:xfrm>
                <a:off x="1474" y="255"/>
                <a:ext cx="317" cy="181"/>
                <a:chOff x="1474" y="255"/>
                <a:chExt cx="317" cy="181"/>
              </a:xfrm>
            </p:grpSpPr>
            <p:sp>
              <p:nvSpPr>
                <p:cNvPr id="6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474" y="255"/>
                  <a:ext cx="136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  <p:sp>
              <p:nvSpPr>
                <p:cNvPr id="67" name="Line 85"/>
                <p:cNvSpPr>
                  <a:spLocks noChangeShapeType="1"/>
                </p:cNvSpPr>
                <p:nvPr/>
              </p:nvSpPr>
              <p:spPr bwMode="auto">
                <a:xfrm>
                  <a:off x="1611" y="255"/>
                  <a:ext cx="181" cy="181"/>
                </a:xfrm>
                <a:prstGeom prst="line">
                  <a:avLst/>
                </a:prstGeom>
                <a:noFill/>
                <a:ln w="38100">
                  <a:solidFill>
                    <a:schemeClr val="accent1">
                      <a:shade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16" name="Группа 74"/>
          <p:cNvGrpSpPr>
            <a:grpSpLocks/>
          </p:cNvGrpSpPr>
          <p:nvPr/>
        </p:nvGrpSpPr>
        <p:grpSpPr bwMode="auto">
          <a:xfrm>
            <a:off x="357188" y="285750"/>
            <a:ext cx="500062" cy="820738"/>
            <a:chOff x="3284530" y="3357562"/>
            <a:chExt cx="1512887" cy="2820987"/>
          </a:xfrm>
        </p:grpSpPr>
        <p:sp>
          <p:nvSpPr>
            <p:cNvPr id="19519" name="Oval 4"/>
            <p:cNvSpPr>
              <a:spLocks noChangeArrowheads="1"/>
            </p:cNvSpPr>
            <p:nvPr/>
          </p:nvSpPr>
          <p:spPr bwMode="auto">
            <a:xfrm>
              <a:off x="3428992" y="3357562"/>
              <a:ext cx="1368425" cy="1800225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520" name="Freeform 5"/>
            <p:cNvSpPr>
              <a:spLocks/>
            </p:cNvSpPr>
            <p:nvPr/>
          </p:nvSpPr>
          <p:spPr bwMode="auto">
            <a:xfrm>
              <a:off x="3284530" y="5157787"/>
              <a:ext cx="1357312" cy="1020762"/>
            </a:xfrm>
            <a:custGeom>
              <a:avLst/>
              <a:gdLst>
                <a:gd name="T0" fmla="*/ 514 w 855"/>
                <a:gd name="T1" fmla="*/ 0 h 643"/>
                <a:gd name="T2" fmla="*/ 787 w 855"/>
                <a:gd name="T3" fmla="*/ 363 h 643"/>
                <a:gd name="T4" fmla="*/ 106 w 855"/>
                <a:gd name="T5" fmla="*/ 635 h 643"/>
                <a:gd name="T6" fmla="*/ 152 w 855"/>
                <a:gd name="T7" fmla="*/ 409 h 643"/>
                <a:gd name="T8" fmla="*/ 61 w 855"/>
                <a:gd name="T9" fmla="*/ 409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643"/>
                <a:gd name="T17" fmla="*/ 855 w 855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69" name="Text Box 80"/>
          <p:cNvSpPr txBox="1">
            <a:spLocks noChangeArrowheads="1"/>
          </p:cNvSpPr>
          <p:nvPr/>
        </p:nvSpPr>
        <p:spPr bwMode="auto">
          <a:xfrm>
            <a:off x="857250" y="1250950"/>
            <a:ext cx="28082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стол__</a:t>
            </a:r>
          </a:p>
        </p:txBody>
      </p:sp>
      <p:grpSp>
        <p:nvGrpSpPr>
          <p:cNvPr id="17" name="Группа 100"/>
          <p:cNvGrpSpPr>
            <a:grpSpLocks/>
          </p:cNvGrpSpPr>
          <p:nvPr/>
        </p:nvGrpSpPr>
        <p:grpSpPr bwMode="auto">
          <a:xfrm>
            <a:off x="2214563" y="1108075"/>
            <a:ext cx="1071562" cy="973138"/>
            <a:chOff x="6500262" y="3286124"/>
            <a:chExt cx="1071569" cy="973885"/>
          </a:xfrm>
        </p:grpSpPr>
        <p:sp>
          <p:nvSpPr>
            <p:cNvPr id="19516" name="Text Box 82"/>
            <p:cNvSpPr txBox="1">
              <a:spLocks noChangeArrowheads="1"/>
            </p:cNvSpPr>
            <p:nvPr/>
          </p:nvSpPr>
          <p:spPr bwMode="auto">
            <a:xfrm>
              <a:off x="6500262" y="3429012"/>
              <a:ext cx="107156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D60093"/>
                  </a:solidFill>
                </a:rPr>
                <a:t>ик</a:t>
              </a:r>
              <a:endParaRPr lang="ru-RU" sz="4800"/>
            </a:p>
          </p:txBody>
        </p:sp>
        <p:sp>
          <p:nvSpPr>
            <p:cNvPr id="19517" name="Line 84"/>
            <p:cNvSpPr>
              <a:spLocks noChangeShapeType="1"/>
            </p:cNvSpPr>
            <p:nvPr/>
          </p:nvSpPr>
          <p:spPr bwMode="auto">
            <a:xfrm flipV="1">
              <a:off x="6557076" y="3286124"/>
              <a:ext cx="229502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8" name="Line 85"/>
            <p:cNvSpPr>
              <a:spLocks noChangeShapeType="1"/>
            </p:cNvSpPr>
            <p:nvPr/>
          </p:nvSpPr>
          <p:spPr bwMode="auto">
            <a:xfrm>
              <a:off x="6786578" y="3286124"/>
              <a:ext cx="305439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Группа 104"/>
          <p:cNvGrpSpPr>
            <a:grpSpLocks/>
          </p:cNvGrpSpPr>
          <p:nvPr/>
        </p:nvGrpSpPr>
        <p:grpSpPr bwMode="auto">
          <a:xfrm>
            <a:off x="5786438" y="2286000"/>
            <a:ext cx="1071562" cy="973138"/>
            <a:chOff x="6500262" y="3286124"/>
            <a:chExt cx="1071569" cy="973885"/>
          </a:xfrm>
        </p:grpSpPr>
        <p:sp>
          <p:nvSpPr>
            <p:cNvPr id="19513" name="Text Box 82"/>
            <p:cNvSpPr txBox="1">
              <a:spLocks noChangeArrowheads="1"/>
            </p:cNvSpPr>
            <p:nvPr/>
          </p:nvSpPr>
          <p:spPr bwMode="auto">
            <a:xfrm>
              <a:off x="6500262" y="3429012"/>
              <a:ext cx="107156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D60093"/>
                  </a:solidFill>
                </a:rPr>
                <a:t>ик</a:t>
              </a:r>
              <a:endParaRPr lang="ru-RU" sz="4800"/>
            </a:p>
          </p:txBody>
        </p:sp>
        <p:sp>
          <p:nvSpPr>
            <p:cNvPr id="19514" name="Line 84"/>
            <p:cNvSpPr>
              <a:spLocks noChangeShapeType="1"/>
            </p:cNvSpPr>
            <p:nvPr/>
          </p:nvSpPr>
          <p:spPr bwMode="auto">
            <a:xfrm flipV="1">
              <a:off x="6557076" y="3286124"/>
              <a:ext cx="229502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85"/>
            <p:cNvSpPr>
              <a:spLocks noChangeShapeType="1"/>
            </p:cNvSpPr>
            <p:nvPr/>
          </p:nvSpPr>
          <p:spPr bwMode="auto">
            <a:xfrm>
              <a:off x="6786578" y="3286124"/>
              <a:ext cx="305439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Группа 108"/>
          <p:cNvGrpSpPr>
            <a:grpSpLocks/>
          </p:cNvGrpSpPr>
          <p:nvPr/>
        </p:nvGrpSpPr>
        <p:grpSpPr bwMode="auto">
          <a:xfrm>
            <a:off x="6572250" y="1169988"/>
            <a:ext cx="1071563" cy="973137"/>
            <a:chOff x="6500262" y="3286124"/>
            <a:chExt cx="1071569" cy="973885"/>
          </a:xfrm>
        </p:grpSpPr>
        <p:sp>
          <p:nvSpPr>
            <p:cNvPr id="19510" name="Text Box 82"/>
            <p:cNvSpPr txBox="1">
              <a:spLocks noChangeArrowheads="1"/>
            </p:cNvSpPr>
            <p:nvPr/>
          </p:nvSpPr>
          <p:spPr bwMode="auto">
            <a:xfrm>
              <a:off x="6500262" y="3429012"/>
              <a:ext cx="107156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D60093"/>
                  </a:solidFill>
                </a:rPr>
                <a:t>ик</a:t>
              </a:r>
              <a:endParaRPr lang="ru-RU" sz="4800"/>
            </a:p>
          </p:txBody>
        </p:sp>
        <p:sp>
          <p:nvSpPr>
            <p:cNvPr id="19511" name="Line 84"/>
            <p:cNvSpPr>
              <a:spLocks noChangeShapeType="1"/>
            </p:cNvSpPr>
            <p:nvPr/>
          </p:nvSpPr>
          <p:spPr bwMode="auto">
            <a:xfrm flipV="1">
              <a:off x="6557076" y="3286124"/>
              <a:ext cx="229502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85"/>
            <p:cNvSpPr>
              <a:spLocks noChangeShapeType="1"/>
            </p:cNvSpPr>
            <p:nvPr/>
          </p:nvSpPr>
          <p:spPr bwMode="auto">
            <a:xfrm>
              <a:off x="6786578" y="3286124"/>
              <a:ext cx="305439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05"/>
          <p:cNvGrpSpPr>
            <a:grpSpLocks/>
          </p:cNvGrpSpPr>
          <p:nvPr/>
        </p:nvGrpSpPr>
        <p:grpSpPr bwMode="auto">
          <a:xfrm>
            <a:off x="2428875" y="2251075"/>
            <a:ext cx="1008063" cy="901700"/>
            <a:chOff x="1429" y="211"/>
            <a:chExt cx="635" cy="554"/>
          </a:xfrm>
        </p:grpSpPr>
        <p:sp>
          <p:nvSpPr>
            <p:cNvPr id="19506" name="Text Box 106"/>
            <p:cNvSpPr txBox="1">
              <a:spLocks noChangeArrowheads="1"/>
            </p:cNvSpPr>
            <p:nvPr/>
          </p:nvSpPr>
          <p:spPr bwMode="auto">
            <a:xfrm>
              <a:off x="1429" y="255"/>
              <a:ext cx="6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D60093"/>
                  </a:solidFill>
                </a:rPr>
                <a:t>ек</a:t>
              </a:r>
              <a:endParaRPr lang="ru-RU" sz="4800"/>
            </a:p>
          </p:txBody>
        </p:sp>
        <p:grpSp>
          <p:nvGrpSpPr>
            <p:cNvPr id="19507" name="Group 107"/>
            <p:cNvGrpSpPr>
              <a:grpSpLocks/>
            </p:cNvGrpSpPr>
            <p:nvPr/>
          </p:nvGrpSpPr>
          <p:grpSpPr bwMode="auto">
            <a:xfrm>
              <a:off x="1519" y="211"/>
              <a:ext cx="317" cy="181"/>
              <a:chOff x="1519" y="211"/>
              <a:chExt cx="317" cy="181"/>
            </a:xfrm>
          </p:grpSpPr>
          <p:sp>
            <p:nvSpPr>
              <p:cNvPr id="19508" name="Line 108"/>
              <p:cNvSpPr>
                <a:spLocks noChangeShapeType="1"/>
              </p:cNvSpPr>
              <p:nvPr/>
            </p:nvSpPr>
            <p:spPr bwMode="auto">
              <a:xfrm flipV="1">
                <a:off x="1519" y="211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9" name="Line 109"/>
              <p:cNvSpPr>
                <a:spLocks noChangeShapeType="1"/>
              </p:cNvSpPr>
              <p:nvPr/>
            </p:nvSpPr>
            <p:spPr bwMode="auto">
              <a:xfrm>
                <a:off x="1655" y="211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" name="Group 105"/>
          <p:cNvGrpSpPr>
            <a:grpSpLocks/>
          </p:cNvGrpSpPr>
          <p:nvPr/>
        </p:nvGrpSpPr>
        <p:grpSpPr bwMode="auto">
          <a:xfrm>
            <a:off x="6786563" y="142875"/>
            <a:ext cx="1008062" cy="901700"/>
            <a:chOff x="1429" y="211"/>
            <a:chExt cx="635" cy="554"/>
          </a:xfrm>
        </p:grpSpPr>
        <p:sp>
          <p:nvSpPr>
            <p:cNvPr id="19502" name="Text Box 106"/>
            <p:cNvSpPr txBox="1">
              <a:spLocks noChangeArrowheads="1"/>
            </p:cNvSpPr>
            <p:nvPr/>
          </p:nvSpPr>
          <p:spPr bwMode="auto">
            <a:xfrm>
              <a:off x="1429" y="255"/>
              <a:ext cx="635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solidFill>
                    <a:srgbClr val="D60093"/>
                  </a:solidFill>
                </a:rPr>
                <a:t>ек</a:t>
              </a:r>
              <a:endParaRPr lang="ru-RU" sz="4800"/>
            </a:p>
          </p:txBody>
        </p:sp>
        <p:grpSp>
          <p:nvGrpSpPr>
            <p:cNvPr id="19503" name="Group 107"/>
            <p:cNvGrpSpPr>
              <a:grpSpLocks/>
            </p:cNvGrpSpPr>
            <p:nvPr/>
          </p:nvGrpSpPr>
          <p:grpSpPr bwMode="auto">
            <a:xfrm>
              <a:off x="1519" y="211"/>
              <a:ext cx="317" cy="181"/>
              <a:chOff x="1519" y="211"/>
              <a:chExt cx="317" cy="181"/>
            </a:xfrm>
          </p:grpSpPr>
          <p:sp>
            <p:nvSpPr>
              <p:cNvPr id="19504" name="Line 108"/>
              <p:cNvSpPr>
                <a:spLocks noChangeShapeType="1"/>
              </p:cNvSpPr>
              <p:nvPr/>
            </p:nvSpPr>
            <p:spPr bwMode="auto">
              <a:xfrm flipV="1">
                <a:off x="1519" y="211"/>
                <a:ext cx="136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5" name="Line 109"/>
              <p:cNvSpPr>
                <a:spLocks noChangeShapeType="1"/>
              </p:cNvSpPr>
              <p:nvPr/>
            </p:nvSpPr>
            <p:spPr bwMode="auto">
              <a:xfrm>
                <a:off x="1655" y="211"/>
                <a:ext cx="181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5" name="Группа 124"/>
          <p:cNvGrpSpPr>
            <a:grpSpLocks/>
          </p:cNvGrpSpPr>
          <p:nvPr/>
        </p:nvGrpSpPr>
        <p:grpSpPr bwMode="auto">
          <a:xfrm>
            <a:off x="6643688" y="4071938"/>
            <a:ext cx="1428750" cy="2006600"/>
            <a:chOff x="7215206" y="4071942"/>
            <a:chExt cx="1428760" cy="2006451"/>
          </a:xfrm>
        </p:grpSpPr>
        <p:sp>
          <p:nvSpPr>
            <p:cNvPr id="19500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76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501" name="Freeform 7"/>
            <p:cNvSpPr>
              <a:spLocks/>
            </p:cNvSpPr>
            <p:nvPr/>
          </p:nvSpPr>
          <p:spPr bwMode="auto">
            <a:xfrm>
              <a:off x="7429520" y="5572140"/>
              <a:ext cx="939394" cy="506253"/>
            </a:xfrm>
            <a:custGeom>
              <a:avLst/>
              <a:gdLst>
                <a:gd name="T0" fmla="*/ 317 w 597"/>
                <a:gd name="T1" fmla="*/ 0 h 454"/>
                <a:gd name="T2" fmla="*/ 544 w 597"/>
                <a:gd name="T3" fmla="*/ 273 h 454"/>
                <a:gd name="T4" fmla="*/ 0 w 597"/>
                <a:gd name="T5" fmla="*/ 454 h 454"/>
                <a:gd name="T6" fmla="*/ 0 60000 65536"/>
                <a:gd name="T7" fmla="*/ 0 60000 65536"/>
                <a:gd name="T8" fmla="*/ 0 60000 65536"/>
                <a:gd name="T9" fmla="*/ 0 w 597"/>
                <a:gd name="T10" fmla="*/ 0 h 454"/>
                <a:gd name="T11" fmla="*/ 597 w 597"/>
                <a:gd name="T12" fmla="*/ 454 h 4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Группа 125"/>
          <p:cNvGrpSpPr>
            <a:grpSpLocks/>
          </p:cNvGrpSpPr>
          <p:nvPr/>
        </p:nvGrpSpPr>
        <p:grpSpPr bwMode="auto">
          <a:xfrm>
            <a:off x="8072438" y="357188"/>
            <a:ext cx="500062" cy="820737"/>
            <a:chOff x="3284530" y="3357562"/>
            <a:chExt cx="1512887" cy="2820987"/>
          </a:xfrm>
        </p:grpSpPr>
        <p:sp>
          <p:nvSpPr>
            <p:cNvPr id="19498" name="Oval 4"/>
            <p:cNvSpPr>
              <a:spLocks noChangeArrowheads="1"/>
            </p:cNvSpPr>
            <p:nvPr/>
          </p:nvSpPr>
          <p:spPr bwMode="auto">
            <a:xfrm>
              <a:off x="3428992" y="3357562"/>
              <a:ext cx="1368425" cy="1800225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99" name="Freeform 5"/>
            <p:cNvSpPr>
              <a:spLocks/>
            </p:cNvSpPr>
            <p:nvPr/>
          </p:nvSpPr>
          <p:spPr bwMode="auto">
            <a:xfrm>
              <a:off x="3284530" y="5157787"/>
              <a:ext cx="1357312" cy="1020762"/>
            </a:xfrm>
            <a:custGeom>
              <a:avLst/>
              <a:gdLst>
                <a:gd name="T0" fmla="*/ 514 w 855"/>
                <a:gd name="T1" fmla="*/ 0 h 643"/>
                <a:gd name="T2" fmla="*/ 787 w 855"/>
                <a:gd name="T3" fmla="*/ 363 h 643"/>
                <a:gd name="T4" fmla="*/ 106 w 855"/>
                <a:gd name="T5" fmla="*/ 635 h 643"/>
                <a:gd name="T6" fmla="*/ 152 w 855"/>
                <a:gd name="T7" fmla="*/ 409 h 643"/>
                <a:gd name="T8" fmla="*/ 61 w 855"/>
                <a:gd name="T9" fmla="*/ 409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643"/>
                <a:gd name="T17" fmla="*/ 855 w 855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Группа 128"/>
          <p:cNvGrpSpPr>
            <a:grpSpLocks/>
          </p:cNvGrpSpPr>
          <p:nvPr/>
        </p:nvGrpSpPr>
        <p:grpSpPr bwMode="auto">
          <a:xfrm>
            <a:off x="214313" y="2500313"/>
            <a:ext cx="500062" cy="820737"/>
            <a:chOff x="3284530" y="3357562"/>
            <a:chExt cx="1512887" cy="2820987"/>
          </a:xfrm>
        </p:grpSpPr>
        <p:sp>
          <p:nvSpPr>
            <p:cNvPr id="19496" name="Oval 4"/>
            <p:cNvSpPr>
              <a:spLocks noChangeArrowheads="1"/>
            </p:cNvSpPr>
            <p:nvPr/>
          </p:nvSpPr>
          <p:spPr bwMode="auto">
            <a:xfrm>
              <a:off x="3428992" y="3357562"/>
              <a:ext cx="1368425" cy="1800225"/>
            </a:xfrm>
            <a:prstGeom prst="ellipse">
              <a:avLst/>
            </a:prstGeom>
            <a:gradFill rotWithShape="1">
              <a:gsLst>
                <a:gs pos="0">
                  <a:srgbClr val="FF00FF"/>
                </a:gs>
                <a:gs pos="100000">
                  <a:srgbClr val="7600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97" name="Freeform 5"/>
            <p:cNvSpPr>
              <a:spLocks/>
            </p:cNvSpPr>
            <p:nvPr/>
          </p:nvSpPr>
          <p:spPr bwMode="auto">
            <a:xfrm>
              <a:off x="3284530" y="5157787"/>
              <a:ext cx="1357312" cy="1020762"/>
            </a:xfrm>
            <a:custGeom>
              <a:avLst/>
              <a:gdLst>
                <a:gd name="T0" fmla="*/ 514 w 855"/>
                <a:gd name="T1" fmla="*/ 0 h 643"/>
                <a:gd name="T2" fmla="*/ 787 w 855"/>
                <a:gd name="T3" fmla="*/ 363 h 643"/>
                <a:gd name="T4" fmla="*/ 106 w 855"/>
                <a:gd name="T5" fmla="*/ 635 h 643"/>
                <a:gd name="T6" fmla="*/ 152 w 855"/>
                <a:gd name="T7" fmla="*/ 409 h 643"/>
                <a:gd name="T8" fmla="*/ 61 w 855"/>
                <a:gd name="T9" fmla="*/ 409 h 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5"/>
                <a:gd name="T16" fmla="*/ 0 h 643"/>
                <a:gd name="T17" fmla="*/ 855 w 855"/>
                <a:gd name="T18" fmla="*/ 643 h 6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5" h="643">
                  <a:moveTo>
                    <a:pt x="514" y="0"/>
                  </a:moveTo>
                  <a:cubicBezTo>
                    <a:pt x="684" y="128"/>
                    <a:pt x="855" y="257"/>
                    <a:pt x="787" y="363"/>
                  </a:cubicBezTo>
                  <a:cubicBezTo>
                    <a:pt x="719" y="469"/>
                    <a:pt x="212" y="627"/>
                    <a:pt x="106" y="635"/>
                  </a:cubicBezTo>
                  <a:cubicBezTo>
                    <a:pt x="0" y="643"/>
                    <a:pt x="159" y="447"/>
                    <a:pt x="152" y="409"/>
                  </a:cubicBezTo>
                  <a:cubicBezTo>
                    <a:pt x="145" y="371"/>
                    <a:pt x="103" y="390"/>
                    <a:pt x="61" y="40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Группа 137"/>
          <p:cNvGrpSpPr>
            <a:grpSpLocks/>
          </p:cNvGrpSpPr>
          <p:nvPr/>
        </p:nvGrpSpPr>
        <p:grpSpPr bwMode="auto">
          <a:xfrm>
            <a:off x="357188" y="1428750"/>
            <a:ext cx="500062" cy="714375"/>
            <a:chOff x="7215206" y="4071942"/>
            <a:chExt cx="1428760" cy="2006451"/>
          </a:xfrm>
        </p:grpSpPr>
        <p:sp>
          <p:nvSpPr>
            <p:cNvPr id="19494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76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95" name="Freeform 7"/>
            <p:cNvSpPr>
              <a:spLocks/>
            </p:cNvSpPr>
            <p:nvPr/>
          </p:nvSpPr>
          <p:spPr bwMode="auto">
            <a:xfrm>
              <a:off x="7429520" y="5572140"/>
              <a:ext cx="939394" cy="506253"/>
            </a:xfrm>
            <a:custGeom>
              <a:avLst/>
              <a:gdLst>
                <a:gd name="T0" fmla="*/ 317 w 597"/>
                <a:gd name="T1" fmla="*/ 0 h 454"/>
                <a:gd name="T2" fmla="*/ 544 w 597"/>
                <a:gd name="T3" fmla="*/ 273 h 454"/>
                <a:gd name="T4" fmla="*/ 0 w 597"/>
                <a:gd name="T5" fmla="*/ 454 h 454"/>
                <a:gd name="T6" fmla="*/ 0 60000 65536"/>
                <a:gd name="T7" fmla="*/ 0 60000 65536"/>
                <a:gd name="T8" fmla="*/ 0 60000 65536"/>
                <a:gd name="T9" fmla="*/ 0 w 597"/>
                <a:gd name="T10" fmla="*/ 0 h 454"/>
                <a:gd name="T11" fmla="*/ 597 w 597"/>
                <a:gd name="T12" fmla="*/ 454 h 4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Группа 89"/>
          <p:cNvGrpSpPr>
            <a:grpSpLocks/>
          </p:cNvGrpSpPr>
          <p:nvPr/>
        </p:nvGrpSpPr>
        <p:grpSpPr bwMode="auto">
          <a:xfrm>
            <a:off x="8072438" y="1500188"/>
            <a:ext cx="500062" cy="714375"/>
            <a:chOff x="7215206" y="4071942"/>
            <a:chExt cx="1428760" cy="2006451"/>
          </a:xfrm>
        </p:grpSpPr>
        <p:sp>
          <p:nvSpPr>
            <p:cNvPr id="19492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76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93" name="Freeform 7"/>
            <p:cNvSpPr>
              <a:spLocks/>
            </p:cNvSpPr>
            <p:nvPr/>
          </p:nvSpPr>
          <p:spPr bwMode="auto">
            <a:xfrm>
              <a:off x="7429520" y="5572140"/>
              <a:ext cx="939394" cy="506253"/>
            </a:xfrm>
            <a:custGeom>
              <a:avLst/>
              <a:gdLst>
                <a:gd name="T0" fmla="*/ 317 w 597"/>
                <a:gd name="T1" fmla="*/ 0 h 454"/>
                <a:gd name="T2" fmla="*/ 544 w 597"/>
                <a:gd name="T3" fmla="*/ 273 h 454"/>
                <a:gd name="T4" fmla="*/ 0 w 597"/>
                <a:gd name="T5" fmla="*/ 454 h 454"/>
                <a:gd name="T6" fmla="*/ 0 60000 65536"/>
                <a:gd name="T7" fmla="*/ 0 60000 65536"/>
                <a:gd name="T8" fmla="*/ 0 60000 65536"/>
                <a:gd name="T9" fmla="*/ 0 w 597"/>
                <a:gd name="T10" fmla="*/ 0 h 454"/>
                <a:gd name="T11" fmla="*/ 597 w 597"/>
                <a:gd name="T12" fmla="*/ 454 h 4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Группа 92"/>
          <p:cNvGrpSpPr>
            <a:grpSpLocks/>
          </p:cNvGrpSpPr>
          <p:nvPr/>
        </p:nvGrpSpPr>
        <p:grpSpPr bwMode="auto">
          <a:xfrm>
            <a:off x="8001000" y="2643188"/>
            <a:ext cx="500063" cy="714375"/>
            <a:chOff x="7215206" y="4071942"/>
            <a:chExt cx="1428760" cy="2006451"/>
          </a:xfrm>
        </p:grpSpPr>
        <p:sp>
          <p:nvSpPr>
            <p:cNvPr id="19490" name="Oval 6"/>
            <p:cNvSpPr>
              <a:spLocks noChangeArrowheads="1"/>
            </p:cNvSpPr>
            <p:nvPr/>
          </p:nvSpPr>
          <p:spPr bwMode="auto">
            <a:xfrm>
              <a:off x="7215206" y="4071942"/>
              <a:ext cx="1428760" cy="1517646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91" name="Freeform 7"/>
            <p:cNvSpPr>
              <a:spLocks/>
            </p:cNvSpPr>
            <p:nvPr/>
          </p:nvSpPr>
          <p:spPr bwMode="auto">
            <a:xfrm>
              <a:off x="7429520" y="5572140"/>
              <a:ext cx="939394" cy="506253"/>
            </a:xfrm>
            <a:custGeom>
              <a:avLst/>
              <a:gdLst>
                <a:gd name="T0" fmla="*/ 317 w 597"/>
                <a:gd name="T1" fmla="*/ 0 h 454"/>
                <a:gd name="T2" fmla="*/ 544 w 597"/>
                <a:gd name="T3" fmla="*/ 273 h 454"/>
                <a:gd name="T4" fmla="*/ 0 w 597"/>
                <a:gd name="T5" fmla="*/ 454 h 454"/>
                <a:gd name="T6" fmla="*/ 0 60000 65536"/>
                <a:gd name="T7" fmla="*/ 0 60000 65536"/>
                <a:gd name="T8" fmla="*/ 0 60000 65536"/>
                <a:gd name="T9" fmla="*/ 0 w 597"/>
                <a:gd name="T10" fmla="*/ 0 h 454"/>
                <a:gd name="T11" fmla="*/ 597 w 597"/>
                <a:gd name="T12" fmla="*/ 454 h 4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7" h="454">
                  <a:moveTo>
                    <a:pt x="317" y="0"/>
                  </a:moveTo>
                  <a:cubicBezTo>
                    <a:pt x="457" y="98"/>
                    <a:pt x="597" y="197"/>
                    <a:pt x="544" y="273"/>
                  </a:cubicBezTo>
                  <a:cubicBezTo>
                    <a:pt x="491" y="349"/>
                    <a:pt x="91" y="424"/>
                    <a:pt x="0" y="4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7" name="Управляющая кнопка: справка 96">
            <a:hlinkClick r:id="rId3" action="ppaction://hlinksldjump" highlightClick="1"/>
          </p:cNvPr>
          <p:cNvSpPr/>
          <p:nvPr/>
        </p:nvSpPr>
        <p:spPr>
          <a:xfrm>
            <a:off x="1428728" y="5857892"/>
            <a:ext cx="642942" cy="785794"/>
          </a:xfrm>
          <a:prstGeom prst="actionButtonHelp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6776" y="6072206"/>
            <a:ext cx="576263" cy="576263"/>
          </a:xfrm>
          <a:prstGeom prst="actionButtonBlank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300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-8.33333E-7 -0.97549 " pathEditMode="relative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00578E-6 L 1.94444E-6 -0.96486 " pathEditMode="relative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8.3815E-6 L -1.94444E-6 -0.95446 " pathEditMode="relative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51445E-7 L 2.5E-6 -0.9754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5896E-6 L -3.05556E-6 -0.96485 " pathEditMode="relative" ptsTypes="AA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1676E-6 L 8.33333E-7 -0.97526 " pathEditMode="relative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16013" y="8382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0" y="8382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ик</a:t>
            </a: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791200" y="8382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ек</a:t>
            </a: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116013" y="1285875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кружоч…</a:t>
            </a:r>
            <a:endParaRPr lang="ru-RU" sz="32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16013" y="1700213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винт…</a:t>
            </a:r>
            <a:endParaRPr lang="ru-RU" sz="32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116013" y="21336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пароход…</a:t>
            </a:r>
            <a:r>
              <a:rPr lang="ru-RU" sz="3200"/>
              <a:t> 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116013" y="25654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сыноч…</a:t>
            </a:r>
            <a:endParaRPr lang="ru-RU" sz="320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116013" y="29972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звоноч…</a:t>
            </a:r>
            <a:endParaRPr lang="ru-RU" sz="320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116013" y="34290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корабл…</a:t>
            </a:r>
            <a:endParaRPr lang="ru-RU" sz="320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116013" y="38608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годоч…</a:t>
            </a:r>
            <a:endParaRPr lang="ru-RU" sz="3200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116013" y="42926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билет…</a:t>
            </a:r>
            <a:endParaRPr lang="ru-RU" sz="32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116013" y="4724400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голубоч…</a:t>
            </a:r>
            <a:endParaRPr lang="ru-RU" sz="3200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116013" y="515778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дождич…</a:t>
            </a:r>
            <a:endParaRPr lang="ru-RU" sz="3200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116013" y="5589588"/>
            <a:ext cx="3455987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пакет…</a:t>
            </a:r>
            <a:endParaRPr lang="ru-RU" sz="3200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1116013" y="6021388"/>
            <a:ext cx="3455987" cy="407987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комоч…</a:t>
            </a:r>
            <a:endParaRPr lang="ru-RU" sz="3200"/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5795963" y="1268413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ек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786438" y="12858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4572000" y="1700213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ик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20500" name="WordArt 53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85344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3366"/>
                    </a:gs>
                  </a:gsLst>
                  <a:lin ang="5400000" scaled="1"/>
                </a:gradFill>
                <a:latin typeface="Comic Sans MS"/>
              </a:rPr>
              <a:t>Вставь суффикс -ик- или -ек-</a:t>
            </a:r>
          </a:p>
        </p:txBody>
      </p: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4572000" y="213677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ик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>
            <a:off x="5786438" y="2571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ек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60" name="Rectangle 29"/>
          <p:cNvSpPr>
            <a:spLocks noChangeArrowheads="1"/>
          </p:cNvSpPr>
          <p:nvPr/>
        </p:nvSpPr>
        <p:spPr bwMode="auto">
          <a:xfrm>
            <a:off x="5786438" y="30003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ек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>
            <a:off x="4572000" y="34290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ик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5786438" y="38576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ек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63" name="Rectangle 31"/>
          <p:cNvSpPr>
            <a:spLocks noChangeArrowheads="1"/>
          </p:cNvSpPr>
          <p:nvPr/>
        </p:nvSpPr>
        <p:spPr bwMode="auto">
          <a:xfrm>
            <a:off x="4572000" y="428625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ик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64" name="Rectangle 29"/>
          <p:cNvSpPr>
            <a:spLocks noChangeArrowheads="1"/>
          </p:cNvSpPr>
          <p:nvPr/>
        </p:nvSpPr>
        <p:spPr bwMode="auto">
          <a:xfrm>
            <a:off x="5786438" y="47148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ек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>
            <a:off x="5786438" y="51435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ек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66" name="Rectangle 31"/>
          <p:cNvSpPr>
            <a:spLocks noChangeArrowheads="1"/>
          </p:cNvSpPr>
          <p:nvPr/>
        </p:nvSpPr>
        <p:spPr bwMode="auto">
          <a:xfrm>
            <a:off x="4572000" y="55721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ик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67" name="Rectangle 29"/>
          <p:cNvSpPr>
            <a:spLocks noChangeArrowheads="1"/>
          </p:cNvSpPr>
          <p:nvPr/>
        </p:nvSpPr>
        <p:spPr bwMode="auto">
          <a:xfrm>
            <a:off x="5786438" y="6000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ек</a:t>
            </a:r>
            <a:endParaRPr lang="ru-RU" dirty="0">
              <a:latin typeface="Arial" pitchFamily="34" charset="0"/>
              <a:cs typeface="+mn-cs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>
            <a:off x="5786438" y="2571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4572000" y="1714500"/>
            <a:ext cx="1223963" cy="4286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4572000" y="21431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3" name="Rectangle 30"/>
          <p:cNvSpPr>
            <a:spLocks noChangeArrowheads="1"/>
          </p:cNvSpPr>
          <p:nvPr/>
        </p:nvSpPr>
        <p:spPr bwMode="auto">
          <a:xfrm>
            <a:off x="5786438" y="30003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572000" y="34290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5" name="Rectangle 30"/>
          <p:cNvSpPr>
            <a:spLocks noChangeArrowheads="1"/>
          </p:cNvSpPr>
          <p:nvPr/>
        </p:nvSpPr>
        <p:spPr bwMode="auto">
          <a:xfrm>
            <a:off x="5786438" y="38576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4572000" y="428625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5786438" y="471487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>
            <a:off x="5786438" y="51435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4572000" y="55721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0" name="Rectangle 30"/>
          <p:cNvSpPr>
            <a:spLocks noChangeArrowheads="1"/>
          </p:cNvSpPr>
          <p:nvPr/>
        </p:nvSpPr>
        <p:spPr bwMode="auto">
          <a:xfrm>
            <a:off x="5786438" y="60007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4572000" y="1285875"/>
            <a:ext cx="1223963" cy="4286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4572000" y="257175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4572000" y="300037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4572000" y="385762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4562475" y="4714875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4572000" y="5143500"/>
            <a:ext cx="1223963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7" name="Rectangle 3"/>
          <p:cNvSpPr>
            <a:spLocks noChangeArrowheads="1"/>
          </p:cNvSpPr>
          <p:nvPr/>
        </p:nvSpPr>
        <p:spPr bwMode="auto">
          <a:xfrm>
            <a:off x="4572000" y="6000750"/>
            <a:ext cx="1223963" cy="42862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0" name="Rectangle 4"/>
          <p:cNvSpPr>
            <a:spLocks noChangeArrowheads="1"/>
          </p:cNvSpPr>
          <p:nvPr/>
        </p:nvSpPr>
        <p:spPr bwMode="auto">
          <a:xfrm>
            <a:off x="5786438" y="17145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5786438" y="21431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5786438" y="342900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5786438" y="4286250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5786438" y="5572125"/>
            <a:ext cx="1295400" cy="434975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900" y="6000768"/>
            <a:ext cx="576263" cy="576263"/>
          </a:xfrm>
          <a:prstGeom prst="actionButtonBlank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300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30607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1302 -0.001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19184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-0.1526 -0.000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0503 -0.00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6822 -0.000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2083 0.000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7621 0.00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28941 0.0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29722 0.0018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8402 0.0023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32083 0.0027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D4F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4126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71472" y="1357298"/>
            <a:ext cx="40005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4800" b="1" dirty="0" smtClean="0">
                <a:solidFill>
                  <a:schemeClr val="tx2"/>
                </a:solidFill>
                <a:latin typeface="Comic Sans MS" pitchFamily="66" charset="0"/>
              </a:rPr>
              <a:t>слов </a:t>
            </a:r>
            <a:r>
              <a:rPr lang="ru-RU" sz="4800" b="1" dirty="0">
                <a:solidFill>
                  <a:schemeClr val="tx2"/>
                </a:solidFill>
                <a:latin typeface="Comic Sans MS" pitchFamily="66" charset="0"/>
              </a:rPr>
              <a:t>с суффиксами </a:t>
            </a:r>
            <a:br>
              <a:rPr lang="ru-RU" sz="48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4800" b="1" dirty="0">
                <a:solidFill>
                  <a:schemeClr val="tx2"/>
                </a:solidFill>
                <a:latin typeface="Comic Sans MS" pitchFamily="66" charset="0"/>
              </a:rPr>
              <a:t>–</a:t>
            </a:r>
            <a:r>
              <a:rPr lang="ru-RU" sz="4800" b="1" dirty="0" err="1">
                <a:solidFill>
                  <a:schemeClr val="tx2"/>
                </a:solidFill>
                <a:latin typeface="Comic Sans MS" pitchFamily="66" charset="0"/>
              </a:rPr>
              <a:t>ик</a:t>
            </a:r>
            <a:r>
              <a:rPr lang="ru-RU" sz="4800" b="1" dirty="0">
                <a:solidFill>
                  <a:schemeClr val="tx2"/>
                </a:solidFill>
                <a:latin typeface="Comic Sans MS" pitchFamily="66" charset="0"/>
              </a:rPr>
              <a:t>-, -</a:t>
            </a:r>
            <a:r>
              <a:rPr lang="ru-RU" sz="4800" b="1" dirty="0" err="1">
                <a:solidFill>
                  <a:schemeClr val="tx2"/>
                </a:solidFill>
                <a:latin typeface="Comic Sans MS" pitchFamily="66" charset="0"/>
              </a:rPr>
              <a:t>ек</a:t>
            </a:r>
            <a:r>
              <a:rPr lang="ru-RU" sz="4800" b="1" dirty="0">
                <a:solidFill>
                  <a:schemeClr val="tx2"/>
                </a:solidFill>
                <a:latin typeface="Comic Sans MS" pitchFamily="66" charset="0"/>
              </a:rPr>
              <a:t>-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987675" y="4437063"/>
            <a:ext cx="56515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chemeClr val="hlink"/>
                </a:solidFill>
                <a:latin typeface="Comic Sans MS" pitchFamily="66" charset="0"/>
              </a:rPr>
              <a:t> </a:t>
            </a:r>
            <a:endParaRPr lang="ru-RU" sz="3200"/>
          </a:p>
        </p:txBody>
      </p:sp>
      <p:pic>
        <p:nvPicPr>
          <p:cNvPr id="7176" name="Picture 8" descr="http://img1.liveinternet.ru/images/attach/c/7/98/394/98394031_30.png"/>
          <p:cNvPicPr>
            <a:picLocks noChangeAspect="1" noChangeArrowheads="1"/>
          </p:cNvPicPr>
          <p:nvPr/>
        </p:nvPicPr>
        <p:blipFill>
          <a:blip r:embed="rId2"/>
          <a:srcRect l="18358" t="7559" r="21057" b="7019"/>
          <a:stretch>
            <a:fillRect/>
          </a:stretch>
        </p:blipFill>
        <p:spPr bwMode="auto">
          <a:xfrm>
            <a:off x="4643438" y="785794"/>
            <a:ext cx="4025025" cy="569542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571480"/>
            <a:ext cx="5153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323232"/>
                </a:solidFill>
                <a:latin typeface="Comic Sans MS" pitchFamily="66" charset="0"/>
              </a:rPr>
              <a:t>"Правописание 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571472" y="188913"/>
            <a:ext cx="8215370" cy="151288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/>
            <a:r>
              <a:rPr lang="ru-RU" sz="4800" b="1" kern="1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547813" y="1916113"/>
            <a:ext cx="5616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+mn-cs"/>
              </a:rPr>
              <a:t>СУФФИКС – ЭТО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3141663"/>
            <a:ext cx="5616575" cy="16129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DFAF3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Verdana" pitchFamily="34" charset="0"/>
              </a:rPr>
              <a:t>МАЛЕНЬКОЕ СЛОВО</a:t>
            </a:r>
            <a:endParaRPr lang="ru-RU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16238" y="5300663"/>
            <a:ext cx="5616575" cy="8810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DFAF3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Verdana" pitchFamily="34" charset="0"/>
              </a:rPr>
              <a:t>ЧАСТЬ СЛОВА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63 -0.30463 " pathEditMode="relative" ptsTypes="AA">
                                      <p:cBhvr>
                                        <p:cTn id="8" dur="2000" fill="hold"/>
                                        <p:tgtEl>
                                          <p:spTgt spid="1638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663 -0.30463 " pathEditMode="relative" ptsTypes="AA">
                                      <p:cBhvr>
                                        <p:cTn id="10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</p:childTnLst>
        </p:cTn>
      </p:par>
    </p:tnLst>
    <p:bldLst>
      <p:bldP spid="16388" grpId="0" build="allAtOnce" animBg="1"/>
      <p:bldP spid="1638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31913" y="1916113"/>
            <a:ext cx="698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+mn-cs"/>
              </a:rPr>
              <a:t>СУФФИКС СЛУЖИТ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3933825"/>
            <a:ext cx="8494713" cy="7588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Verdana" pitchFamily="34" charset="0"/>
              </a:rPr>
              <a:t>для образования новых слов</a:t>
            </a:r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5157788"/>
            <a:ext cx="8569325" cy="7588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Verdana" pitchFamily="34" charset="0"/>
              </a:rPr>
              <a:t>для связи слов в предложении</a:t>
            </a:r>
            <a:endParaRPr lang="ru-RU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215370" cy="151288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/>
            <a:r>
              <a:rPr lang="ru-RU" sz="4800" b="1" kern="1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55 " pathEditMode="relative" ptsTypes="AA">
                                      <p:cBhvr>
                                        <p:cTn id="14" dur="1000" fill="hold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5255 " pathEditMode="relative" ptsTypes="AA">
                                      <p:cBhvr>
                                        <p:cTn id="16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17412" grpId="0" build="allAtOnce" animBg="1"/>
      <p:bldP spid="17413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31913" y="1916113"/>
            <a:ext cx="6985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+mn-cs"/>
              </a:rPr>
              <a:t>СУФФИКС СТОИТ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19250" y="3933825"/>
            <a:ext cx="5761038" cy="881063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Verdana" pitchFamily="34" charset="0"/>
              </a:rPr>
              <a:t>после корня</a:t>
            </a:r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19250" y="5157788"/>
            <a:ext cx="5811838" cy="8810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Verdana" pitchFamily="34" charset="0"/>
              </a:rPr>
              <a:t>перед корнем</a:t>
            </a:r>
            <a:endParaRPr lang="ru-RU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71472" y="188913"/>
            <a:ext cx="8215370" cy="151288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/>
            <a:r>
              <a:rPr lang="ru-RU" sz="4800" b="1" kern="1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296 " pathEditMode="relative" ptsTypes="AA">
                                      <p:cBhvr>
                                        <p:cTn id="8" dur="1000" fill="hold"/>
                                        <p:tgtEl>
                                          <p:spTgt spid="184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6296 " pathEditMode="relative" ptsTypes="AA">
                                      <p:cBhvr>
                                        <p:cTn id="10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</p:childTnLst>
        </p:cTn>
      </p:par>
    </p:tnLst>
    <p:bldLst>
      <p:bldP spid="18436" grpId="0" build="allAtOnce" animBg="1"/>
      <p:bldP spid="1843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908175" y="1773238"/>
            <a:ext cx="6337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+mn-cs"/>
              </a:rPr>
              <a:t>СУФФИКС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1188" y="4221163"/>
            <a:ext cx="7921625" cy="8810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Verdana" pitchFamily="34" charset="0"/>
              </a:rPr>
              <a:t>НЕ ИМЕЕТ ЗНАЧЕНИЕ</a:t>
            </a:r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11188" y="5516563"/>
            <a:ext cx="7921625" cy="881062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rgbClr val="FFFFFF"/>
              </a:gs>
              <a:gs pos="100000">
                <a:srgbClr val="CC9900"/>
              </a:gs>
            </a:gsLst>
            <a:lin ang="5400000" scaled="1"/>
          </a:gra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Verdana" pitchFamily="34" charset="0"/>
              </a:rPr>
              <a:t>ИМЕЕТ ЗНАЧЕНИЕ</a:t>
            </a:r>
            <a:endParaRPr lang="ru-RU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71472" y="188913"/>
            <a:ext cx="8215370" cy="151288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none" fromWordArt="1">
            <a:prstTxWarp prst="textWave4">
              <a:avLst>
                <a:gd name="adj1" fmla="val 6500"/>
                <a:gd name="adj2" fmla="val 14"/>
              </a:avLst>
            </a:prstTxWarp>
          </a:bodyPr>
          <a:lstStyle/>
          <a:p>
            <a:pPr algn="ctr"/>
            <a:r>
              <a:rPr lang="ru-RU" sz="4800" b="1" kern="10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Выбери верное  выражение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7 -0.10069 -0.00538 -0.20139 -0.00677 -0.24444 C -0.00816 -0.2875 -0.00833 -0.27268 -0.00833 -0.25787 " pathEditMode="relative" ptsTypes="aaA">
                                      <p:cBhvr>
                                        <p:cTn id="14" dur="2000" fill="hold"/>
                                        <p:tgtEl>
                                          <p:spTgt spid="10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7 -0.10069 -0.00538 -0.20139 -0.00677 -0.24444 C -0.00816 -0.2875 -0.00833 -0.27268 -0.00833 -0.25787 " pathEditMode="relative" ptsTypes="aaA">
                                      <p:cBhvr>
                                        <p:cTn id="16" dur="20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1028" grpId="0" build="allAtOnce" animBg="1"/>
      <p:bldP spid="1029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260350"/>
            <a:ext cx="72009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58825"/>
            <a:ext cx="2701925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1773238"/>
            <a:ext cx="24479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076700"/>
            <a:ext cx="191293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916238" y="981075"/>
            <a:ext cx="48958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КЛЮЧ___</a:t>
            </a:r>
            <a:endParaRPr lang="ru-RU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987675" y="1989138"/>
            <a:ext cx="48958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ЗАМОЧ___</a:t>
            </a:r>
            <a:endParaRPr lang="ru-RU"/>
          </a:p>
        </p:txBody>
      </p:sp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00"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3558" grpId="0"/>
      <p:bldP spid="235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6324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7DFE7"/>
                    </a:gs>
                    <a:gs pos="100000">
                      <a:srgbClr val="003366"/>
                    </a:gs>
                  </a:gsLst>
                  <a:lin ang="5400000" scaled="1"/>
                </a:gradFill>
                <a:latin typeface="Comic Sans MS"/>
              </a:rPr>
              <a:t>Проблемный вопрос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71563" y="2000250"/>
            <a:ext cx="7239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+mn-cs"/>
              </a:rPr>
              <a:t>Когда в слове пишется суффикс –ИК, а когда суффикс –ЕК?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pic>
        <p:nvPicPr>
          <p:cNvPr id="14340" name="Picture 4" descr="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38600"/>
            <a:ext cx="3024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838200" y="5867400"/>
            <a:ext cx="70866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Comic Sans MS"/>
              </a:rPr>
              <a:t>Выскажите свои гипотезы.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8688" y="1500188"/>
            <a:ext cx="7286625" cy="1587"/>
          </a:xfrm>
          <a:prstGeom prst="line">
            <a:avLst/>
          </a:prstGeom>
          <a:ln w="444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2989263" y="2828925"/>
            <a:ext cx="2895600" cy="1447800"/>
          </a:xfrm>
          <a:prstGeom prst="flowChartDecision">
            <a:avLst/>
          </a:prstGeom>
          <a:gradFill rotWithShape="1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Гласный звук </a:t>
            </a:r>
          </a:p>
          <a:p>
            <a:pPr algn="ctr"/>
            <a:r>
              <a:rPr lang="ru-RU" sz="2400">
                <a:latin typeface="Comic Sans MS" pitchFamily="66" charset="0"/>
              </a:rPr>
              <a:t>сохранился?</a:t>
            </a: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084888" y="4437063"/>
            <a:ext cx="2590800" cy="1752600"/>
          </a:xfrm>
          <a:prstGeom prst="flowChartDecision">
            <a:avLst/>
          </a:prstGeom>
          <a:gradFill rotWithShape="1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omic Sans MS" pitchFamily="66" charset="0"/>
              </a:rPr>
              <a:t>пишется </a:t>
            </a:r>
          </a:p>
          <a:p>
            <a:pPr algn="ctr"/>
            <a:r>
              <a:rPr lang="ru-RU" sz="2000">
                <a:latin typeface="Comic Sans MS" pitchFamily="66" charset="0"/>
              </a:rPr>
              <a:t>суффикс -ЕК</a:t>
            </a: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50825" y="4437063"/>
            <a:ext cx="2438400" cy="1828800"/>
          </a:xfrm>
          <a:prstGeom prst="flowChartDecision">
            <a:avLst/>
          </a:prstGeom>
          <a:gradFill rotWithShape="1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Comic Sans MS" pitchFamily="66" charset="0"/>
              </a:rPr>
              <a:t>пишется </a:t>
            </a:r>
          </a:p>
          <a:p>
            <a:pPr algn="ctr"/>
            <a:r>
              <a:rPr lang="ru-RU" sz="2000">
                <a:latin typeface="Comic Sans MS" pitchFamily="66" charset="0"/>
              </a:rPr>
              <a:t>суффикс -ИК</a:t>
            </a: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550863" y="3133725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latin typeface="Comic Sans MS" pitchFamily="66" charset="0"/>
              </a:rPr>
              <a:t>ДА</a:t>
            </a: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6494463" y="3133725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latin typeface="Comic Sans MS" pitchFamily="66" charset="0"/>
              </a:rPr>
              <a:t>НЕТ</a:t>
            </a:r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2303463" y="3514725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5884863" y="3514725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476375" y="549275"/>
            <a:ext cx="6264275" cy="1008063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latin typeface="Comic Sans MS" pitchFamily="66" charset="0"/>
              </a:rPr>
              <a:t>Изменю форму слова</a:t>
            </a:r>
            <a:endParaRPr lang="ru-RU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3492500" y="1628775"/>
            <a:ext cx="1828800" cy="1143000"/>
          </a:xfrm>
          <a:prstGeom prst="downArrowCallout">
            <a:avLst>
              <a:gd name="adj1" fmla="val 40000"/>
              <a:gd name="adj2" fmla="val 40000"/>
              <a:gd name="adj3" fmla="val 16667"/>
              <a:gd name="adj4" fmla="val 66667"/>
            </a:avLst>
          </a:prstGeom>
          <a:gradFill rotWithShape="1">
            <a:gsLst>
              <a:gs pos="0">
                <a:srgbClr val="003366"/>
              </a:gs>
              <a:gs pos="50000">
                <a:srgbClr val="FFFFFF"/>
              </a:gs>
              <a:gs pos="100000">
                <a:srgbClr val="0033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Comic Sans MS" pitchFamily="66" charset="0"/>
              </a:rPr>
              <a:t>нет, много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275</Words>
  <Application>Microsoft Office PowerPoint</Application>
  <PresentationFormat>Экран (4:3)</PresentationFormat>
  <Paragraphs>97</Paragraphs>
  <Slides>13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Arial</vt:lpstr>
      <vt:lpstr>Verdana</vt:lpstr>
      <vt:lpstr>Wingdings 2</vt:lpstr>
      <vt:lpstr>Comic Sans MS</vt:lpstr>
      <vt:lpstr>Тема Office</vt:lpstr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203</cp:lastModifiedBy>
  <cp:revision>55</cp:revision>
  <dcterms:created xsi:type="dcterms:W3CDTF">2009-08-20T03:50:46Z</dcterms:created>
  <dcterms:modified xsi:type="dcterms:W3CDTF">2014-04-14T06:26:26Z</dcterms:modified>
</cp:coreProperties>
</file>