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0691813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2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63638" y="1027113"/>
            <a:ext cx="52324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63638" y="1027113"/>
            <a:ext cx="52324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63638" y="1027113"/>
            <a:ext cx="52324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63638" y="1027113"/>
            <a:ext cx="52324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63638" y="1027113"/>
            <a:ext cx="52324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74AB4F-EA74-4DC2-A65C-25F65B6B6D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5C652E-B354-4400-AB92-633D6380EA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0175" y="301625"/>
            <a:ext cx="2405063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1625"/>
            <a:ext cx="706278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DB4C50-F325-4FED-A87E-6150B89683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813" y="2101850"/>
            <a:ext cx="4487862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6075" y="2101850"/>
            <a:ext cx="44894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4204CE-B6AB-4C3F-B203-7BF79F814A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34288" y="555625"/>
            <a:ext cx="2281237" cy="6307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85813" y="555625"/>
            <a:ext cx="6696075" cy="6307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555625"/>
            <a:ext cx="9129712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763AF2-4D0E-4435-966D-01501EBD74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392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1313" y="1768475"/>
            <a:ext cx="473392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347F6D-2768-447B-AC4B-C8D95C2819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53557A-625C-4852-B31C-F7B8C0DD9C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D8590D-4102-413A-97E6-99B281721C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32138-D5BE-46CE-932C-8BF29C4AEA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98B05A-4EF9-40F1-8432-FB5047E30F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E98FA1-74DC-4BC9-8A4A-2A585ADA84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1625"/>
            <a:ext cx="9620250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20250" cy="4987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34988" y="6886575"/>
            <a:ext cx="248920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656013" y="6886575"/>
            <a:ext cx="33877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666038" y="6886575"/>
            <a:ext cx="248920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B29A6FBD-F192-4687-8931-505CE70A5AE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30213" y="1893888"/>
            <a:ext cx="10263187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 cap="flat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555625"/>
            <a:ext cx="9129712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2101850"/>
            <a:ext cx="9129712" cy="4760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193675" cy="919163"/>
          </a:xfrm>
          <a:prstGeom prst="roundRect">
            <a:avLst>
              <a:gd name="adj" fmla="val 819"/>
            </a:avLst>
          </a:prstGeom>
          <a:solidFill>
            <a:srgbClr val="125C8D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381250"/>
            <a:ext cx="193675" cy="919163"/>
          </a:xfrm>
          <a:prstGeom prst="roundRect">
            <a:avLst>
              <a:gd name="adj" fmla="val 819"/>
            </a:avLst>
          </a:prstGeom>
          <a:solidFill>
            <a:srgbClr val="125C8D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168400"/>
            <a:ext cx="193675" cy="919163"/>
          </a:xfrm>
          <a:prstGeom prst="roundRect">
            <a:avLst>
              <a:gd name="adj" fmla="val 819"/>
            </a:avLst>
          </a:prstGeom>
          <a:solidFill>
            <a:srgbClr val="125C8D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Microsoft YaHei" charset="-122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Microsoft YaHei" charset="-122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Microsoft YaHei" charset="-122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Microsoft YaHei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Microsoft YaHei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Microsoft YaHei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Microsoft YaHei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Microsoft YaHei" charset="-122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887413"/>
            <a:ext cx="9131300" cy="3825875"/>
          </a:xfrm>
          <a:ln/>
        </p:spPr>
        <p:txBody>
          <a:bodyPr tIns="47628"/>
          <a:lstStyle/>
          <a:p>
            <a:pPr algn="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5400" b="0">
                <a:solidFill>
                  <a:srgbClr val="000000"/>
                </a:solidFill>
              </a:rPr>
              <a:t>Инклюзивное образование в начальных классах в условиях общеобразовательной школы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3992563"/>
            <a:ext cx="3455988" cy="3279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cover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720725" y="431800"/>
            <a:ext cx="5903913" cy="7011988"/>
          </a:xfrm>
          <a:ln/>
        </p:spPr>
        <p:txBody>
          <a:bodyPr tIns="22932" anchor="t"/>
          <a:lstStyle/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0">
                <a:solidFill>
                  <a:srgbClr val="000000"/>
                </a:solidFill>
              </a:rPr>
              <a:t>В числе основных международных документов, защищающих и гарантирующих права этой категории детей, можно назвать следующие: 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0">
                <a:solidFill>
                  <a:srgbClr val="000000"/>
                </a:solidFill>
              </a:rPr>
              <a:t>1. «Всеобщая декларация прав человека»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0">
                <a:solidFill>
                  <a:srgbClr val="000000"/>
                </a:solidFill>
              </a:rPr>
              <a:t>2. «Декларация о правах инвалидов»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0">
                <a:solidFill>
                  <a:srgbClr val="000000"/>
                </a:solidFill>
              </a:rPr>
              <a:t>3. «Конвенция о правах ребенка» 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0">
                <a:solidFill>
                  <a:srgbClr val="000000"/>
                </a:solidFill>
              </a:rPr>
              <a:t>4. «Стандартные правила обеспечения равных возможностей для инвалидов»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0">
                <a:solidFill>
                  <a:srgbClr val="000000"/>
                </a:solidFill>
              </a:rPr>
              <a:t>5. «Национальная стратегия действий в интересах детей на 2012-2017 годы»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600" b="0">
                <a:solidFill>
                  <a:srgbClr val="000000"/>
                </a:solidFill>
              </a:rPr>
              <a:t>6. «Федеральный закон о социальной защите инвалидов в РФ»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4463" y="863600"/>
            <a:ext cx="4197350" cy="6551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cover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1008063"/>
            <a:ext cx="9647238" cy="6048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cover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444500" y="720725"/>
            <a:ext cx="9131300" cy="6335713"/>
          </a:xfrm>
          <a:ln/>
        </p:spPr>
        <p:txBody>
          <a:bodyPr tIns="21168" anchor="t"/>
          <a:lstStyle/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Восемь принципов инклюзивного образования: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1. Ценность человека не зависит от его способностей и достижений;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2. Каждый человек способен чувствовать и думать;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3. Каждый человек имеет право на общение и на то, чтобы быть услышанным;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4. Все люди нуждаются друг в друге;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5. Подлинное образование может осуществляться только в контексте реальных взаимоотношений;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6. Все люди нуждаются в поддержке 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и дружбе ровесников;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7. Для всех обучающихся достижение 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прогресса скорее может быть в том, 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что они могут делать, чем в том, что 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не могут;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8) Разнообразие усиливает все </a:t>
            </a:r>
          </a:p>
          <a:p>
            <a:pPr marL="431800" indent="-323850" algn="l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0">
                <a:solidFill>
                  <a:srgbClr val="000000"/>
                </a:solidFill>
              </a:rPr>
              <a:t>стороны жизни человека.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4638" y="3600450"/>
            <a:ext cx="4445000" cy="3810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cover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792163" y="1189038"/>
            <a:ext cx="4811712" cy="3059112"/>
          </a:xfrm>
          <a:ln/>
        </p:spPr>
        <p:txBody>
          <a:bodyPr tIns="21168" anchor="t"/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0">
                <a:solidFill>
                  <a:srgbClr val="000000"/>
                </a:solidFill>
              </a:rPr>
              <a:t>Мир «особого» ребёнка –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0">
                <a:solidFill>
                  <a:srgbClr val="000000"/>
                </a:solidFill>
              </a:rPr>
              <a:t>Интересен и пуглив.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0">
                <a:solidFill>
                  <a:srgbClr val="000000"/>
                </a:solidFill>
              </a:rPr>
              <a:t>Мир «особого» ребёнка –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0">
                <a:solidFill>
                  <a:srgbClr val="000000"/>
                </a:solidFill>
              </a:rPr>
              <a:t>Безобразен и красив.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0">
                <a:solidFill>
                  <a:srgbClr val="000000"/>
                </a:solidFill>
              </a:rPr>
              <a:t>Неуклюж, немного страшен,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0">
                <a:solidFill>
                  <a:srgbClr val="000000"/>
                </a:solidFill>
              </a:rPr>
              <a:t>Добродушен и открыт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0">
                <a:solidFill>
                  <a:srgbClr val="000000"/>
                </a:solidFill>
              </a:rPr>
              <a:t>Мир «особого» ребёнка.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0">
                <a:solidFill>
                  <a:srgbClr val="000000"/>
                </a:solidFill>
              </a:rPr>
              <a:t>Иногда он нас страшит.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b="0">
              <a:solidFill>
                <a:srgbClr val="000000"/>
              </a:solidFill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256213" y="2879725"/>
            <a:ext cx="4679950" cy="4103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6168" rIns="90000" bIns="45000"/>
          <a:lstStyle/>
          <a:p>
            <a:pPr marL="431800" indent="-323850" algn="ctr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</a:rPr>
              <a:t>Почему он агрессивен?</a:t>
            </a:r>
          </a:p>
          <a:p>
            <a:pPr marL="431800" indent="-323850" algn="ctr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</a:rPr>
              <a:t>Почему он молчалив?</a:t>
            </a:r>
          </a:p>
          <a:p>
            <a:pPr marL="431800" indent="-323850" algn="ctr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</a:rPr>
              <a:t>Почему он так испуган?</a:t>
            </a:r>
          </a:p>
          <a:p>
            <a:pPr marL="431800" indent="-323850" algn="ctr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</a:rPr>
              <a:t>И совсем не говорит?</a:t>
            </a:r>
          </a:p>
          <a:p>
            <a:pPr marL="431800" indent="-323850" algn="ctr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</a:rPr>
              <a:t>Мир «особого» ребёнка…</a:t>
            </a:r>
          </a:p>
          <a:p>
            <a:pPr marL="431800" indent="-323850" algn="ctr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</a:rPr>
              <a:t>Он закрыт от глаз чужих.</a:t>
            </a:r>
          </a:p>
          <a:p>
            <a:pPr marL="431800" indent="-323850" algn="ctr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</a:rPr>
              <a:t>Мир «особого» ребёнка</a:t>
            </a:r>
          </a:p>
          <a:p>
            <a:pPr marL="431800" indent="-323850" algn="ctr">
              <a:buClr>
                <a:srgbClr val="0E594D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</a:rPr>
              <a:t>Допускает лишь своих.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767513" y="5773738"/>
            <a:ext cx="3267075" cy="3476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>
                <a:solidFill>
                  <a:srgbClr val="000000"/>
                </a:solidFill>
              </a:rPr>
              <a:t>Калиман Наталья Адамовна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4103688"/>
            <a:ext cx="3155950" cy="3311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cover dir="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277</Words>
  <Application>Microsoft Office PowerPoint</Application>
  <PresentationFormat>Произвольный</PresentationFormat>
  <Paragraphs>39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Times New Roman</vt:lpstr>
      <vt:lpstr>Arial</vt:lpstr>
      <vt:lpstr>Microsoft YaHei</vt:lpstr>
      <vt:lpstr>Lucida Sans Unicode</vt:lpstr>
      <vt:lpstr>Wingdings</vt:lpstr>
      <vt:lpstr>Тема Office</vt:lpstr>
      <vt:lpstr>Тема Office</vt:lpstr>
      <vt:lpstr>Инклюзивное образование в начальных классах в условиях общеобразовательной школы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Инклюзивное образование в начальных классах в условиях общеобразовательной школы</dc:title>
  <dc:creator>Мася</dc:creator>
  <cp:lastModifiedBy>Мася</cp:lastModifiedBy>
  <cp:revision>5</cp:revision>
  <cp:lastPrinted>1601-01-01T00:00:00Z</cp:lastPrinted>
  <dcterms:created xsi:type="dcterms:W3CDTF">2013-08-26T16:18:28Z</dcterms:created>
  <dcterms:modified xsi:type="dcterms:W3CDTF">2014-12-20T14:55:02Z</dcterms:modified>
</cp:coreProperties>
</file>