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9"/>
  </p:notesMasterIdLst>
  <p:sldIdLst>
    <p:sldId id="256" r:id="rId2"/>
    <p:sldId id="302" r:id="rId3"/>
    <p:sldId id="301" r:id="rId4"/>
    <p:sldId id="259" r:id="rId5"/>
    <p:sldId id="264" r:id="rId6"/>
    <p:sldId id="297" r:id="rId7"/>
    <p:sldId id="299" r:id="rId8"/>
    <p:sldId id="307" r:id="rId9"/>
    <p:sldId id="306" r:id="rId10"/>
    <p:sldId id="300" r:id="rId11"/>
    <p:sldId id="309" r:id="rId12"/>
    <p:sldId id="272" r:id="rId13"/>
    <p:sldId id="312" r:id="rId14"/>
    <p:sldId id="323" r:id="rId15"/>
    <p:sldId id="326" r:id="rId16"/>
    <p:sldId id="328" r:id="rId17"/>
    <p:sldId id="329" r:id="rId18"/>
    <p:sldId id="330" r:id="rId19"/>
    <p:sldId id="331" r:id="rId20"/>
    <p:sldId id="332" r:id="rId21"/>
    <p:sldId id="333" r:id="rId22"/>
    <p:sldId id="336" r:id="rId23"/>
    <p:sldId id="277" r:id="rId24"/>
    <p:sldId id="293" r:id="rId25"/>
    <p:sldId id="344" r:id="rId26"/>
    <p:sldId id="296" r:id="rId27"/>
    <p:sldId id="346" r:id="rId2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Rg st="1" end="32"/>
    <p:penClr>
      <a:srgbClr val="FF0000"/>
    </p:penClr>
  </p:showPr>
  <p:clrMru>
    <a:srgbClr val="CC0000"/>
    <a:srgbClr val="13A937"/>
  </p:clrMru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 horzBarState="maximized">
    <p:restoredLeft sz="13949" autoAdjust="0"/>
    <p:restoredTop sz="50225" autoAdjust="0"/>
  </p:normalViewPr>
  <p:slideViewPr>
    <p:cSldViewPr>
      <p:cViewPr varScale="1">
        <p:scale>
          <a:sx n="71" d="100"/>
          <a:sy n="71" d="100"/>
        </p:scale>
        <p:origin x="-96" y="-4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9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BC9B153D-BE43-4202-BF66-DC09BC86511D}" type="datetimeFigureOut">
              <a:rPr lang="ru-RU"/>
              <a:pPr>
                <a:defRPr/>
              </a:pPr>
              <a:t>22.01.2014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F617FF55-D5AA-48D8-9DA7-F07DF7AE67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617FF55-D5AA-48D8-9DA7-F07DF7AE67DA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617FF55-D5AA-48D8-9DA7-F07DF7AE67DA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5E160F-0B36-4EC4-B90A-81056369C518}" type="datetimeFigureOut">
              <a:rPr lang="ru-RU" smtClean="0"/>
              <a:pPr>
                <a:defRPr/>
              </a:pPr>
              <a:t>22.01.2014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DDDD0232-9ECA-405D-8F29-42FBDE52BC5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CB5C358-C2C1-4E97-8750-5AC473C736BC}" type="datetimeFigureOut">
              <a:rPr lang="ru-RU" smtClean="0"/>
              <a:pPr>
                <a:defRPr/>
              </a:pPr>
              <a:t>22.01.2014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619C2F-F775-42F2-9594-9757E4BF319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52394FF-D5F5-45AB-9048-33D03487E355}" type="datetimeFigureOut">
              <a:rPr lang="ru-RU" smtClean="0"/>
              <a:pPr>
                <a:defRPr/>
              </a:pPr>
              <a:t>22.01.2014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0CC08E-5CF6-4341-8D7B-D9F1C76842D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86DACE3-7AC2-4024-83A7-8CCE8F5AD872}" type="datetimeFigureOut">
              <a:rPr lang="ru-RU" smtClean="0"/>
              <a:pPr>
                <a:defRPr/>
              </a:pPr>
              <a:t>22.01.2014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6EBC4AB4-7D48-4D39-A01E-9446D97BDE3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E7C5A7B-15EE-43C6-8FD7-6576CF8914DF}" type="datetimeFigureOut">
              <a:rPr lang="ru-RU" smtClean="0"/>
              <a:pPr>
                <a:defRPr/>
              </a:pPr>
              <a:t>22.01.2014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1B192A-4C6A-47FF-8388-8705DFA9505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25BA2E2-3075-4592-8C81-E4A6A70112D0}" type="datetimeFigureOut">
              <a:rPr lang="ru-RU" smtClean="0"/>
              <a:pPr>
                <a:defRPr/>
              </a:pPr>
              <a:t>22.01.2014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1CABFF-F9DF-4C05-87C8-46ABB0BBED9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F887D13-C162-4166-B700-3B08002A75C0}" type="datetimeFigureOut">
              <a:rPr lang="ru-RU" smtClean="0"/>
              <a:pPr>
                <a:defRPr/>
              </a:pPr>
              <a:t>22.01.2014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pPr>
              <a:defRPr/>
            </a:pPr>
            <a:fld id="{A4A58869-84BD-4110-A0E3-0A8C83E9F3A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F10888B-CA16-413B-8E96-03029DBA1093}" type="datetimeFigureOut">
              <a:rPr lang="ru-RU" smtClean="0"/>
              <a:pPr>
                <a:defRPr/>
              </a:pPr>
              <a:t>22.01.2014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5092A3-CA9E-4D0A-A943-4AF7F248C90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1A3EE8-5275-4421-BDE7-A8742BE3BD99}" type="datetimeFigureOut">
              <a:rPr lang="ru-RU" smtClean="0"/>
              <a:pPr>
                <a:defRPr/>
              </a:pPr>
              <a:t>22.01.2014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B89C1F-018D-4346-879E-F6D87607420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A72B868-E078-4BEF-B277-4EA2B48E692E}" type="datetimeFigureOut">
              <a:rPr lang="ru-RU" smtClean="0"/>
              <a:pPr>
                <a:defRPr/>
              </a:pPr>
              <a:t>22.01.2014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7090D0-3D70-4E9F-96BD-D152EC904EC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9DE3513-17E1-477E-BECF-5DE4E4D8974C}" type="datetimeFigureOut">
              <a:rPr lang="ru-RU" smtClean="0"/>
              <a:pPr>
                <a:defRPr/>
              </a:pPr>
              <a:t>22.01.2014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5E2EC7-53A4-4935-8B42-A18EAC577DB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F6F86600-518A-4F0E-B42A-291C546D6890}" type="datetimeFigureOut">
              <a:rPr lang="ru-RU" smtClean="0"/>
              <a:pPr>
                <a:defRPr/>
              </a:pPr>
              <a:t>22.01.2014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B8E1E0BE-B76C-4238-A264-7919D255DFB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wheel spokes="8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24.xml"/><Relationship Id="rId3" Type="http://schemas.openxmlformats.org/officeDocument/2006/relationships/slide" Target="slide4.xml"/><Relationship Id="rId7" Type="http://schemas.openxmlformats.org/officeDocument/2006/relationships/slide" Target="slide12.xml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5.xml"/><Relationship Id="rId5" Type="http://schemas.openxmlformats.org/officeDocument/2006/relationships/slide" Target="slide5.xml"/><Relationship Id="rId4" Type="http://schemas.openxmlformats.org/officeDocument/2006/relationships/slide" Target="slide2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14414" y="404664"/>
            <a:ext cx="7715304" cy="156966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isometricOffAxis1Righ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ПОРТФОЛИО</a:t>
            </a:r>
            <a:endParaRPr lang="ru-RU" sz="9600" b="1" dirty="0">
              <a:ln/>
              <a:solidFill>
                <a:srgbClr val="002060"/>
              </a:solidFill>
              <a:latin typeface="+mn-lt"/>
            </a:endParaRPr>
          </a:p>
        </p:txBody>
      </p:sp>
      <p:sp>
        <p:nvSpPr>
          <p:cNvPr id="7" name="Прямоугольник 6"/>
          <p:cNvSpPr/>
          <p:nvPr/>
        </p:nvSpPr>
        <p:spPr>
          <a:xfrm rot="21065975">
            <a:off x="142844" y="2492896"/>
            <a:ext cx="5143536" cy="2677656"/>
          </a:xfrm>
          <a:prstGeom prst="rect">
            <a:avLst/>
          </a:prstGeom>
          <a:noFill/>
          <a:scene3d>
            <a:camera prst="perspectiveHeroicExtremeRightFacing"/>
            <a:lightRig rig="threePt" dir="t"/>
          </a:scene3d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Учителя начальных классов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МОАУ СОШ №22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СОКОЛ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АННЫ КОНСТАНТИНОВНЫ</a:t>
            </a:r>
            <a:endParaRPr lang="ru-RU" sz="3200" b="1" dirty="0">
              <a:ln w="10160">
                <a:solidFill>
                  <a:schemeClr val="accent1"/>
                </a:solidFill>
                <a:prstDash val="solid"/>
              </a:ln>
              <a:solidFill>
                <a:srgbClr val="00206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+mn-lt"/>
            </a:endParaRPr>
          </a:p>
        </p:txBody>
      </p:sp>
      <p:pic>
        <p:nvPicPr>
          <p:cNvPr id="1026" name="Picture 2" descr="C:\Users\Ноутбук\Documents\все фото\Фотошкола\сентябрь\SDC1098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2000240"/>
            <a:ext cx="3929090" cy="3714776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0100" y="0"/>
            <a:ext cx="77867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     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14283" y="928669"/>
          <a:ext cx="8001055" cy="569730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84912"/>
                <a:gridCol w="3758071"/>
                <a:gridCol w="1879036"/>
                <a:gridCol w="1879036"/>
              </a:tblGrid>
              <a:tr h="909597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1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Благодарственное  письмо « За многолетний  добросовестный труд в системе образования, профессиональные успехи и в связи с 50-летием образования МОУ СОШ №22»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Грамота Администрации г.Благовещенска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 smtClean="0"/>
                    </a:p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 2011г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114990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Благодарственное письмо «За успехи в организации и совершенствовании образовательного и воспитательного процессов, обеспечение единства обучения и воспитания и в связи с Днем учителя»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Благовещенская Городская Дума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04.10.10г, №20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909597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Почетная грамота  «За добросовестный труд , преданность избранной профессии , значительный вклад в  совершенствование образовательного процесса»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Министерство образования и науки Амурской области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2007 г.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98811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Грамота  «За 2 место в смотре –конкурсе учебных кабинетов в МОУ СОШ№22» 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МОУ СОШ №22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21.01.2011 г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704204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Грамота за участие в смотре кабинетов начальных классов в номинации «Методическое оснащение  кабинета»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Грамота Управления образования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2012г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668104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Почетная грамота «За значительный вклад в развитие школы и школьного образования»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МОУ СОШ №22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28.05.2009г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719726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7-8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Грамота  за организацию международного дистанционного ЭМУ –Эрудит проекта «Эрудит –марафон учащихся» 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Центр Развития Молодежи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2011г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2214546" y="0"/>
            <a:ext cx="450059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</a:rPr>
              <a:t>Награждения</a:t>
            </a:r>
            <a:endParaRPr lang="ru-RU" sz="40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0100" y="0"/>
            <a:ext cx="77867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     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14283" y="1071545"/>
          <a:ext cx="8001055" cy="29260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84912"/>
                <a:gridCol w="3758071"/>
                <a:gridCol w="1879036"/>
                <a:gridCol w="1879036"/>
              </a:tblGrid>
              <a:tr h="692225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Сертификат»Исследовательская деятельность учителя в условиях общеобразовательной школы»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МОУ СПОШ №22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2008г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692225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Грамота  за организацию международного дистанционного ЭМУ –Эрудит проекта «ЭМУ-Эрудит» 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Центр Развития Молодежи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2012г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692225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Грамота  за организацию международного дистанционного ЭМУ –Эрудит проекта «ЭМУ-Специалист» 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Центр Развития Молодежи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2013г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692225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Диплом «Учитель Цифрового Века»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Общероссийский проект «Школа Цифрового века»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2013г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2214546" y="0"/>
            <a:ext cx="450059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</a:rPr>
              <a:t>Награждения</a:t>
            </a:r>
            <a:endParaRPr lang="ru-RU" sz="40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 rot="10800000" flipV="1">
            <a:off x="1677617" y="2486510"/>
            <a:ext cx="5788765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600" b="1" i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Наши традиции:</a:t>
            </a:r>
            <a:endParaRPr lang="ru-RU" sz="1600" b="1" i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 rot="10298654" flipV="1">
            <a:off x="521630" y="2919208"/>
            <a:ext cx="1818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1400" b="1" i="1" dirty="0" smtClean="0"/>
              <a:t>Спортивные соревнования</a:t>
            </a:r>
            <a:endParaRPr lang="ru-RU" sz="1400" b="1" i="1" dirty="0"/>
          </a:p>
        </p:txBody>
      </p:sp>
      <p:sp>
        <p:nvSpPr>
          <p:cNvPr id="9" name="TextBox 8"/>
          <p:cNvSpPr txBox="1"/>
          <p:nvPr/>
        </p:nvSpPr>
        <p:spPr>
          <a:xfrm rot="20731209">
            <a:off x="2592352" y="2747867"/>
            <a:ext cx="28093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buFont typeface="Wingdings" pitchFamily="2" charset="2"/>
              <a:buChar char="Ø"/>
            </a:pPr>
            <a:r>
              <a:rPr lang="ru-RU" sz="1400" b="1" i="1" dirty="0" smtClean="0"/>
              <a:t>Экскурсии</a:t>
            </a:r>
            <a:endParaRPr lang="ru-RU" sz="1400" b="1" i="1" dirty="0"/>
          </a:p>
        </p:txBody>
      </p:sp>
      <p:sp>
        <p:nvSpPr>
          <p:cNvPr id="12" name="TextBox 11"/>
          <p:cNvSpPr txBox="1"/>
          <p:nvPr/>
        </p:nvSpPr>
        <p:spPr>
          <a:xfrm rot="10470337" flipH="1" flipV="1">
            <a:off x="4687723" y="4080638"/>
            <a:ext cx="23001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1400" b="1" i="1" dirty="0" smtClean="0"/>
              <a:t>Праздники</a:t>
            </a:r>
            <a:endParaRPr lang="ru-RU" sz="1400" b="1" i="1" dirty="0"/>
          </a:p>
        </p:txBody>
      </p:sp>
      <p:sp>
        <p:nvSpPr>
          <p:cNvPr id="14" name="Прямоугольник 13"/>
          <p:cNvSpPr/>
          <p:nvPr/>
        </p:nvSpPr>
        <p:spPr>
          <a:xfrm rot="20397971">
            <a:off x="-27160" y="5325969"/>
            <a:ext cx="180652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Wingdings" pitchFamily="2" charset="2"/>
              <a:buChar char="Ø"/>
            </a:pPr>
            <a:r>
              <a:rPr lang="ru-RU" sz="1400" b="1" i="1" dirty="0" smtClean="0">
                <a:solidFill>
                  <a:prstClr val="black"/>
                </a:solidFill>
              </a:rPr>
              <a:t>Игры на свежем воздухе. Игра «Зарница»</a:t>
            </a:r>
            <a:endParaRPr lang="ru-RU" sz="1400" b="1" i="1" dirty="0">
              <a:solidFill>
                <a:prstClr val="black"/>
              </a:solidFill>
            </a:endParaRPr>
          </a:p>
        </p:txBody>
      </p:sp>
      <p:pic>
        <p:nvPicPr>
          <p:cNvPr id="17409" name="Picture 1" descr="D:\с рабочего стола\семейные фото1\фото с 9.05.12-2.06.12\Фото0171E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15694">
            <a:off x="2571736" y="3214686"/>
            <a:ext cx="2214578" cy="1258430"/>
          </a:xfrm>
          <a:prstGeom prst="rect">
            <a:avLst/>
          </a:prstGeom>
          <a:noFill/>
        </p:spPr>
      </p:pic>
      <p:pic>
        <p:nvPicPr>
          <p:cNvPr id="17410" name="Picture 2" descr="D:\с рабочего стола\семейные фото1\фото с 9.05.12-2.06.12\Фото0255E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771573">
            <a:off x="428596" y="3571876"/>
            <a:ext cx="1747572" cy="1143008"/>
          </a:xfrm>
          <a:prstGeom prst="rect">
            <a:avLst/>
          </a:prstGeom>
          <a:noFill/>
        </p:spPr>
      </p:pic>
      <p:pic>
        <p:nvPicPr>
          <p:cNvPr id="16" name="Picture 2" descr="C:\Documents and Settings\Сергей\Рабочий стол\фото видео 2011-2012\IMG_006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86806">
            <a:off x="1998321" y="4825876"/>
            <a:ext cx="2514830" cy="164307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Ноутбук\Documents\все фото\ФЛЭШКА\DCIM\201SSCAM\SDC1178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15074" y="3357562"/>
            <a:ext cx="2571768" cy="1571636"/>
          </a:xfrm>
          <a:prstGeom prst="rect">
            <a:avLst/>
          </a:prstGeom>
          <a:noFill/>
        </p:spPr>
      </p:pic>
      <p:pic>
        <p:nvPicPr>
          <p:cNvPr id="1029" name="Picture 5" descr="C:\Users\Ноутбук\Desktop\Даня\SDC1155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360694">
            <a:off x="4797835" y="5018306"/>
            <a:ext cx="2480588" cy="1714512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928662" y="99325"/>
            <a:ext cx="71437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Моя воспитательная работа</a:t>
            </a:r>
            <a:endParaRPr lang="ru-RU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85786" y="785795"/>
            <a:ext cx="814393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 smtClean="0">
                <a:solidFill>
                  <a:srgbClr val="002060"/>
                </a:solidFill>
              </a:rPr>
              <a:t>Цель моей воспитательной работы</a:t>
            </a:r>
            <a:r>
              <a:rPr lang="en-US" b="1" i="1" dirty="0" smtClean="0">
                <a:solidFill>
                  <a:srgbClr val="002060"/>
                </a:solidFill>
              </a:rPr>
              <a:t>:</a:t>
            </a:r>
            <a:endParaRPr lang="ru-RU" b="1" i="1" dirty="0" smtClean="0">
              <a:solidFill>
                <a:srgbClr val="00206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/>
              <a:t>смоделировать и построить воспитательную систему класса, направленную на  развитие и раскрытие индивидуальности ребёнка,  умеющего жить в классном коллективе и строить со своими одноклассниками отношения дружбы и взаимопомощи.</a:t>
            </a:r>
            <a:endParaRPr lang="ru-RU" b="1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2484438" y="2285992"/>
            <a:ext cx="6438900" cy="3824296"/>
          </a:xfrm>
        </p:spPr>
        <p:txBody>
          <a:bodyPr>
            <a:normAutofit/>
          </a:bodyPr>
          <a:lstStyle/>
          <a:p>
            <a:pPr algn="l" eaLnBrk="1" hangingPunct="1"/>
            <a:r>
              <a:rPr lang="ru-RU" sz="2000" b="1" dirty="0" smtClean="0">
                <a:solidFill>
                  <a:srgbClr val="000099"/>
                </a:solidFill>
              </a:rPr>
              <a:t>Цель обучения ребёнка состоит в том, чтобы сделать его способным развиваться без помощи учителя.</a:t>
            </a:r>
            <a:br>
              <a:rPr lang="ru-RU" sz="2000" b="1" dirty="0" smtClean="0">
                <a:solidFill>
                  <a:srgbClr val="000099"/>
                </a:solidFill>
              </a:rPr>
            </a:br>
            <a:r>
              <a:rPr lang="ru-RU" sz="2000" b="1" dirty="0" smtClean="0">
                <a:solidFill>
                  <a:srgbClr val="000099"/>
                </a:solidFill>
              </a:rPr>
              <a:t>                                           </a:t>
            </a:r>
            <a:r>
              <a:rPr lang="ru-RU" sz="2000" b="1" dirty="0" err="1" smtClean="0">
                <a:solidFill>
                  <a:srgbClr val="000099"/>
                </a:solidFill>
              </a:rPr>
              <a:t>Э.Хаббард</a:t>
            </a:r>
            <a:r>
              <a:rPr lang="ru-RU" sz="2000" b="1" dirty="0" smtClean="0">
                <a:solidFill>
                  <a:srgbClr val="000099"/>
                </a:solidFill>
              </a:rPr>
              <a:t/>
            </a:r>
            <a:br>
              <a:rPr lang="ru-RU" sz="2000" b="1" dirty="0" smtClean="0">
                <a:solidFill>
                  <a:srgbClr val="000099"/>
                </a:solidFill>
              </a:rPr>
            </a:br>
            <a:r>
              <a:rPr lang="ru-RU" sz="2000" b="1" dirty="0" smtClean="0">
                <a:solidFill>
                  <a:srgbClr val="000099"/>
                </a:solidFill>
              </a:rPr>
              <a:t/>
            </a:r>
            <a:br>
              <a:rPr lang="ru-RU" sz="2000" b="1" dirty="0" smtClean="0">
                <a:solidFill>
                  <a:srgbClr val="000099"/>
                </a:solidFill>
              </a:rPr>
            </a:br>
            <a:r>
              <a:rPr lang="ru-RU" sz="2000" b="1" dirty="0" smtClean="0">
                <a:solidFill>
                  <a:srgbClr val="000099"/>
                </a:solidFill>
              </a:rPr>
              <a:t>Всё другое в школе становится реальным и достижимым лишь тогда, когда человеку хочется учиться, когда в учении – в том, что он ходит в школу, читает, пишет, познаёт, - он чувствует радость и обретает человеческую гордость.</a:t>
            </a:r>
            <a:br>
              <a:rPr lang="ru-RU" sz="2000" b="1" dirty="0" smtClean="0">
                <a:solidFill>
                  <a:srgbClr val="000099"/>
                </a:solidFill>
              </a:rPr>
            </a:br>
            <a:r>
              <a:rPr lang="ru-RU" sz="2000" b="1" dirty="0" smtClean="0">
                <a:solidFill>
                  <a:srgbClr val="000099"/>
                </a:solidFill>
              </a:rPr>
              <a:t>                             В.А. Сухомлинский</a:t>
            </a:r>
          </a:p>
        </p:txBody>
      </p:sp>
      <p:sp>
        <p:nvSpPr>
          <p:cNvPr id="5122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123B5E0-0C41-4F7F-9EE1-1A248CA6A55A}" type="slidenum">
              <a:rPr lang="ru-RU" smtClean="0"/>
              <a:pPr/>
              <a:t>13</a:t>
            </a:fld>
            <a:endParaRPr lang="ru-RU" smtClean="0"/>
          </a:p>
        </p:txBody>
      </p:sp>
      <p:pic>
        <p:nvPicPr>
          <p:cNvPr id="15371" name="Picture 195" descr="AN00790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92150"/>
            <a:ext cx="2592388" cy="321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74" name="laptop"/>
          <p:cNvSpPr>
            <a:spLocks noEditPoints="1" noChangeArrowheads="1"/>
          </p:cNvSpPr>
          <p:nvPr/>
        </p:nvSpPr>
        <p:spPr bwMode="auto">
          <a:xfrm rot="21099135">
            <a:off x="214282" y="4357694"/>
            <a:ext cx="1809750" cy="136207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0 h 21600"/>
              <a:gd name="T6" fmla="*/ 2147483647 w 21600"/>
              <a:gd name="T7" fmla="*/ 2147483647 h 21600"/>
              <a:gd name="T8" fmla="*/ 2147483647 w 21600"/>
              <a:gd name="T9" fmla="*/ 0 h 21600"/>
              <a:gd name="T10" fmla="*/ 2147483647 w 21600"/>
              <a:gd name="T11" fmla="*/ 2147483647 h 21600"/>
              <a:gd name="T12" fmla="*/ 0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4445 w 21600"/>
              <a:gd name="T25" fmla="*/ 1858 h 21600"/>
              <a:gd name="T26" fmla="*/ 17311 w 21600"/>
              <a:gd name="T27" fmla="*/ 1232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 extrusionOk="0">
                <a:moveTo>
                  <a:pt x="3362" y="0"/>
                </a:moveTo>
                <a:lnTo>
                  <a:pt x="18327" y="0"/>
                </a:lnTo>
                <a:lnTo>
                  <a:pt x="18327" y="14347"/>
                </a:lnTo>
                <a:lnTo>
                  <a:pt x="3362" y="14347"/>
                </a:lnTo>
                <a:lnTo>
                  <a:pt x="3362" y="0"/>
                </a:lnTo>
                <a:close/>
              </a:path>
              <a:path w="21600" h="21600" extrusionOk="0">
                <a:moveTo>
                  <a:pt x="3340" y="15068"/>
                </a:moveTo>
                <a:lnTo>
                  <a:pt x="0" y="19877"/>
                </a:lnTo>
                <a:lnTo>
                  <a:pt x="21600" y="19877"/>
                </a:lnTo>
                <a:lnTo>
                  <a:pt x="18327" y="15068"/>
                </a:lnTo>
                <a:lnTo>
                  <a:pt x="3340" y="15068"/>
                </a:lnTo>
                <a:close/>
              </a:path>
              <a:path w="21600" h="21600" extrusionOk="0">
                <a:moveTo>
                  <a:pt x="0" y="19877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19877"/>
                </a:lnTo>
                <a:lnTo>
                  <a:pt x="0" y="19877"/>
                </a:lnTo>
                <a:close/>
              </a:path>
              <a:path w="21600" h="21600" extrusionOk="0">
                <a:moveTo>
                  <a:pt x="4186" y="1523"/>
                </a:moveTo>
                <a:lnTo>
                  <a:pt x="17547" y="1523"/>
                </a:lnTo>
                <a:lnTo>
                  <a:pt x="17547" y="12744"/>
                </a:lnTo>
                <a:lnTo>
                  <a:pt x="4186" y="12744"/>
                </a:lnTo>
                <a:lnTo>
                  <a:pt x="4186" y="1523"/>
                </a:lnTo>
                <a:close/>
              </a:path>
              <a:path w="21600" h="21600" extrusionOk="0">
                <a:moveTo>
                  <a:pt x="3318" y="15549"/>
                </a:moveTo>
                <a:lnTo>
                  <a:pt x="2917" y="16110"/>
                </a:lnTo>
                <a:lnTo>
                  <a:pt x="18727" y="16110"/>
                </a:lnTo>
                <a:lnTo>
                  <a:pt x="18327" y="15549"/>
                </a:lnTo>
                <a:lnTo>
                  <a:pt x="3318" y="15549"/>
                </a:lnTo>
                <a:close/>
              </a:path>
              <a:path w="21600" h="21600" extrusionOk="0">
                <a:moveTo>
                  <a:pt x="6213" y="18314"/>
                </a:moveTo>
                <a:lnTo>
                  <a:pt x="5946" y="18875"/>
                </a:lnTo>
                <a:lnTo>
                  <a:pt x="15766" y="18875"/>
                </a:lnTo>
                <a:lnTo>
                  <a:pt x="15499" y="18314"/>
                </a:lnTo>
                <a:lnTo>
                  <a:pt x="6213" y="18314"/>
                </a:lnTo>
                <a:close/>
              </a:path>
              <a:path w="21600" h="21600" extrusionOk="0">
                <a:moveTo>
                  <a:pt x="2828" y="16471"/>
                </a:moveTo>
                <a:lnTo>
                  <a:pt x="2405" y="17072"/>
                </a:lnTo>
                <a:lnTo>
                  <a:pt x="19284" y="17072"/>
                </a:lnTo>
                <a:lnTo>
                  <a:pt x="18839" y="16471"/>
                </a:lnTo>
                <a:lnTo>
                  <a:pt x="2828" y="16471"/>
                </a:lnTo>
                <a:close/>
              </a:path>
              <a:path w="21600" h="21600" extrusionOk="0">
                <a:moveTo>
                  <a:pt x="2316" y="17352"/>
                </a:moveTo>
                <a:lnTo>
                  <a:pt x="1871" y="17953"/>
                </a:lnTo>
                <a:lnTo>
                  <a:pt x="19863" y="17953"/>
                </a:lnTo>
                <a:lnTo>
                  <a:pt x="19395" y="17352"/>
                </a:lnTo>
                <a:lnTo>
                  <a:pt x="2316" y="17352"/>
                </a:lnTo>
                <a:close/>
              </a:path>
            </a:pathLst>
          </a:cu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357423" y="357166"/>
            <a:ext cx="51435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206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Тема по самообразованию</a:t>
            </a:r>
            <a:endParaRPr lang="ru-RU" sz="2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00206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86000" y="1285860"/>
            <a:ext cx="62865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РАЗВИТИЕ ПОЗНАВАТЕЛЬНЫХ СПОСОБНОСТЕЙ ДЕТЕЙ           НА УРОКАХ</a:t>
            </a:r>
          </a:p>
          <a:p>
            <a:pPr algn="ctr"/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15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  <p:bldP spid="1537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 eaLnBrk="1" hangingPunct="1"/>
            <a:r>
              <a:rPr lang="ru-RU" sz="2000" b="1" dirty="0" smtClean="0">
                <a:solidFill>
                  <a:srgbClr val="002060"/>
                </a:solidFill>
                <a:latin typeface="Verdana" pitchFamily="34" charset="0"/>
              </a:rPr>
              <a:t>В психолого-педагогических исследованиях познавательные интересы рассматривались с разных позиций: </a:t>
            </a:r>
            <a:r>
              <a:rPr lang="ru-RU" sz="2000" b="1" dirty="0" smtClean="0">
                <a:latin typeface="Verdana" pitchFamily="34" charset="0"/>
              </a:rPr>
              <a:t/>
            </a:r>
            <a:br>
              <a:rPr lang="ru-RU" sz="2000" b="1" dirty="0" smtClean="0">
                <a:latin typeface="Verdana" pitchFamily="34" charset="0"/>
              </a:rPr>
            </a:br>
            <a:endParaRPr lang="ru-RU" sz="2000" b="1" dirty="0" smtClean="0">
              <a:latin typeface="Verdana" pitchFamily="34" charset="0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684213" y="1412875"/>
            <a:ext cx="7696200" cy="3929063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dirty="0" smtClean="0">
                <a:latin typeface="Verdana" pitchFamily="34" charset="0"/>
              </a:rPr>
              <a:t>    </a:t>
            </a:r>
            <a:endParaRPr lang="ru-RU" sz="2000" b="1" dirty="0" smtClean="0">
              <a:latin typeface="Verdana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2000" b="1" dirty="0" smtClean="0">
                <a:latin typeface="Verdana" pitchFamily="34" charset="0"/>
              </a:rPr>
              <a:t>как избирательная направленность мыслей и помыслов человека, его особая умственная активность; </a:t>
            </a:r>
          </a:p>
          <a:p>
            <a:pPr eaLnBrk="1" hangingPunct="1">
              <a:lnSpc>
                <a:spcPct val="80000"/>
              </a:lnSpc>
            </a:pPr>
            <a:endParaRPr lang="ru-RU" sz="2000" b="1" dirty="0" smtClean="0">
              <a:latin typeface="Verdana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2000" b="1" dirty="0" smtClean="0">
                <a:latin typeface="Verdana" pitchFamily="34" charset="0"/>
              </a:rPr>
              <a:t>как отношение человека к объекту, имеющему для него особое жизненное значение;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b="1" dirty="0" smtClean="0">
                <a:latin typeface="Verdana" pitchFamily="34" charset="0"/>
              </a:rPr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b="1" dirty="0" smtClean="0">
                <a:latin typeface="Verdana" pitchFamily="34" charset="0"/>
              </a:rPr>
              <a:t>как эмоционально-познавательное отношение к миру;  </a:t>
            </a:r>
          </a:p>
          <a:p>
            <a:pPr eaLnBrk="1" hangingPunct="1">
              <a:lnSpc>
                <a:spcPct val="80000"/>
              </a:lnSpc>
            </a:pPr>
            <a:endParaRPr lang="ru-RU" sz="2000" b="1" dirty="0" smtClean="0">
              <a:latin typeface="Verdana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2000" b="1" dirty="0" smtClean="0">
                <a:latin typeface="Verdana" pitchFamily="34" charset="0"/>
              </a:rPr>
              <a:t>как стимул и мотив познавательной деятельности;  </a:t>
            </a:r>
          </a:p>
          <a:p>
            <a:pPr eaLnBrk="1" hangingPunct="1">
              <a:lnSpc>
                <a:spcPct val="80000"/>
              </a:lnSpc>
            </a:pPr>
            <a:endParaRPr lang="ru-RU" sz="2000" b="1" dirty="0" smtClean="0">
              <a:latin typeface="Verdana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2000" b="1" dirty="0" smtClean="0">
                <a:latin typeface="Verdana" pitchFamily="34" charset="0"/>
              </a:rPr>
              <a:t>как педагогический инструмент деятельности.    </a:t>
            </a:r>
          </a:p>
        </p:txBody>
      </p:sp>
      <p:sp>
        <p:nvSpPr>
          <p:cNvPr id="10242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9DD8F26-0782-434F-9913-8C726ABDBB11}" type="slidenum">
              <a:rPr lang="ru-RU" smtClean="0"/>
              <a:pPr/>
              <a:t>14</a:t>
            </a:fld>
            <a:endParaRPr lang="ru-RU" smtClean="0"/>
          </a:p>
        </p:txBody>
      </p:sp>
      <p:sp>
        <p:nvSpPr>
          <p:cNvPr id="12293" name="Documents"/>
          <p:cNvSpPr>
            <a:spLocks noEditPoints="1" noChangeArrowheads="1"/>
          </p:cNvSpPr>
          <p:nvPr/>
        </p:nvSpPr>
        <p:spPr bwMode="auto">
          <a:xfrm>
            <a:off x="3419475" y="5516563"/>
            <a:ext cx="1352550" cy="1223962"/>
          </a:xfrm>
          <a:custGeom>
            <a:avLst/>
            <a:gdLst>
              <a:gd name="T0" fmla="*/ 0 w 21600"/>
              <a:gd name="T1" fmla="*/ 2800 h 21600"/>
              <a:gd name="T2" fmla="*/ 3468 w 21600"/>
              <a:gd name="T3" fmla="*/ 0 h 21600"/>
              <a:gd name="T4" fmla="*/ 21653 w 21600"/>
              <a:gd name="T5" fmla="*/ 18828 h 21600"/>
              <a:gd name="T6" fmla="*/ 19954 w 21600"/>
              <a:gd name="T7" fmla="*/ 20214 h 21600"/>
              <a:gd name="T8" fmla="*/ 18256 w 21600"/>
              <a:gd name="T9" fmla="*/ 21628 h 21600"/>
              <a:gd name="T10" fmla="*/ 19954 w 21600"/>
              <a:gd name="T11" fmla="*/ 1428 h 21600"/>
              <a:gd name="T12" fmla="*/ 18256 w 21600"/>
              <a:gd name="T13" fmla="*/ 2800 h 21600"/>
              <a:gd name="T14" fmla="*/ 1645 w 21600"/>
              <a:gd name="T15" fmla="*/ 1428 h 21600"/>
              <a:gd name="T16" fmla="*/ 21600 w 21600"/>
              <a:gd name="T17" fmla="*/ 0 h 21600"/>
              <a:gd name="T18" fmla="*/ 10800 w 21600"/>
              <a:gd name="T19" fmla="*/ 0 h 21600"/>
              <a:gd name="T20" fmla="*/ 0 w 21600"/>
              <a:gd name="T21" fmla="*/ 10800 h 21600"/>
              <a:gd name="T22" fmla="*/ 21600 w 21600"/>
              <a:gd name="T23" fmla="*/ 10800 h 21600"/>
              <a:gd name="T24" fmla="*/ 1645 w 21600"/>
              <a:gd name="T25" fmla="*/ 4171 h 21600"/>
              <a:gd name="T26" fmla="*/ 16522 w 21600"/>
              <a:gd name="T27" fmla="*/ 1731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T24" t="T25" r="T26" b="T27"/>
            <a:pathLst>
              <a:path w="21600" h="21600" extrusionOk="0">
                <a:moveTo>
                  <a:pt x="0" y="18014"/>
                </a:moveTo>
                <a:lnTo>
                  <a:pt x="0" y="2800"/>
                </a:lnTo>
                <a:lnTo>
                  <a:pt x="1645" y="2800"/>
                </a:lnTo>
                <a:lnTo>
                  <a:pt x="1645" y="1428"/>
                </a:lnTo>
                <a:lnTo>
                  <a:pt x="3468" y="1428"/>
                </a:lnTo>
                <a:lnTo>
                  <a:pt x="3468" y="0"/>
                </a:lnTo>
                <a:lnTo>
                  <a:pt x="21653" y="0"/>
                </a:lnTo>
                <a:lnTo>
                  <a:pt x="21653" y="18828"/>
                </a:lnTo>
                <a:lnTo>
                  <a:pt x="19954" y="18828"/>
                </a:lnTo>
                <a:lnTo>
                  <a:pt x="19954" y="20214"/>
                </a:lnTo>
                <a:lnTo>
                  <a:pt x="18256" y="20214"/>
                </a:lnTo>
                <a:lnTo>
                  <a:pt x="18256" y="21600"/>
                </a:lnTo>
                <a:lnTo>
                  <a:pt x="4434" y="21600"/>
                </a:lnTo>
                <a:lnTo>
                  <a:pt x="0" y="18014"/>
                </a:lnTo>
                <a:close/>
              </a:path>
              <a:path w="21600" h="21600" extrusionOk="0">
                <a:moveTo>
                  <a:pt x="3486" y="1428"/>
                </a:moveTo>
                <a:lnTo>
                  <a:pt x="19954" y="1428"/>
                </a:lnTo>
                <a:lnTo>
                  <a:pt x="19954" y="20214"/>
                </a:lnTo>
                <a:lnTo>
                  <a:pt x="18256" y="20214"/>
                </a:lnTo>
                <a:lnTo>
                  <a:pt x="18256" y="2800"/>
                </a:lnTo>
                <a:lnTo>
                  <a:pt x="1645" y="2800"/>
                </a:lnTo>
                <a:lnTo>
                  <a:pt x="1645" y="1428"/>
                </a:lnTo>
                <a:lnTo>
                  <a:pt x="3486" y="1428"/>
                </a:lnTo>
                <a:close/>
              </a:path>
              <a:path w="21600" h="21600" extrusionOk="0">
                <a:moveTo>
                  <a:pt x="0" y="18014"/>
                </a:moveTo>
                <a:lnTo>
                  <a:pt x="4434" y="18000"/>
                </a:lnTo>
                <a:lnTo>
                  <a:pt x="4434" y="21600"/>
                </a:lnTo>
                <a:lnTo>
                  <a:pt x="0" y="18014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000"/>
                            </p:stCondLst>
                            <p:childTnLst>
                              <p:par>
                                <p:cTn id="4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0"/>
                            </p:stCondLst>
                            <p:childTnLst>
                              <p:par>
                                <p:cTn id="4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2000"/>
                            </p:stCondLst>
                            <p:childTnLst>
                              <p:par>
                                <p:cTn id="5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4000"/>
                            </p:stCondLst>
                            <p:childTnLst>
                              <p:par>
                                <p:cTn id="5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122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122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22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6000"/>
                            </p:stCondLst>
                            <p:childTnLst>
                              <p:par>
                                <p:cTn id="6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800" decel="100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800" decel="100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  <p:bldP spid="12291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827088" y="857232"/>
            <a:ext cx="6870700" cy="1285884"/>
          </a:xfrm>
        </p:spPr>
        <p:txBody>
          <a:bodyPr>
            <a:noAutofit/>
          </a:bodyPr>
          <a:lstStyle/>
          <a:p>
            <a:pPr algn="l" eaLnBrk="1" hangingPunct="1"/>
            <a:r>
              <a:rPr lang="ru-RU" sz="2000" b="1" dirty="0" smtClean="0">
                <a:solidFill>
                  <a:srgbClr val="002060"/>
                </a:solidFill>
                <a:latin typeface="Verdana" pitchFamily="34" charset="0"/>
              </a:rPr>
              <a:t>Познавательный интерес </a:t>
            </a:r>
            <a:r>
              <a:rPr lang="ru-RU" sz="2000" b="1" dirty="0" smtClean="0">
                <a:latin typeface="Verdana" pitchFamily="34" charset="0"/>
              </a:rPr>
              <a:t>направлен не только на процесс познания, но и на результат его, а это всегда связано со стремлением к цели, с реализацией её, преодолением трудностей, с волевым напряжением и усилием.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2428859" y="2786058"/>
            <a:ext cx="6383353" cy="1928826"/>
          </a:xfrm>
        </p:spPr>
        <p:txBody>
          <a:bodyPr>
            <a:normAutofit fontScale="85000" lnSpcReduction="10000"/>
          </a:bodyPr>
          <a:lstStyle/>
          <a:p>
            <a:pPr eaLnBrk="1" hangingPunct="1">
              <a:buFontTx/>
              <a:buNone/>
            </a:pPr>
            <a:r>
              <a:rPr lang="ru-RU" sz="2400" dirty="0" smtClean="0">
                <a:latin typeface="Verdana" pitchFamily="34" charset="0"/>
              </a:rPr>
              <a:t>   </a:t>
            </a:r>
            <a:r>
              <a:rPr lang="ru-RU" sz="2400" b="1" dirty="0" smtClean="0">
                <a:solidFill>
                  <a:srgbClr val="002060"/>
                </a:solidFill>
                <a:latin typeface="Verdana" pitchFamily="34" charset="0"/>
              </a:rPr>
              <a:t>Познавательный интерес </a:t>
            </a:r>
            <a:r>
              <a:rPr lang="ru-RU" sz="2400" b="1" dirty="0" smtClean="0">
                <a:latin typeface="Verdana" pitchFamily="34" charset="0"/>
              </a:rPr>
              <a:t>– не враг волевого усилия, а верный его союзник. В интерес включены и волевые процессы, способствующие организации, протеканию и завершению деятельности. </a:t>
            </a:r>
          </a:p>
        </p:txBody>
      </p:sp>
      <p:sp>
        <p:nvSpPr>
          <p:cNvPr id="14338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EE39543-1EA5-4E82-B986-6DABC90F70BD}" type="slidenum">
              <a:rPr lang="ru-RU" smtClean="0"/>
              <a:pPr/>
              <a:t>15</a:t>
            </a:fld>
            <a:endParaRPr lang="ru-RU" smtClean="0"/>
          </a:p>
        </p:txBody>
      </p:sp>
      <p:pic>
        <p:nvPicPr>
          <p:cNvPr id="6" name="Рисунок 5" descr="поделки из шишек ежик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 rot="21116132">
            <a:off x="185182" y="3417664"/>
            <a:ext cx="2071702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C:\Users\Ноутбук\Documents\все фото\ФЛЭШКА\DCIM\201SSCAM\SDC117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95888">
            <a:off x="5640920" y="4727106"/>
            <a:ext cx="2962692" cy="1881882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  <p:bldP spid="17411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20" y="714356"/>
            <a:ext cx="8286808" cy="2586057"/>
          </a:xfrm>
        </p:spPr>
        <p:txBody>
          <a:bodyPr/>
          <a:lstStyle/>
          <a:p>
            <a:pPr algn="l" eaLnBrk="1" hangingPunct="1"/>
            <a:r>
              <a:rPr lang="ru-RU" sz="2400" b="1" dirty="0" smtClean="0">
                <a:solidFill>
                  <a:srgbClr val="000099"/>
                </a:solidFill>
                <a:latin typeface="Verdana" pitchFamily="34" charset="0"/>
              </a:rPr>
              <a:t>Интерес </a:t>
            </a:r>
            <a:r>
              <a:rPr lang="ru-RU" sz="2400" b="1" dirty="0" smtClean="0">
                <a:latin typeface="Verdana" pitchFamily="34" charset="0"/>
              </a:rPr>
              <a:t>возбуждает и подкрепляет такой  учебный материал, который является для учащихся новым, неизвестным, поражает их воображение, заставляет удивляться.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0" y="2786058"/>
            <a:ext cx="8380413" cy="407194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2400" dirty="0" smtClean="0">
                <a:solidFill>
                  <a:srgbClr val="000099"/>
                </a:solidFill>
                <a:latin typeface="Verdana" pitchFamily="34" charset="0"/>
              </a:rPr>
              <a:t>   </a:t>
            </a:r>
            <a:r>
              <a:rPr lang="ru-RU" sz="2400" b="1" dirty="0" smtClean="0">
                <a:solidFill>
                  <a:srgbClr val="000099"/>
                </a:solidFill>
                <a:latin typeface="Verdana" pitchFamily="34" charset="0"/>
              </a:rPr>
              <a:t>Удивление</a:t>
            </a:r>
            <a:r>
              <a:rPr lang="ru-RU" sz="2400" b="1" dirty="0" smtClean="0">
                <a:solidFill>
                  <a:srgbClr val="A50021"/>
                </a:solidFill>
                <a:latin typeface="Verdana" pitchFamily="34" charset="0"/>
              </a:rPr>
              <a:t> </a:t>
            </a:r>
            <a:r>
              <a:rPr lang="ru-RU" sz="2400" b="1" dirty="0" smtClean="0">
                <a:latin typeface="Verdana" pitchFamily="34" charset="0"/>
              </a:rPr>
              <a:t>– сильный стимул познания, его первичный элемент. Удивляясь, человек как бы стремится заглянуть вперёд. Он находится с в состоянии ожидания чего-то нового.</a:t>
            </a:r>
          </a:p>
        </p:txBody>
      </p:sp>
      <p:sp>
        <p:nvSpPr>
          <p:cNvPr id="16386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25C14E1-05B5-48B6-BDF4-7226683D5CB6}" type="slidenum">
              <a:rPr lang="ru-RU" smtClean="0"/>
              <a:pPr/>
              <a:t>16</a:t>
            </a:fld>
            <a:endParaRPr lang="ru-RU" smtClean="0"/>
          </a:p>
        </p:txBody>
      </p:sp>
      <p:sp>
        <p:nvSpPr>
          <p:cNvPr id="20485" name="WordArt 5"/>
          <p:cNvSpPr>
            <a:spLocks noChangeArrowheads="1" noChangeShapeType="1" noTextEdit="1"/>
          </p:cNvSpPr>
          <p:nvPr/>
        </p:nvSpPr>
        <p:spPr bwMode="auto">
          <a:xfrm>
            <a:off x="395288" y="188913"/>
            <a:ext cx="719137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381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 пути осуществления этой задачи</a:t>
            </a:r>
          </a:p>
        </p:txBody>
      </p:sp>
      <p:pic>
        <p:nvPicPr>
          <p:cNvPr id="9218" name="Picture 2" descr="C:\Users\Ноутбук\Documents\все фото\ФЛЭШКА\DCIM\201SSCAM\SDC118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4357694"/>
            <a:ext cx="4357718" cy="2500306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  <p:bldP spid="20483" grpId="0" build="p"/>
      <p:bldP spid="2048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Ноутбук\Documents\все фото\ФЛЭШКА\DCIM\201SSCAM\SDC117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048169">
            <a:off x="421855" y="454776"/>
            <a:ext cx="2527096" cy="1816324"/>
          </a:xfrm>
          <a:prstGeom prst="rect">
            <a:avLst/>
          </a:prstGeom>
          <a:noFill/>
        </p:spPr>
      </p:pic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 rot="10800000" flipV="1">
            <a:off x="684213" y="1857364"/>
            <a:ext cx="6870700" cy="357189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2800" b="1" dirty="0" smtClean="0">
                <a:solidFill>
                  <a:srgbClr val="A50021"/>
                </a:solidFill>
                <a:latin typeface="Verdana" pitchFamily="34" charset="0"/>
              </a:rPr>
              <a:t>                К.Д. Ушинский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684213" y="2500306"/>
            <a:ext cx="7696200" cy="3357586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400" dirty="0" smtClean="0">
                <a:latin typeface="Verdana" pitchFamily="34" charset="0"/>
              </a:rPr>
              <a:t>   </a:t>
            </a:r>
            <a:r>
              <a:rPr lang="ru-RU" sz="2400" b="1" dirty="0" smtClean="0">
                <a:latin typeface="Verdana" pitchFamily="34" charset="0"/>
              </a:rPr>
              <a:t>писал о том, что предмет, для того, чтобы стать интересным, должен быть лишь отчасти нов, а отчасти знаком. Новое и неожиданное всегда в учебном материале выступает на фоне уже известного и знакомого.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sz="2400" b="1" dirty="0" smtClean="0">
              <a:latin typeface="Verdana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400" b="1" dirty="0" smtClean="0">
                <a:latin typeface="Verdana" pitchFamily="34" charset="0"/>
              </a:rPr>
              <a:t>   Вот почему для поддержания познавательного интереса учу детей умению в знакомом видеть новое.</a:t>
            </a:r>
          </a:p>
        </p:txBody>
      </p:sp>
      <p:sp>
        <p:nvSpPr>
          <p:cNvPr id="17410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4C6A43B-445B-4E87-80FA-C4CE2CCB28FC}" type="slidenum">
              <a:rPr lang="ru-RU" smtClean="0"/>
              <a:pPr/>
              <a:t>17</a:t>
            </a:fld>
            <a:endParaRPr lang="ru-RU" smtClean="0"/>
          </a:p>
        </p:txBody>
      </p:sp>
      <p:sp>
        <p:nvSpPr>
          <p:cNvPr id="21509" name="AutoShape 5"/>
          <p:cNvSpPr>
            <a:spLocks noChangeArrowheads="1"/>
          </p:cNvSpPr>
          <p:nvPr/>
        </p:nvSpPr>
        <p:spPr bwMode="auto">
          <a:xfrm>
            <a:off x="6948488" y="5516563"/>
            <a:ext cx="914400" cy="9144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0243" name="Picture 3" descr="C:\Users\Ноутбук\Documents\все фото\ФЛЭШКА\DCIM\201SSCAM\SDC1175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935430">
            <a:off x="5624230" y="364829"/>
            <a:ext cx="2969183" cy="1857388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800" decel="100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  <p:bldP spid="21507" grpId="0" build="p"/>
      <p:bldP spid="2150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500043"/>
            <a:ext cx="6870700" cy="1957408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ru-RU" sz="2000" b="1" dirty="0" smtClean="0">
                <a:latin typeface="Verdana" pitchFamily="34" charset="0"/>
              </a:rPr>
              <a:t>Явления жизни, ставшими обычными для ребёнка в силу своей повторяемости, могут и должны приобрести для него в обучении неожиданно новое, полное смысла, совсем иное звучание. И это обязательно явится </a:t>
            </a:r>
            <a:r>
              <a:rPr lang="ru-RU" sz="2000" b="1" dirty="0" smtClean="0">
                <a:solidFill>
                  <a:srgbClr val="A50021"/>
                </a:solidFill>
                <a:latin typeface="Verdana" pitchFamily="34" charset="0"/>
              </a:rPr>
              <a:t>стимулом интереса ученика к познанию</a:t>
            </a:r>
            <a:r>
              <a:rPr lang="ru-RU" sz="2000" b="1" dirty="0" smtClean="0">
                <a:latin typeface="Verdana" pitchFamily="34" charset="0"/>
              </a:rPr>
              <a:t>.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285721" y="2643182"/>
            <a:ext cx="4643469" cy="3795718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2000" dirty="0" smtClean="0">
                <a:latin typeface="Verdana" pitchFamily="34" charset="0"/>
              </a:rPr>
              <a:t>    </a:t>
            </a:r>
            <a:r>
              <a:rPr lang="ru-RU" sz="2000" b="1" dirty="0" smtClean="0">
                <a:latin typeface="Verdana" pitchFamily="34" charset="0"/>
              </a:rPr>
              <a:t>Перевести ребёнка со ступени его чисто житейских, достаточно узких и бедных представлений о мире – на уровень научных понятий, обобщений, понимания закономерностей – </a:t>
            </a:r>
            <a:r>
              <a:rPr lang="ru-RU" sz="2000" b="1" dirty="0" smtClean="0">
                <a:solidFill>
                  <a:srgbClr val="A50021"/>
                </a:solidFill>
                <a:latin typeface="Verdana" pitchFamily="34" charset="0"/>
              </a:rPr>
              <a:t>моя задача</a:t>
            </a:r>
            <a:r>
              <a:rPr lang="ru-RU" sz="2000" b="1" dirty="0" smtClean="0">
                <a:latin typeface="Verdana" pitchFamily="34" charset="0"/>
              </a:rPr>
              <a:t>.</a:t>
            </a:r>
          </a:p>
        </p:txBody>
      </p:sp>
      <p:sp>
        <p:nvSpPr>
          <p:cNvPr id="18434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145A860-1977-4A71-A0EC-21FA6F85A8BD}" type="slidenum">
              <a:rPr lang="ru-RU" smtClean="0"/>
              <a:pPr/>
              <a:t>18</a:t>
            </a:fld>
            <a:endParaRPr lang="ru-RU" smtClean="0"/>
          </a:p>
        </p:txBody>
      </p:sp>
      <p:pic>
        <p:nvPicPr>
          <p:cNvPr id="12290" name="Picture 2" descr="C:\Users\Ноутбук\Documents\все фото\ФЛЭШКА\DCIM\201SSCAM\SDC117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619429">
            <a:off x="5214942" y="2857496"/>
            <a:ext cx="3234636" cy="3500462"/>
          </a:xfrm>
          <a:prstGeom prst="rect">
            <a:avLst/>
          </a:prstGeom>
          <a:noFill/>
        </p:spPr>
      </p:pic>
      <p:pic>
        <p:nvPicPr>
          <p:cNvPr id="6" name="Picture 2" descr="C:\Users\Ноутбук\Documents\все фото\ФЛЭШКА\DCIM\201SSCAM\SDC117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619429">
            <a:off x="5216669" y="2904688"/>
            <a:ext cx="3234636" cy="3500462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800" decel="1000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  <p:bldP spid="22531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827088" y="115888"/>
            <a:ext cx="6870700" cy="1692275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ru-RU" sz="2400" b="1" dirty="0" smtClean="0">
                <a:solidFill>
                  <a:srgbClr val="002060"/>
                </a:solidFill>
                <a:latin typeface="Verdana" pitchFamily="34" charset="0"/>
              </a:rPr>
              <a:t>Надежный показатель качества знаний, умений и навыков младшего школьника – это самостоятельное выполнение задания.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3500429" y="1916112"/>
            <a:ext cx="5095883" cy="451328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2000" dirty="0" smtClean="0">
                <a:latin typeface="Verdana" pitchFamily="34" charset="0"/>
              </a:rPr>
              <a:t>   </a:t>
            </a:r>
            <a:r>
              <a:rPr lang="ru-RU" sz="2000" b="1" dirty="0" smtClean="0">
                <a:solidFill>
                  <a:srgbClr val="002060"/>
                </a:solidFill>
                <a:latin typeface="Verdana" pitchFamily="34" charset="0"/>
              </a:rPr>
              <a:t>Как научить ученика работать самостоятельно</a:t>
            </a:r>
            <a:r>
              <a:rPr lang="ru-RU" sz="2000" b="1" dirty="0" smtClean="0">
                <a:solidFill>
                  <a:srgbClr val="A50021"/>
                </a:solidFill>
                <a:latin typeface="Verdana" pitchFamily="34" charset="0"/>
              </a:rPr>
              <a:t>?</a:t>
            </a:r>
          </a:p>
          <a:p>
            <a:pPr eaLnBrk="1" hangingPunct="1"/>
            <a:r>
              <a:rPr lang="ru-RU" sz="2000" b="1" dirty="0" smtClean="0">
                <a:latin typeface="Verdana" pitchFamily="34" charset="0"/>
              </a:rPr>
              <a:t>Использование подготовительных и подводящих упражнений. </a:t>
            </a:r>
          </a:p>
          <a:p>
            <a:pPr eaLnBrk="1" hangingPunct="1"/>
            <a:r>
              <a:rPr lang="ru-RU" sz="2000" b="1" dirty="0" smtClean="0">
                <a:latin typeface="Verdana" pitchFamily="34" charset="0"/>
              </a:rPr>
              <a:t>Продумывание последовательности заданий.</a:t>
            </a:r>
          </a:p>
          <a:p>
            <a:pPr eaLnBrk="1" hangingPunct="1"/>
            <a:r>
              <a:rPr lang="ru-RU" sz="2000" b="1" dirty="0" smtClean="0">
                <a:latin typeface="Verdana" pitchFamily="34" charset="0"/>
              </a:rPr>
              <a:t>Вариантность.</a:t>
            </a:r>
          </a:p>
          <a:p>
            <a:pPr eaLnBrk="1" hangingPunct="1"/>
            <a:r>
              <a:rPr lang="ru-RU" sz="2000" b="1" dirty="0" smtClean="0">
                <a:latin typeface="Verdana" pitchFamily="34" charset="0"/>
              </a:rPr>
              <a:t>Комментирование заданий.</a:t>
            </a:r>
          </a:p>
          <a:p>
            <a:pPr eaLnBrk="1" hangingPunct="1"/>
            <a:r>
              <a:rPr lang="ru-RU" sz="2000" b="1" dirty="0" smtClean="0">
                <a:latin typeface="Verdana" pitchFamily="34" charset="0"/>
              </a:rPr>
              <a:t>Наглядность.</a:t>
            </a:r>
          </a:p>
        </p:txBody>
      </p:sp>
      <p:sp>
        <p:nvSpPr>
          <p:cNvPr id="19458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EC5BB00-3266-48B7-9CA1-A697646FA65D}" type="slidenum">
              <a:rPr lang="ru-RU" smtClean="0"/>
              <a:pPr/>
              <a:t>19</a:t>
            </a:fld>
            <a:endParaRPr lang="ru-RU" smtClean="0"/>
          </a:p>
        </p:txBody>
      </p:sp>
      <p:pic>
        <p:nvPicPr>
          <p:cNvPr id="13314" name="Picture 2" descr="C:\Users\Ноутбук\Documents\все фото\ФЛЭШКА\DCIM\201SSCAM\SDC115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166948">
            <a:off x="415579" y="2333692"/>
            <a:ext cx="3010447" cy="3333773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1000"/>
                            </p:stCondLst>
                            <p:childTnLst>
                              <p:par>
                                <p:cTn id="1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10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000"/>
                            </p:stCondLst>
                            <p:childTnLst>
                              <p:par>
                                <p:cTn id="1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1000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3000"/>
                            </p:stCondLst>
                            <p:childTnLst>
                              <p:par>
                                <p:cTn id="1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1000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4000"/>
                            </p:stCondLst>
                            <p:childTnLst>
                              <p:par>
                                <p:cTn id="2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1000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0"/>
                            </p:stCondLst>
                            <p:childTnLst>
                              <p:par>
                                <p:cTn id="2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1000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6000"/>
                            </p:stCondLst>
                            <p:childTnLst>
                              <p:par>
                                <p:cTn id="3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1000"/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  <p:bldP spid="2355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>
            <a:hlinkClick r:id="rId2" action="ppaction://hlinksldjump"/>
          </p:cNvPr>
          <p:cNvSpPr/>
          <p:nvPr/>
        </p:nvSpPr>
        <p:spPr>
          <a:xfrm>
            <a:off x="323528" y="1772816"/>
            <a:ext cx="2643187" cy="928687"/>
          </a:xfrm>
          <a:prstGeom prst="roundRect">
            <a:avLst/>
          </a:prstGeom>
          <a:scene3d>
            <a:camera prst="perspectiveHeroicExtremeRightFacing"/>
            <a:lightRig rig="threePt" dir="t"/>
          </a:scene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357563" y="1785938"/>
            <a:ext cx="2500312" cy="928687"/>
          </a:xfrm>
          <a:prstGeom prst="roundRect">
            <a:avLst/>
          </a:prstGeom>
          <a:scene3d>
            <a:camera prst="perspectiveHeroicExtremeRightFacing"/>
            <a:lightRig rig="threePt" dir="t"/>
          </a:scene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>
                <a:solidFill>
                  <a:schemeClr val="tx1"/>
                </a:solidFill>
                <a:latin typeface="Arial Black" pitchFamily="34" charset="0"/>
                <a:hlinkClick r:id="rId3" action="ppaction://hlinksldjump"/>
              </a:rPr>
              <a:t>Повышение квалификации</a:t>
            </a:r>
            <a:endParaRPr lang="ru-RU" sz="1600" b="1" i="1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286500" y="1785938"/>
            <a:ext cx="2428875" cy="928687"/>
          </a:xfrm>
          <a:prstGeom prst="roundRect">
            <a:avLst/>
          </a:prstGeom>
          <a:scene3d>
            <a:camera prst="perspectiveHeroicExtremeRightFacing"/>
            <a:lightRig rig="threePt" dir="t"/>
          </a:scene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  <a:hlinkClick r:id="rId4" action="ppaction://hlinksldjump"/>
              </a:rPr>
              <a:t>Методическая работа</a:t>
            </a:r>
            <a:endParaRPr lang="ru-RU" sz="1600" b="1" i="1" dirty="0">
              <a:solidFill>
                <a:schemeClr val="accent6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000625" y="3143250"/>
            <a:ext cx="3357563" cy="1000125"/>
          </a:xfrm>
          <a:prstGeom prst="roundRect">
            <a:avLst/>
          </a:prstGeom>
          <a:scene3d>
            <a:camera prst="perspectiveHeroicExtremeRightFacing"/>
            <a:lightRig rig="threePt" dir="t"/>
          </a:scene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>
                <a:solidFill>
                  <a:srgbClr val="7030A0"/>
                </a:solidFill>
                <a:latin typeface="Arial Black" pitchFamily="34" charset="0"/>
                <a:hlinkClick r:id="rId5" action="ppaction://hlinksldjump"/>
              </a:rPr>
              <a:t>Внеурочные предметные достижения учащихся</a:t>
            </a:r>
            <a:endParaRPr lang="ru-RU" sz="1600" b="1" i="1" dirty="0">
              <a:solidFill>
                <a:srgbClr val="7030A0"/>
              </a:solidFill>
              <a:latin typeface="Arial Black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42875" y="5429250"/>
            <a:ext cx="3071813" cy="928688"/>
          </a:xfrm>
          <a:prstGeom prst="roundRect">
            <a:avLst/>
          </a:prstGeom>
          <a:scene3d>
            <a:camera prst="perspectiveHeroicExtremeRightFacing"/>
            <a:lightRig rig="threePt" dir="t"/>
          </a:scene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  <a:hlinkClick r:id="" action="ppaction://noaction"/>
              </a:rPr>
              <a:t>Обобщение и распространение педагогического опыта</a:t>
            </a:r>
            <a:endParaRPr lang="ru-RU" sz="1600" b="1" i="1" dirty="0">
              <a:solidFill>
                <a:schemeClr val="accent5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13" name="Скругленный прямоугольник 12">
            <a:hlinkClick r:id="rId6" action="ppaction://hlinksldjump"/>
          </p:cNvPr>
          <p:cNvSpPr/>
          <p:nvPr/>
        </p:nvSpPr>
        <p:spPr>
          <a:xfrm>
            <a:off x="3429000" y="5500688"/>
            <a:ext cx="2571750" cy="785812"/>
          </a:xfrm>
          <a:prstGeom prst="roundRect">
            <a:avLst/>
          </a:prstGeom>
          <a:scene3d>
            <a:camera prst="perspectiveHeroicExtremeRightFacing"/>
            <a:lightRig rig="threePt" dir="t"/>
          </a:scene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>
                <a:solidFill>
                  <a:srgbClr val="FF0000"/>
                </a:solidFill>
                <a:latin typeface="Arial Black" pitchFamily="34" charset="0"/>
                <a:hlinkClick r:id="rId6" action="ppaction://hlinksldjump"/>
              </a:rPr>
              <a:t>Самообразование</a:t>
            </a:r>
            <a:endParaRPr lang="ru-RU" sz="1600" b="1" i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000250" y="4500563"/>
            <a:ext cx="5214938" cy="571500"/>
          </a:xfrm>
          <a:prstGeom prst="roundRect">
            <a:avLst/>
          </a:prstGeom>
          <a:scene3d>
            <a:camera prst="perspectiveHeroicExtremeRightFacing"/>
            <a:lightRig rig="threePt" dir="t"/>
          </a:scene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>
                <a:solidFill>
                  <a:srgbClr val="00B050"/>
                </a:solidFill>
                <a:latin typeface="Arial Black" pitchFamily="34" charset="0"/>
                <a:hlinkClick r:id="rId7" action="ppaction://hlinksldjump"/>
              </a:rPr>
              <a:t>Результаты деятельности педагога как классного руководителя</a:t>
            </a:r>
            <a:endParaRPr lang="ru-RU" sz="1600" b="1" i="1" dirty="0">
              <a:solidFill>
                <a:srgbClr val="00B050"/>
              </a:solidFill>
              <a:latin typeface="Arial Black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215063" y="5429250"/>
            <a:ext cx="2786062" cy="928688"/>
          </a:xfrm>
          <a:prstGeom prst="roundRect">
            <a:avLst/>
          </a:prstGeom>
          <a:scene3d>
            <a:camera prst="perspectiveHeroicExtremeRightFacing"/>
            <a:lightRig rig="threePt" dir="t"/>
          </a:scene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>
                <a:solidFill>
                  <a:schemeClr val="accent3">
                    <a:lumMod val="75000"/>
                  </a:schemeClr>
                </a:solidFill>
                <a:latin typeface="Arial Black" pitchFamily="34" charset="0"/>
                <a:hlinkClick r:id="rId8" action="ppaction://hlinksldjump"/>
              </a:rPr>
              <a:t>Оценка профессиональной деятельности</a:t>
            </a:r>
            <a:endParaRPr lang="ru-RU" sz="1600" b="1" i="1" dirty="0">
              <a:solidFill>
                <a:schemeClr val="accent3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57250" y="3143250"/>
            <a:ext cx="3357563" cy="1000125"/>
          </a:xfrm>
          <a:prstGeom prst="roundRect">
            <a:avLst/>
          </a:prstGeom>
          <a:scene3d>
            <a:camera prst="perspectiveHeroicExtremeRightFacing"/>
            <a:lightRig rig="threePt" dir="t"/>
          </a:scene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>
                <a:solidFill>
                  <a:srgbClr val="0070C0"/>
                </a:solidFill>
                <a:latin typeface="Arial Black" pitchFamily="34" charset="0"/>
                <a:hlinkClick r:id="rId5" action="ppaction://hlinksldjump"/>
              </a:rPr>
              <a:t>Учебные достижения учащихся</a:t>
            </a:r>
            <a:endParaRPr lang="ru-RU" sz="1600" b="1" i="1" dirty="0">
              <a:solidFill>
                <a:srgbClr val="0070C0"/>
              </a:solidFill>
              <a:latin typeface="Arial Black" pitchFamily="34" charset="0"/>
            </a:endParaRPr>
          </a:p>
        </p:txBody>
      </p:sp>
      <p:sp>
        <p:nvSpPr>
          <p:cNvPr id="3084" name="TextBox 16"/>
          <p:cNvSpPr txBox="1">
            <a:spLocks noChangeArrowheads="1"/>
          </p:cNvSpPr>
          <p:nvPr/>
        </p:nvSpPr>
        <p:spPr bwMode="auto">
          <a:xfrm rot="21117815">
            <a:off x="477244" y="1889110"/>
            <a:ext cx="2367292" cy="584775"/>
          </a:xfrm>
          <a:prstGeom prst="rect">
            <a:avLst/>
          </a:prstGeom>
          <a:ln>
            <a:solidFill>
              <a:srgbClr val="0070C0"/>
            </a:solidFill>
            <a:headEnd/>
            <a:tailEnd/>
          </a:ln>
          <a:scene3d>
            <a:camera prst="perspectiveHeroicExtremeRightFacing"/>
            <a:lightRig rig="threePt" dir="t"/>
          </a:scene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i="1" dirty="0" smtClean="0">
                <a:solidFill>
                  <a:srgbClr val="7030A0"/>
                </a:solidFill>
                <a:latin typeface="Arial Black" pitchFamily="34" charset="0"/>
                <a:ea typeface="Cambria Math" pitchFamily="18" charset="0"/>
                <a:cs typeface="Cambria Math" pitchFamily="18" charset="0"/>
                <a:hlinkClick r:id="rId2" action="ppaction://hlinksldjump"/>
              </a:rPr>
              <a:t>Общие сведения об учителе</a:t>
            </a:r>
            <a:endParaRPr lang="ru-RU" sz="1600" i="1" dirty="0">
              <a:solidFill>
                <a:srgbClr val="7030A0"/>
              </a:solidFill>
              <a:latin typeface="Arial Black" pitchFamily="34" charset="0"/>
              <a:ea typeface="Cambria Math" pitchFamily="18" charset="0"/>
              <a:cs typeface="Cambria Math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020290" y="332656"/>
            <a:ext cx="710341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</a:rPr>
              <a:t>РАЗДЕЛЫ ПОРТФОЛИО</a:t>
            </a:r>
            <a:endParaRPr lang="ru-RU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58" y="0"/>
            <a:ext cx="6870700" cy="1296988"/>
          </a:xfrm>
        </p:spPr>
        <p:txBody>
          <a:bodyPr/>
          <a:lstStyle/>
          <a:p>
            <a:pPr algn="l" eaLnBrk="1" hangingPunct="1"/>
            <a:r>
              <a:rPr lang="ru-RU" sz="2000" b="1" dirty="0" smtClean="0">
                <a:solidFill>
                  <a:srgbClr val="002060"/>
                </a:solidFill>
                <a:latin typeface="Verdana" pitchFamily="34" charset="0"/>
              </a:rPr>
              <a:t>Занимательность </a:t>
            </a:r>
            <a:r>
              <a:rPr lang="ru-RU" sz="2000" b="1" dirty="0" smtClean="0">
                <a:latin typeface="Verdana" pitchFamily="34" charset="0"/>
              </a:rPr>
              <a:t>– одно из средств формирования познавательного интереса.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214282" y="1000109"/>
            <a:ext cx="8021668" cy="4214841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2000" dirty="0" smtClean="0">
                <a:solidFill>
                  <a:srgbClr val="002060"/>
                </a:solidFill>
                <a:latin typeface="Verdana" pitchFamily="34" charset="0"/>
              </a:rPr>
              <a:t>        </a:t>
            </a:r>
            <a:r>
              <a:rPr lang="ru-RU" sz="2000" b="1" dirty="0" smtClean="0">
                <a:solidFill>
                  <a:srgbClr val="002060"/>
                </a:solidFill>
                <a:latin typeface="Verdana" pitchFamily="34" charset="0"/>
              </a:rPr>
              <a:t>Игра </a:t>
            </a:r>
            <a:r>
              <a:rPr lang="ru-RU" sz="2000" b="1" dirty="0" smtClean="0">
                <a:latin typeface="Verdana" pitchFamily="34" charset="0"/>
              </a:rPr>
              <a:t>– одно из важнейших средств умственного и нравственного воспитания детей; это средство. Снимающее неприятные или запретные для личности школьника переживания.</a:t>
            </a:r>
          </a:p>
          <a:p>
            <a:pPr eaLnBrk="1" hangingPunct="1">
              <a:buFontTx/>
              <a:buNone/>
            </a:pPr>
            <a:r>
              <a:rPr lang="ru-RU" sz="2000" b="1" dirty="0" smtClean="0">
                <a:latin typeface="Verdana" pitchFamily="34" charset="0"/>
              </a:rPr>
              <a:t>    Для младшего школьного возраста учение – новое и непривычное дело. Поэтому при знакомстве со школьной жизнью игра способствует </a:t>
            </a:r>
            <a:r>
              <a:rPr lang="ru-RU" sz="2000" b="1" dirty="0" smtClean="0">
                <a:solidFill>
                  <a:srgbClr val="A50021"/>
                </a:solidFill>
                <a:latin typeface="Verdana" pitchFamily="34" charset="0"/>
              </a:rPr>
              <a:t>снятию барьера между «внешним миром знания» и психикой ребёнка.</a:t>
            </a:r>
          </a:p>
        </p:txBody>
      </p:sp>
      <p:sp>
        <p:nvSpPr>
          <p:cNvPr id="20482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2E155D8-1B32-4E12-B936-E8107359D079}" type="slidenum">
              <a:rPr lang="ru-RU" smtClean="0"/>
              <a:pPr/>
              <a:t>20</a:t>
            </a:fld>
            <a:endParaRPr lang="ru-RU" smtClean="0"/>
          </a:p>
        </p:txBody>
      </p:sp>
      <p:pic>
        <p:nvPicPr>
          <p:cNvPr id="6" name="Picture 4" descr="D:\Фото\новая папка 3\SDC111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722184">
            <a:off x="766885" y="4805163"/>
            <a:ext cx="2036185" cy="1628928"/>
          </a:xfrm>
          <a:prstGeom prst="rect">
            <a:avLst/>
          </a:prstGeom>
          <a:noFill/>
        </p:spPr>
      </p:pic>
      <p:pic>
        <p:nvPicPr>
          <p:cNvPr id="7" name="Picture 5" descr="D:\Фото\новая папка 3\SDC111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4912">
            <a:off x="6055246" y="4737250"/>
            <a:ext cx="2244631" cy="1628928"/>
          </a:xfrm>
          <a:prstGeom prst="rect">
            <a:avLst/>
          </a:prstGeom>
          <a:noFill/>
        </p:spPr>
      </p:pic>
      <p:pic>
        <p:nvPicPr>
          <p:cNvPr id="8" name="Picture 2" descr="D:\Фото\Новая папка (2)\SDC1016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8087" y="4625197"/>
            <a:ext cx="2109141" cy="1896702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200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2000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/>
      <p:bldP spid="24579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sz="2800" b="1" dirty="0" smtClean="0">
                <a:solidFill>
                  <a:srgbClr val="002060"/>
                </a:solidFill>
                <a:latin typeface="Verdana" pitchFamily="34" charset="0"/>
              </a:rPr>
              <a:t>Загадки, пословицы и поговорки о физкультуре, спорте, разумном стиле жизни.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3571868" y="1714489"/>
            <a:ext cx="5107024" cy="3357586"/>
          </a:xfrm>
        </p:spPr>
        <p:txBody>
          <a:bodyPr>
            <a:normAutofit fontScale="85000" lnSpcReduction="10000"/>
          </a:bodyPr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sz="2400" dirty="0" smtClean="0">
                <a:solidFill>
                  <a:srgbClr val="002060"/>
                </a:solidFill>
                <a:latin typeface="Verdana" pitchFamily="34" charset="0"/>
              </a:rPr>
              <a:t>   </a:t>
            </a:r>
            <a:r>
              <a:rPr lang="ru-RU" sz="2400" b="1" dirty="0" smtClean="0">
                <a:solidFill>
                  <a:srgbClr val="002060"/>
                </a:solidFill>
                <a:latin typeface="Verdana" pitchFamily="34" charset="0"/>
              </a:rPr>
              <a:t>Используя их в работе,  тем самым предоставляю ребёнку возможность: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b="1" dirty="0" smtClean="0">
                <a:latin typeface="Verdana" pitchFamily="34" charset="0"/>
              </a:rPr>
              <a:t>наблюдать за окружающим миром;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b="1" dirty="0" smtClean="0">
                <a:latin typeface="Verdana" pitchFamily="34" charset="0"/>
              </a:rPr>
              <a:t>учит воспринимать жизнь многогранно;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b="1" dirty="0" smtClean="0">
                <a:latin typeface="Verdana" pitchFamily="34" charset="0"/>
              </a:rPr>
              <a:t>помогает совершенствовать речь; 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b="1" dirty="0" smtClean="0">
                <a:latin typeface="Verdana" pitchFamily="34" charset="0"/>
              </a:rPr>
              <a:t>тренирует внимание и память;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b="1" dirty="0" smtClean="0">
                <a:latin typeface="Verdana" pitchFamily="34" charset="0"/>
              </a:rPr>
              <a:t>развивает любознательность.</a:t>
            </a:r>
          </a:p>
        </p:txBody>
      </p:sp>
      <p:sp>
        <p:nvSpPr>
          <p:cNvPr id="21506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2691B48-C910-4B45-A370-97B04C64748C}" type="slidenum">
              <a:rPr lang="ru-RU" smtClean="0"/>
              <a:pPr/>
              <a:t>21</a:t>
            </a:fld>
            <a:endParaRPr lang="ru-RU" smtClean="0"/>
          </a:p>
        </p:txBody>
      </p:sp>
      <p:pic>
        <p:nvPicPr>
          <p:cNvPr id="15362" name="Picture 2" descr="C:\Users\Ноутбук\Documents\все фото\ФЛЭШКА\DCIM\201SSCAM\SDC115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492644">
            <a:off x="429321" y="2098665"/>
            <a:ext cx="2907823" cy="3095344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200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2000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2000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2000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2000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2000"/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/>
      <p:bldP spid="2560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971550" y="188913"/>
            <a:ext cx="6870700" cy="5184775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ru-RU" sz="2000" b="1" dirty="0" smtClean="0">
                <a:latin typeface="Verdana" pitchFamily="34" charset="0"/>
              </a:rPr>
              <a:t>Внеклассные мероприятия приносят большую пользу и самому учителю. Старинная латинская пословица гласит: </a:t>
            </a:r>
            <a:r>
              <a:rPr lang="ru-RU" sz="2000" b="1" dirty="0" smtClean="0">
                <a:solidFill>
                  <a:srgbClr val="A50021"/>
                </a:solidFill>
                <a:latin typeface="Verdana" pitchFamily="34" charset="0"/>
              </a:rPr>
              <a:t>«Уча других, мы учимся сами».</a:t>
            </a:r>
            <a:r>
              <a:rPr lang="ru-RU" sz="2000" b="1" dirty="0" smtClean="0">
                <a:latin typeface="Verdana" pitchFamily="34" charset="0"/>
              </a:rPr>
              <a:t> Подготовка к мероприятиям заставляют учителя «рыться» в литературе, «делать вылазки в Интернет», таким образом освежая, расширяя, углубляя свои познания, в результате повышается качество преподавания предмета. </a:t>
            </a:r>
            <a:br>
              <a:rPr lang="ru-RU" sz="2000" b="1" dirty="0" smtClean="0">
                <a:latin typeface="Verdana" pitchFamily="34" charset="0"/>
              </a:rPr>
            </a:br>
            <a:r>
              <a:rPr lang="ru-RU" sz="2000" b="1" dirty="0" smtClean="0">
                <a:latin typeface="Verdana" pitchFamily="34" charset="0"/>
              </a:rPr>
              <a:t/>
            </a:r>
            <a:br>
              <a:rPr lang="ru-RU" sz="2000" b="1" dirty="0" smtClean="0">
                <a:latin typeface="Verdana" pitchFamily="34" charset="0"/>
              </a:rPr>
            </a:br>
            <a:r>
              <a:rPr lang="ru-RU" sz="2000" b="1" dirty="0" smtClean="0">
                <a:latin typeface="Verdana" pitchFamily="34" charset="0"/>
              </a:rPr>
              <a:t>У детей внеклассные мероприятия вызывают интерес, их творческую активность, желание выполнять задания, требующие напряжённой мыслительной деятельности.</a:t>
            </a:r>
          </a:p>
        </p:txBody>
      </p:sp>
      <p:sp>
        <p:nvSpPr>
          <p:cNvPr id="24578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943BF05-86B8-4BA0-9CE7-959CDC3BC135}" type="slidenum">
              <a:rPr lang="ru-RU" smtClean="0"/>
              <a:pPr/>
              <a:t>22</a:t>
            </a:fld>
            <a:endParaRPr lang="ru-RU" smtClean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Волна 8"/>
          <p:cNvSpPr/>
          <p:nvPr/>
        </p:nvSpPr>
        <p:spPr>
          <a:xfrm>
            <a:off x="285750" y="3857625"/>
            <a:ext cx="2857500" cy="1071563"/>
          </a:xfrm>
          <a:prstGeom prst="wave">
            <a:avLst/>
          </a:prstGeom>
          <a:scene3d>
            <a:camera prst="perspectiveHeroicExtremeRightFacing"/>
            <a:lightRig rig="threePt" dir="t"/>
          </a:scene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Волна 9"/>
          <p:cNvSpPr/>
          <p:nvPr/>
        </p:nvSpPr>
        <p:spPr>
          <a:xfrm>
            <a:off x="5940151" y="3786188"/>
            <a:ext cx="2880321" cy="1298996"/>
          </a:xfrm>
          <a:prstGeom prst="wave">
            <a:avLst>
              <a:gd name="adj1" fmla="val 12500"/>
              <a:gd name="adj2" fmla="val 0"/>
            </a:avLst>
          </a:prstGeom>
          <a:scene3d>
            <a:camera prst="perspectiveHeroicExtremeRightFacing"/>
            <a:lightRig rig="threePt" dir="t"/>
          </a:scene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Волна 10"/>
          <p:cNvSpPr/>
          <p:nvPr/>
        </p:nvSpPr>
        <p:spPr>
          <a:xfrm>
            <a:off x="2771800" y="5085184"/>
            <a:ext cx="3443263" cy="1584176"/>
          </a:xfrm>
          <a:prstGeom prst="wave">
            <a:avLst/>
          </a:prstGeom>
          <a:scene3d>
            <a:camera prst="perspectiveHeroicExtremeRightFacing"/>
            <a:lightRig rig="threePt" dir="t"/>
          </a:scene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561" name="TextBox 11"/>
          <p:cNvSpPr txBox="1">
            <a:spLocks noChangeArrowheads="1"/>
          </p:cNvSpPr>
          <p:nvPr/>
        </p:nvSpPr>
        <p:spPr bwMode="auto">
          <a:xfrm>
            <a:off x="428625" y="4071938"/>
            <a:ext cx="26431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perspectiveHeroicExtremeRightFacing"/>
            <a:lightRig rig="threePt" dir="t"/>
          </a:scene3d>
        </p:spPr>
        <p:txBody>
          <a:bodyPr>
            <a:spAutoFit/>
          </a:bodyPr>
          <a:lstStyle/>
          <a:p>
            <a:pPr algn="ctr"/>
            <a:r>
              <a:rPr lang="ru-RU" sz="2400" b="1" i="1" dirty="0">
                <a:latin typeface="Calibri" pitchFamily="34" charset="0"/>
              </a:rPr>
              <a:t>ИКТ технологии</a:t>
            </a:r>
          </a:p>
        </p:txBody>
      </p:sp>
      <p:sp>
        <p:nvSpPr>
          <p:cNvPr id="23562" name="TextBox 12"/>
          <p:cNvSpPr txBox="1">
            <a:spLocks noChangeArrowheads="1"/>
          </p:cNvSpPr>
          <p:nvPr/>
        </p:nvSpPr>
        <p:spPr bwMode="auto">
          <a:xfrm>
            <a:off x="6072188" y="4000500"/>
            <a:ext cx="257175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perspectiveHeroicExtremeRightFacing"/>
            <a:lightRig rig="threePt" dir="t"/>
          </a:scene3d>
        </p:spPr>
        <p:txBody>
          <a:bodyPr>
            <a:spAutoFit/>
          </a:bodyPr>
          <a:lstStyle/>
          <a:p>
            <a:pPr algn="ctr"/>
            <a:r>
              <a:rPr lang="ru-RU" sz="2000" b="1" i="1" dirty="0" smtClean="0">
                <a:latin typeface="Calibri" pitchFamily="34" charset="0"/>
              </a:rPr>
              <a:t>Игровые</a:t>
            </a:r>
          </a:p>
          <a:p>
            <a:pPr algn="ctr"/>
            <a:r>
              <a:rPr lang="ru-RU" sz="2000" b="1" i="1" dirty="0" smtClean="0">
                <a:latin typeface="Calibri" pitchFamily="34" charset="0"/>
              </a:rPr>
              <a:t>технологии</a:t>
            </a:r>
            <a:endParaRPr lang="ru-RU" sz="2000" b="1" i="1" dirty="0">
              <a:latin typeface="Calibri" pitchFamily="34" charset="0"/>
            </a:endParaRPr>
          </a:p>
        </p:txBody>
      </p:sp>
      <p:sp>
        <p:nvSpPr>
          <p:cNvPr id="23563" name="TextBox 13"/>
          <p:cNvSpPr txBox="1">
            <a:spLocks noChangeArrowheads="1"/>
          </p:cNvSpPr>
          <p:nvPr/>
        </p:nvSpPr>
        <p:spPr bwMode="auto">
          <a:xfrm>
            <a:off x="2786063" y="5733256"/>
            <a:ext cx="32861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perspectiveHeroicExtremeRightFacing"/>
            <a:lightRig rig="threePt" dir="t"/>
          </a:scene3d>
        </p:spPr>
        <p:txBody>
          <a:bodyPr wrap="square">
            <a:spAutoFit/>
          </a:bodyPr>
          <a:lstStyle/>
          <a:p>
            <a:pPr algn="ctr"/>
            <a:r>
              <a:rPr lang="ru-RU" b="1" i="1" dirty="0" err="1">
                <a:latin typeface="Calibri" pitchFamily="34" charset="0"/>
              </a:rPr>
              <a:t>Здоровьесберегающие</a:t>
            </a:r>
            <a:r>
              <a:rPr lang="ru-RU" b="1" i="1" dirty="0">
                <a:latin typeface="Calibri" pitchFamily="34" charset="0"/>
              </a:rPr>
              <a:t> технологии</a:t>
            </a:r>
          </a:p>
        </p:txBody>
      </p:sp>
      <p:pic>
        <p:nvPicPr>
          <p:cNvPr id="1026" name="Picture 2" descr="D:\с рабочего стола\семейные фото1\иьнь-октябрь 2011\IMG_03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1340768"/>
            <a:ext cx="3023789" cy="2267996"/>
          </a:xfrm>
          <a:prstGeom prst="rect">
            <a:avLst/>
          </a:prstGeom>
          <a:noFill/>
          <a:scene3d>
            <a:camera prst="perspectiveHeroicExtremeRightFacing"/>
            <a:lightRig rig="threePt" dir="t"/>
          </a:scene3d>
        </p:spPr>
      </p:pic>
      <p:pic>
        <p:nvPicPr>
          <p:cNvPr id="1028" name="Picture 4" descr="D:\с рабочего стола\семейные фото1\день здоровья май 2012\Фото0077E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2852936"/>
            <a:ext cx="2448272" cy="1836204"/>
          </a:xfrm>
          <a:prstGeom prst="rect">
            <a:avLst/>
          </a:prstGeom>
          <a:noFill/>
          <a:scene3d>
            <a:camera prst="perspectiveHeroicExtremeRightFacing"/>
            <a:lightRig rig="threePt" dir="t"/>
          </a:scene3d>
        </p:spPr>
      </p:pic>
      <p:pic>
        <p:nvPicPr>
          <p:cNvPr id="4098" name="Picture 2" descr="D:\Фото\новая папка 3\SDC111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351610">
            <a:off x="482604" y="1143441"/>
            <a:ext cx="2679170" cy="1964640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 rot="10800000" flipV="1">
            <a:off x="3095866" y="376967"/>
            <a:ext cx="38335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На уроках применяю :</a:t>
            </a:r>
            <a:endParaRPr lang="ru-RU" sz="20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tx1">
                  <a:lumMod val="65000"/>
                  <a:lumOff val="35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57158" y="571480"/>
            <a:ext cx="7992888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/>
            <a:r>
              <a:rPr lang="ru-RU" sz="1400" b="1" dirty="0" smtClean="0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     </a:t>
            </a:r>
            <a:endParaRPr lang="ru-RU" sz="1400" dirty="0" smtClean="0"/>
          </a:p>
          <a:p>
            <a:pPr lvl="0" eaLnBrk="0" hangingPunct="0"/>
            <a:r>
              <a:rPr lang="ru-RU" sz="1400" dirty="0" smtClean="0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      </a:t>
            </a:r>
            <a:r>
              <a:rPr lang="ru-RU" sz="2000" b="1" dirty="0" smtClean="0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 Анализируя успехи и неудачи своей педагогической деятельности по педагогическому сопровождению обучения в начальной школе средствами инновационной деятельности, пришла к выводу, что положительный результат можно достигнуть только при условии:</a:t>
            </a:r>
            <a:endParaRPr lang="ru-RU" sz="2000" b="1" dirty="0" smtClean="0"/>
          </a:p>
          <a:p>
            <a:pPr lvl="0" eaLnBrk="0" hangingPunct="0">
              <a:buFontTx/>
              <a:buAutoNum type="arabicPeriod"/>
            </a:pPr>
            <a:r>
              <a:rPr lang="ru-RU" sz="2000" b="1" dirty="0" smtClean="0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Высокой мотивации учащихся,  огромного желания и терпения  родителей, квалифицированном руководстве педагога;</a:t>
            </a:r>
            <a:endParaRPr lang="ru-RU" sz="2000" b="1" dirty="0" smtClean="0">
              <a:solidFill>
                <a:srgbClr val="444444"/>
              </a:solidFill>
              <a:cs typeface="Arial" pitchFamily="34" charset="0"/>
            </a:endParaRPr>
          </a:p>
          <a:p>
            <a:pPr lvl="0" eaLnBrk="0" hangingPunct="0">
              <a:buFontTx/>
              <a:buAutoNum type="arabicPeriod" startAt="2"/>
            </a:pPr>
            <a:r>
              <a:rPr lang="ru-RU" sz="2000" b="1" dirty="0" smtClean="0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Грамотного использования  диагностического инструментария;</a:t>
            </a:r>
            <a:endParaRPr lang="ru-RU" sz="2000" b="1" dirty="0" smtClean="0">
              <a:solidFill>
                <a:srgbClr val="444444"/>
              </a:solidFill>
              <a:cs typeface="Arial" pitchFamily="34" charset="0"/>
            </a:endParaRPr>
          </a:p>
          <a:p>
            <a:pPr lvl="0" eaLnBrk="0" hangingPunct="0">
              <a:buFontTx/>
              <a:buAutoNum type="arabicPeriod" startAt="3"/>
            </a:pPr>
            <a:r>
              <a:rPr lang="ru-RU" sz="2000" b="1" dirty="0" smtClean="0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Развития инновационной деятельности в образовательном учреждении;</a:t>
            </a:r>
            <a:endParaRPr lang="ru-RU" sz="2000" b="1" dirty="0" smtClean="0">
              <a:solidFill>
                <a:srgbClr val="444444"/>
              </a:solidFill>
              <a:cs typeface="Arial" pitchFamily="34" charset="0"/>
            </a:endParaRPr>
          </a:p>
          <a:p>
            <a:pPr lvl="0" eaLnBrk="0" hangingPunct="0">
              <a:buFontTx/>
              <a:buAutoNum type="arabicPeriod" startAt="4"/>
            </a:pPr>
            <a:r>
              <a:rPr lang="ru-RU" sz="2000" b="1" dirty="0" smtClean="0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Системного применения самостоятельных работ на уроках;</a:t>
            </a:r>
            <a:endParaRPr lang="ru-RU" sz="2000" b="1" dirty="0" smtClean="0">
              <a:solidFill>
                <a:srgbClr val="444444"/>
              </a:solidFill>
              <a:cs typeface="Arial" pitchFamily="34" charset="0"/>
            </a:endParaRPr>
          </a:p>
          <a:p>
            <a:pPr lvl="0" eaLnBrk="0" hangingPunct="0">
              <a:buFontTx/>
              <a:buAutoNum type="arabicPeriod" startAt="5"/>
            </a:pPr>
            <a:r>
              <a:rPr lang="ru-RU" sz="2000" b="1" dirty="0" smtClean="0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Отслеживание и выяснение причин неуспеваемости отдельных учащихся;</a:t>
            </a:r>
            <a:endParaRPr lang="ru-RU" sz="2000" b="1" dirty="0" smtClean="0">
              <a:solidFill>
                <a:srgbClr val="444444"/>
              </a:solidFill>
              <a:cs typeface="Arial" pitchFamily="34" charset="0"/>
            </a:endParaRPr>
          </a:p>
          <a:p>
            <a:pPr lvl="0" eaLnBrk="0" hangingPunct="0"/>
            <a:r>
              <a:rPr lang="ru-RU" sz="2000" b="1" dirty="0" smtClean="0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 6.Мониторинг  качества знаний на всех этапах педагогической деятельности;</a:t>
            </a:r>
            <a:endParaRPr lang="ru-RU" sz="2000" b="1" dirty="0" smtClean="0"/>
          </a:p>
          <a:p>
            <a:pPr lvl="0" algn="ctr" eaLnBrk="0" hangingPunct="0"/>
            <a:r>
              <a:rPr lang="ru-RU" sz="2000" b="1" dirty="0" smtClean="0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       </a:t>
            </a:r>
          </a:p>
          <a:p>
            <a:pPr lvl="0" eaLnBrk="0" hangingPunct="0"/>
            <a:endParaRPr lang="ru-RU" sz="800" dirty="0" smtClean="0">
              <a:solidFill>
                <a:srgbClr val="444444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hangingPunct="0"/>
            <a:endParaRPr lang="ru-RU" sz="800" dirty="0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2016813" y="260648"/>
            <a:ext cx="5110373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effectLst/>
              </a:rPr>
              <a:t>Выводы:</a:t>
            </a:r>
            <a:endParaRPr lang="ru-RU" sz="2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002060"/>
              </a:solidFill>
              <a:effectLst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-714404"/>
            <a:ext cx="7215238" cy="6894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hangingPunct="0"/>
            <a:r>
              <a:rPr lang="ru-RU" dirty="0" smtClean="0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lvl="0" algn="ctr" eaLnBrk="0" hangingPunct="0"/>
            <a:endParaRPr lang="ru-RU" sz="2800" b="1" dirty="0" smtClean="0">
              <a:solidFill>
                <a:srgbClr val="444444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eaLnBrk="0" hangingPunct="0"/>
            <a:endParaRPr lang="ru-RU" sz="2800" b="1" dirty="0" smtClean="0">
              <a:solidFill>
                <a:srgbClr val="444444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eaLnBrk="0" hangingPunct="0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Выявлены  проблемы:</a:t>
            </a:r>
            <a:endParaRPr lang="ru-RU" sz="2800" dirty="0" smtClean="0">
              <a:solidFill>
                <a:srgbClr val="002060"/>
              </a:solidFill>
            </a:endParaRPr>
          </a:p>
          <a:p>
            <a:pPr lvl="1" eaLnBrk="0" hangingPunct="0">
              <a:buFontTx/>
              <a:buAutoNum type="arabicPeriod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В связи с введением ФГОС необходимо подобрать инструментарий для отслеживания УУД. Диагностика результативности образовательного процесса не может ограничиваться лишь отслеживанием становления предметных знаний и умений у младших школьников. Важную роль приобретает изучение процесса развития личности каждого ребенка, ведь предметные знания нужны ребенку не сами по себе, а как инструмент его адаптации к окружающему миру.</a:t>
            </a:r>
          </a:p>
          <a:p>
            <a:pPr lvl="1" eaLnBrk="0" hangingPunct="0">
              <a:buFontTx/>
              <a:buAutoNum type="arabicPeriod"/>
            </a:pPr>
            <a:endParaRPr lang="ru-RU" sz="2000" b="1" dirty="0" smtClean="0">
              <a:cs typeface="Arial" pitchFamily="34" charset="0"/>
            </a:endParaRPr>
          </a:p>
          <a:p>
            <a:pPr lvl="0" eaLnBrk="0" hangingPunct="0">
              <a:buFontTx/>
              <a:buAutoNum type="arabicPeriod" startAt="2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Проблема несоответствия требований учителя и родителей;</a:t>
            </a:r>
          </a:p>
          <a:p>
            <a:pPr lvl="0" eaLnBrk="0" hangingPunct="0">
              <a:buFontTx/>
              <a:buAutoNum type="arabicPeriod" startAt="2"/>
            </a:pPr>
            <a:endParaRPr lang="ru-RU" sz="2000" b="1" dirty="0" smtClean="0">
              <a:cs typeface="Arial" pitchFamily="34" charset="0"/>
            </a:endParaRPr>
          </a:p>
          <a:p>
            <a:pPr lvl="0" eaLnBrk="0" hangingPunct="0">
              <a:buFontTx/>
              <a:buAutoNum type="arabicPeriod" startAt="3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Отсутствие  правильной дозированной помощи при работе с литературой (легче показать, чем ждать, когда найдёт необходимое);</a:t>
            </a:r>
            <a:endParaRPr lang="ru-RU" sz="2000" b="1" dirty="0" smtClean="0">
              <a:cs typeface="Arial" pitchFamily="34" charset="0"/>
            </a:endParaRPr>
          </a:p>
          <a:p>
            <a:pPr lvl="0" eaLnBrk="0" hangingPunct="0"/>
            <a:endParaRPr lang="ru-RU" sz="2000" dirty="0"/>
          </a:p>
        </p:txBody>
      </p:sp>
    </p:spTree>
  </p:cSld>
  <p:clrMapOvr>
    <a:masterClrMapping/>
  </p:clrMapOvr>
  <p:transition>
    <p:wheel spokes="8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3000372"/>
            <a:ext cx="595840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t">
              <a:buFont typeface="Arial" pitchFamily="34" charset="0"/>
              <a:buChar char="•"/>
            </a:pPr>
            <a:r>
              <a:rPr lang="ru-RU" b="1" dirty="0" smtClean="0">
                <a:latin typeface="Times New Roman"/>
              </a:rPr>
              <a:t>Создание банка диагностических методик для отслеживания УУД.</a:t>
            </a:r>
          </a:p>
          <a:p>
            <a:pPr algn="just" fontAlgn="t">
              <a:buFont typeface="Arial" pitchFamily="34" charset="0"/>
              <a:buChar char="•"/>
            </a:pPr>
            <a:r>
              <a:rPr lang="ru-RU" b="1" dirty="0" smtClean="0">
                <a:latin typeface="Times New Roman"/>
              </a:rPr>
              <a:t>Создание банка заданий для коррекционной работы с учащимися.</a:t>
            </a:r>
            <a:endParaRPr lang="ru-RU" b="1" dirty="0" smtClean="0"/>
          </a:p>
          <a:p>
            <a:pPr algn="just" fontAlgn="t">
              <a:buFont typeface="Arial" pitchFamily="34" charset="0"/>
              <a:buChar char="•"/>
            </a:pPr>
            <a:r>
              <a:rPr lang="ru-RU" b="1" dirty="0" smtClean="0">
                <a:latin typeface="Times New Roman"/>
              </a:rPr>
              <a:t>Привлечение к сотрудничеству родителей.</a:t>
            </a:r>
            <a:endParaRPr lang="ru-RU" b="1" dirty="0" smtClean="0"/>
          </a:p>
          <a:p>
            <a:pPr algn="just" fontAlgn="t"/>
            <a:endParaRPr lang="ru-RU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57224" y="571480"/>
            <a:ext cx="742955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>
              <a:buFontTx/>
              <a:buAutoNum type="arabicPeriod" startAt="5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Слабая материальная обеспеченность семей;</a:t>
            </a:r>
          </a:p>
          <a:p>
            <a:pPr lvl="0" eaLnBrk="0" hangingPunct="0">
              <a:buFontTx/>
              <a:buAutoNum type="arabicPeriod" startAt="5"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hangingPunct="0">
              <a:buFontTx/>
              <a:buAutoNum type="arabicPeriod" startAt="5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Недостаточная  заинтересованность  родителей к обучению учащихся.        </a:t>
            </a:r>
            <a:endParaRPr lang="ru-RU" sz="2000" b="1" dirty="0" smtClean="0">
              <a:cs typeface="Arial" pitchFamily="34" charset="0"/>
            </a:endParaRPr>
          </a:p>
          <a:p>
            <a:pPr eaLnBrk="0" hangingPunct="0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        Для  совершенствования педагогической системы  разработана программа  дальнейшей деятельности. </a:t>
            </a:r>
            <a:endParaRPr lang="ru-RU" sz="2000" b="1" dirty="0" smtClean="0">
              <a:cs typeface="Arial" pitchFamily="34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857232"/>
            <a:ext cx="792961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buFontTx/>
              <a:buNone/>
            </a:pPr>
            <a:r>
              <a:rPr lang="ru-RU" sz="2800" b="1" i="1" dirty="0" smtClean="0">
                <a:solidFill>
                  <a:srgbClr val="A50021"/>
                </a:solidFill>
                <a:latin typeface="Verdana" pitchFamily="34" charset="0"/>
              </a:rPr>
              <a:t>«Смертельный грех учителя – быть скучным»,</a:t>
            </a:r>
            <a:r>
              <a:rPr lang="ru-RU" sz="2800" b="1" dirty="0" smtClean="0">
                <a:latin typeface="Verdana" pitchFamily="34" charset="0"/>
              </a:rPr>
              <a:t> - утверждала классическая педагогика прошлого.</a:t>
            </a:r>
          </a:p>
        </p:txBody>
      </p:sp>
      <p:sp>
        <p:nvSpPr>
          <p:cNvPr id="3" name="Облако 2"/>
          <p:cNvSpPr/>
          <p:nvPr/>
        </p:nvSpPr>
        <p:spPr>
          <a:xfrm>
            <a:off x="1000100" y="2428868"/>
            <a:ext cx="7358113" cy="3571900"/>
          </a:xfrm>
          <a:prstGeom prst="cloud">
            <a:avLst/>
          </a:prstGeom>
          <a:blipFill rotWithShape="0">
            <a:blip r:embed="rId2"/>
            <a:stretch>
              <a:fillRect/>
            </a:stretch>
          </a:blipFill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rgbClr r="0" g="0" b="0"/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</p:sp>
    </p:spTree>
  </p:cSld>
  <p:clrMapOvr>
    <a:masterClrMapping/>
  </p:clrMapOvr>
  <p:transition>
    <p:wheel spokes="8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0"/>
            <a:ext cx="8429683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Информационная карта</a:t>
            </a:r>
          </a:p>
        </p:txBody>
      </p:sp>
      <p:sp>
        <p:nvSpPr>
          <p:cNvPr id="410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3923928" y="700341"/>
            <a:ext cx="4968552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b="1" i="1" dirty="0" smtClean="0">
              <a:solidFill>
                <a:srgbClr val="7030A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Фамилия 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Сокол </a:t>
            </a:r>
            <a:endParaRPr kumimoji="0" lang="ru-RU" b="1" i="1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Имя  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Анна</a:t>
            </a:r>
            <a:endParaRPr kumimoji="0" lang="ru-RU" b="1" i="1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Отчество 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Константиновна</a:t>
            </a:r>
            <a:endParaRPr kumimoji="0" lang="ru-RU" b="1" i="1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Дата рождения     14.02.1959г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b="1" i="1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251520" y="3816905"/>
            <a:ext cx="8280920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Образование: высшее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 Благовещенский  государственный педагогический институт – 1990г.,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специальности </a:t>
            </a:r>
            <a:r>
              <a:rPr kumimoji="0" lang="ru-RU" sz="14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«Педагогика и методика начального обучения»,</a:t>
            </a:r>
          </a:p>
          <a:p>
            <a:pPr algn="ctr" eaLnBrk="0" hangingPunct="0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Благовещенский государственный педагогический институт – 1990г.</a:t>
            </a:r>
          </a:p>
          <a:p>
            <a:pPr lvl="0" algn="just" eaLnBrk="0" hangingPunct="0"/>
            <a:r>
              <a:rPr lang="ru-RU" sz="1400" b="1" i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специальности</a:t>
            </a:r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«Учитель начальных классов»</a:t>
            </a:r>
            <a:endParaRPr kumimoji="0" lang="ru-RU" sz="1400" b="1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b="1" i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валификация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 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учитель начальных классов</a:t>
            </a:r>
            <a:endParaRPr kumimoji="0" lang="ru-RU" sz="1400" b="1" i="1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Трудовой стаж</a:t>
            </a:r>
            <a:r>
              <a:rPr kumimoji="0" lang="ru-RU" sz="1400" b="1" i="1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35лет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Педагогический стаж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-35</a:t>
            </a:r>
            <a:r>
              <a:rPr lang="ru-RU" sz="1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лет 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Категория</a:t>
            </a:r>
            <a:r>
              <a:rPr kumimoji="0" lang="ru-RU" sz="1400" b="1" i="1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1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-вторая</a:t>
            </a:r>
            <a:r>
              <a:rPr lang="ru-RU" sz="1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квалификационная категория,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присвоенная в 2008</a:t>
            </a:r>
            <a:r>
              <a:rPr kumimoji="0" lang="ru-RU" sz="1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году.</a:t>
            </a: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Место работы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… «Муниципальное общеобразовательное  автономное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учреждение  средняя общеобразовательная школа № 22»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  с 1978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года.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C:\Users\Ноутбук\Documents\все фото\Фотошкола\сентябрь\SDC1099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214422"/>
            <a:ext cx="3357586" cy="2428892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5" y="-214338"/>
            <a:ext cx="760035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n-lt"/>
              </a:rPr>
              <a:t>Курсовая подготовка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428596" y="571480"/>
          <a:ext cx="8429683" cy="6062582"/>
        </p:xfrm>
        <a:graphic>
          <a:graphicData uri="http://schemas.openxmlformats.org/drawingml/2006/table">
            <a:tbl>
              <a:tblPr/>
              <a:tblGrid>
                <a:gridCol w="3873098"/>
                <a:gridCol w="1670748"/>
                <a:gridCol w="1898577"/>
                <a:gridCol w="987260"/>
              </a:tblGrid>
              <a:tr h="4563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Cambria Math" pitchFamily="18" charset="0"/>
                        </a:rPr>
                        <a:t>Тема курсовой подготовки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Cambria Math" pitchFamily="18" charset="0"/>
                        </a:rPr>
                        <a:t>Дата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Cambria Math" pitchFamily="18" charset="0"/>
                        </a:rPr>
                        <a:t>База обучения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Cambria Math" pitchFamily="18" charset="0"/>
                        </a:rPr>
                        <a:t>Количество часов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6562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800" b="1" dirty="0" smtClean="0"/>
                        <a:t>«Формирование системы  оценки качества образования»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12-16.12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(</a:t>
                      </a: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очно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17-20.12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(заочно)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2011 г.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ГОАУ ДПО Амурский областной институт развития образования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72 ч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12045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800" b="1" dirty="0" smtClean="0"/>
                        <a:t>«Реализация системно- </a:t>
                      </a:r>
                      <a:r>
                        <a:rPr lang="ru-RU" sz="1800" b="1" dirty="0" err="1" smtClean="0"/>
                        <a:t>деятельностного</a:t>
                      </a:r>
                      <a:r>
                        <a:rPr lang="ru-RU" sz="1800" b="1" dirty="0" smtClean="0"/>
                        <a:t> подхода»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21-30.03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2012 г.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ГОАУ ДПО Амурский областной институт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Развития образования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72ч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11478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«Актуальные  проблемы  преподавания  учебного курса «Основы религиозных культур и светской этики»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18-27.06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2012г.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ГОАУ ДПО Амурский областной институт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Развития образования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72ч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11292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«Организация  образовательного процесса в начальной школе в соответствии с ФГОС»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03-12.06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2013г.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ГОАУ ДПО Амурский областной институт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Развития образования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72ч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2229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0"/>
            <a:ext cx="8358245" cy="70788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ln w="1905"/>
                <a:solidFill>
                  <a:srgbClr val="002060"/>
                </a:solidFill>
                <a:effectLst>
                  <a:innerShdw blurRad="114300">
                    <a:prstClr val="black"/>
                  </a:innerShdw>
                </a:effectLst>
              </a:rPr>
              <a:t>Малая школьная НПК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 «Мои первые открытия»</a:t>
            </a:r>
            <a:endParaRPr lang="ru-RU" sz="20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428596" y="1071546"/>
          <a:ext cx="8244510" cy="515345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03469"/>
                <a:gridCol w="1656708"/>
                <a:gridCol w="2212514"/>
                <a:gridCol w="327903"/>
                <a:gridCol w="877960"/>
                <a:gridCol w="1622370"/>
                <a:gridCol w="317103"/>
                <a:gridCol w="926483"/>
              </a:tblGrid>
              <a:tr h="142462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№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Ф.И.уч-ся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Тема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Сроки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Предмет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Место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94747">
                <a:tc gridSpan="8"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2011-2012 </a:t>
                      </a:r>
                      <a:r>
                        <a:rPr lang="ru-RU" sz="1400" b="1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уч.год</a:t>
                      </a:r>
                      <a:endParaRPr lang="ru-RU" sz="14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ru-RU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01070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ru-RU" sz="14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err="1" smtClean="0">
                          <a:solidFill>
                            <a:schemeClr val="tx1"/>
                          </a:solidFill>
                        </a:rPr>
                        <a:t>Заец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 Никита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ru-RU" sz="1400" b="1" dirty="0" err="1" smtClean="0">
                          <a:solidFill>
                            <a:schemeClr val="tx1"/>
                          </a:solidFill>
                        </a:rPr>
                        <a:t>Красиво-цветущие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 растения Амурской области.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4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февраль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окружающий мир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     1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80418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smtClean="0">
                          <a:solidFill>
                            <a:schemeClr val="tx1"/>
                          </a:solidFill>
                        </a:rPr>
                        <a:t>Кириллов  Кирилл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Плотность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4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февраль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физика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     1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83573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smtClean="0">
                          <a:solidFill>
                            <a:schemeClr val="tx1"/>
                          </a:solidFill>
                        </a:rPr>
                        <a:t>Алабин Артем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Здоровый образ жизни.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февраль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окружающий мир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     2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501070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smtClean="0">
                          <a:solidFill>
                            <a:schemeClr val="tx1"/>
                          </a:solidFill>
                        </a:rPr>
                        <a:t>Степина Арина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Музыкальные инструменты. </a:t>
                      </a:r>
                      <a:r>
                        <a:rPr lang="ru-RU" sz="1400" b="1" dirty="0" err="1" smtClean="0">
                          <a:solidFill>
                            <a:schemeClr val="tx1"/>
                          </a:solidFill>
                        </a:rPr>
                        <a:t>Срипка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февраль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музыка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     3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53697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Лукьянова Катя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Художественная гимнастика.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февраль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физкультура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    3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53697">
                <a:tc>
                  <a:txBody>
                    <a:bodyPr/>
                    <a:lstStyle/>
                    <a:p>
                      <a:pPr algn="ctr"/>
                      <a:endParaRPr lang="ru-RU" sz="14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                              2012-2013уч.год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83574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smtClean="0">
                          <a:solidFill>
                            <a:schemeClr val="tx1"/>
                          </a:solidFill>
                        </a:rPr>
                        <a:t>Коннова Анна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Статическое электричество.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февраль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        физика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     2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83574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smtClean="0">
                          <a:solidFill>
                            <a:schemeClr val="tx1"/>
                          </a:solidFill>
                        </a:rPr>
                        <a:t>Степина Арина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Сила трения.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февраль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         физика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      2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83574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err="1" smtClean="0">
                          <a:solidFill>
                            <a:schemeClr val="tx1"/>
                          </a:solidFill>
                        </a:rPr>
                        <a:t>Шнитов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 Роман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«Оригами»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февраль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технология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Номинация «Очумелые ручки»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0100" y="0"/>
            <a:ext cx="77867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Результаты участия учащихся класса в олимпиадах                (школьный уровень)</a:t>
            </a:r>
            <a:endParaRPr lang="ru-RU" dirty="0">
              <a:solidFill>
                <a:srgbClr val="00206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642910" y="1000108"/>
          <a:ext cx="8143932" cy="335758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99767"/>
                <a:gridCol w="1636497"/>
                <a:gridCol w="2492892"/>
                <a:gridCol w="1216163"/>
                <a:gridCol w="1764163"/>
                <a:gridCol w="734450"/>
              </a:tblGrid>
              <a:tr h="417589">
                <a:tc gridSpan="6"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2011-2012 </a:t>
                      </a:r>
                      <a:r>
                        <a:rPr lang="ru-RU" sz="1800" b="1" dirty="0" err="1" smtClean="0">
                          <a:solidFill>
                            <a:schemeClr val="tx1"/>
                          </a:solidFill>
                        </a:rPr>
                        <a:t>уч.год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ru-RU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63486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Кириллов  Кирилл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Комплексная олимпиада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декабрь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математика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     1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591584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Степина Арина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Комплексная олимпиада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декабрь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математика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    1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563486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Салахов  Ильдар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Комплексная олимпиада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декабрь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       русский язык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    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570928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err="1" smtClean="0">
                          <a:solidFill>
                            <a:schemeClr val="tx1"/>
                          </a:solidFill>
                        </a:rPr>
                        <a:t>Кожинов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 Владислав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Комплексная олимпиада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декабрь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    русский язык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    3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650513">
                <a:tc>
                  <a:txBody>
                    <a:bodyPr/>
                    <a:lstStyle/>
                    <a:p>
                      <a:pPr algn="ctr"/>
                      <a:endParaRPr lang="ru-RU" sz="14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0100" y="0"/>
            <a:ext cx="77867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spc="50" dirty="0" smtClean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r>
              <a:rPr lang="ru-RU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Результаты участия учащихся (школьный уровень)</a:t>
            </a:r>
            <a:endParaRPr lang="ru-RU" dirty="0">
              <a:solidFill>
                <a:srgbClr val="00206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14283" y="857232"/>
          <a:ext cx="8643998" cy="4892751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938591"/>
                <a:gridCol w="3061936"/>
                <a:gridCol w="2786082"/>
                <a:gridCol w="980152"/>
                <a:gridCol w="877237"/>
              </a:tblGrid>
              <a:tr h="285752">
                <a:tc gridSpan="5"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2011-2012 </a:t>
                      </a:r>
                      <a:r>
                        <a:rPr lang="ru-RU" sz="1800" b="1" dirty="0" err="1" smtClean="0">
                          <a:solidFill>
                            <a:schemeClr val="tx1"/>
                          </a:solidFill>
                        </a:rPr>
                        <a:t>уч.год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ru-RU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9835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Позднякова Катя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Конкурс чтецов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март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     1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17452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Лукьянова Катя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Конкурс чтецов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март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     2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80943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err="1" smtClean="0">
                          <a:solidFill>
                            <a:schemeClr val="tx1"/>
                          </a:solidFill>
                        </a:rPr>
                        <a:t>Заец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 Никита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Конкурс чтецов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март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    3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17452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err="1" smtClean="0">
                          <a:solidFill>
                            <a:schemeClr val="tx1"/>
                          </a:solidFill>
                        </a:rPr>
                        <a:t>Шабдарова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 Саша, Кузина Катя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Конкурс газет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март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     1 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17452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Березина Настя, </a:t>
                      </a:r>
                      <a:r>
                        <a:rPr lang="ru-RU" sz="1400" b="1" dirty="0" err="1" smtClean="0">
                          <a:solidFill>
                            <a:schemeClr val="tx1"/>
                          </a:solidFill>
                        </a:rPr>
                        <a:t>Кожинов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   Влад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Конкурс газет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март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     2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19051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Степина  Арина, Васильченко Алексей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Конкурс газет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март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     3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33903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Лукьянова Катя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Минута Славы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декабрь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     1 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595738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Лукьянова Катя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Минута Славы  - номинация «Лучшая гимнастка»</a:t>
                      </a:r>
                    </a:p>
                    <a:p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декабрь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650137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Степина Арина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Минута Славы 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декабрь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    1 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650137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Бехтерева Анна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Минута Славы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декабрь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   3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0"/>
            <a:ext cx="81439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Georgia" pitchFamily="18" charset="0"/>
              </a:rPr>
              <a:t>Всероссийская дистанционная  олимпиада </a:t>
            </a:r>
            <a:r>
              <a:rPr lang="ru-RU" sz="1600" b="1" dirty="0" smtClean="0">
                <a:solidFill>
                  <a:srgbClr val="002060"/>
                </a:solidFill>
                <a:latin typeface="Georgia" pitchFamily="18" charset="0"/>
              </a:rPr>
              <a:t>   «</a:t>
            </a:r>
            <a:r>
              <a:rPr lang="ru-RU" sz="2800" b="1" dirty="0" smtClean="0">
                <a:solidFill>
                  <a:srgbClr val="002060"/>
                </a:solidFill>
                <a:latin typeface="Georgia" pitchFamily="18" charset="0"/>
              </a:rPr>
              <a:t>ЭМУ»</a:t>
            </a:r>
            <a:r>
              <a:rPr lang="en-US" sz="2800" b="1" dirty="0" smtClean="0">
                <a:solidFill>
                  <a:srgbClr val="002060"/>
                </a:solidFill>
                <a:latin typeface="Georgia" pitchFamily="18" charset="0"/>
              </a:rPr>
              <a:t> </a:t>
            </a:r>
            <a:endParaRPr lang="ru-RU" sz="2800" b="1" dirty="0" smtClean="0">
              <a:solidFill>
                <a:srgbClr val="002060"/>
              </a:solidFill>
              <a:latin typeface="Georgia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14282" y="642919"/>
          <a:ext cx="8429716" cy="623547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915324"/>
                <a:gridCol w="2777030"/>
                <a:gridCol w="2926017"/>
                <a:gridCol w="955854"/>
                <a:gridCol w="855491"/>
              </a:tblGrid>
              <a:tr h="390867">
                <a:tc gridSpan="5"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2012-2013 </a:t>
                      </a:r>
                      <a:r>
                        <a:rPr lang="ru-RU" sz="1800" b="1" dirty="0" err="1" smtClean="0">
                          <a:solidFill>
                            <a:schemeClr val="tx1"/>
                          </a:solidFill>
                        </a:rPr>
                        <a:t>уч.год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ru-RU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1133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№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Ф.И.ребенка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название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время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место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41133">
                <a:tc>
                  <a:txBody>
                    <a:bodyPr/>
                    <a:lstStyle/>
                    <a:p>
                      <a:pPr algn="ctr"/>
                      <a:endParaRPr lang="ru-RU" sz="14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                     ЭМУ-Эрудит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41133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Кириллов Кирилл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Логика  и коммуникация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ноябрь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     1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49519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Константинов Георгий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Логика  и коммуникация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ноябрь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     1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553729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err="1" smtClean="0">
                          <a:solidFill>
                            <a:schemeClr val="tx1"/>
                          </a:solidFill>
                        </a:rPr>
                        <a:t>Заец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 Никита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Логика  и коммуникация</a:t>
                      </a:r>
                    </a:p>
                    <a:p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Ноябрь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    1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49519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Ермоленко Владислав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Логика  и коммуникация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ноябрь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     1 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49519">
                <a:tc>
                  <a:txBody>
                    <a:bodyPr/>
                    <a:lstStyle/>
                    <a:p>
                      <a:pPr algn="ctr"/>
                      <a:endParaRPr lang="ru-RU" sz="14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                    ЭМУ-Специалист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805414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Кириллов Кирилл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Русский язык</a:t>
                      </a:r>
                    </a:p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Математика</a:t>
                      </a:r>
                    </a:p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Окружающий мир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Апрель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     1</a:t>
                      </a:r>
                    </a:p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     1</a:t>
                      </a:r>
                    </a:p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     3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25723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Березина Настя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Окружающий мир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Апрель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     3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570501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err="1" smtClean="0">
                          <a:solidFill>
                            <a:schemeClr val="tx1"/>
                          </a:solidFill>
                        </a:rPr>
                        <a:t>Заец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 Никита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Математика</a:t>
                      </a:r>
                    </a:p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Окружающий мир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Апрель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     3 </a:t>
                      </a:r>
                    </a:p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     3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54005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Степина Арина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Русский язык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Апрель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     3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47472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Пономарев Кирилл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Математика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Апрель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    3 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715809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err="1" smtClean="0">
                          <a:solidFill>
                            <a:schemeClr val="tx1"/>
                          </a:solidFill>
                        </a:rPr>
                        <a:t>Хаймурзин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 Вадим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Окружающий мир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апрель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    3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0100" y="0"/>
            <a:ext cx="778674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spc="50" dirty="0" smtClean="0">
              <a:ln w="11430"/>
              <a:solidFill>
                <a:schemeClr val="bg1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r>
              <a:rPr lang="ru-RU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Результаты участия учащихся (школьный уровень)</a:t>
            </a:r>
          </a:p>
          <a:p>
            <a:r>
              <a:rPr lang="ru-RU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«Минута Славы»</a:t>
            </a:r>
          </a:p>
          <a:p>
            <a:endParaRPr lang="ru-RU" b="1" spc="50" dirty="0" smtClean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ru-RU" dirty="0">
              <a:solidFill>
                <a:srgbClr val="00206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00002" y="928669"/>
          <a:ext cx="8429716" cy="252224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915324"/>
                <a:gridCol w="1523023"/>
                <a:gridCol w="4180024"/>
                <a:gridCol w="955854"/>
                <a:gridCol w="855491"/>
              </a:tblGrid>
              <a:tr h="588163">
                <a:tc gridSpan="5"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2012-2013 </a:t>
                      </a:r>
                      <a:r>
                        <a:rPr lang="ru-RU" sz="1800" b="1" dirty="0" err="1" smtClean="0">
                          <a:solidFill>
                            <a:schemeClr val="tx1"/>
                          </a:solidFill>
                        </a:rPr>
                        <a:t>уч.год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ru-RU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7602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Лукьянова Катя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Художественная   гимнастика  «Валенки»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декабрь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1 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82748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Салахов Ильдар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Номинация «Танец»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декабрь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514642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Смолин Максим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Номинация  «Спортивный танец»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декабрь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1 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669088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Агафонов Артем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Номинация «Танец»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декабрь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071538" y="3500437"/>
            <a:ext cx="68580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Результаты участия учащихся  в конкурсе «Динамо»</a:t>
            </a:r>
            <a:endParaRPr lang="ru-RU" dirty="0">
              <a:solidFill>
                <a:srgbClr val="002060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642910" y="4357694"/>
          <a:ext cx="8286808" cy="108966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014885"/>
                <a:gridCol w="3341614"/>
                <a:gridCol w="1742586"/>
                <a:gridCol w="2187723"/>
              </a:tblGrid>
              <a:tr h="571504">
                <a:tc gridSpan="4"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2012-2013 </a:t>
                      </a:r>
                      <a:r>
                        <a:rPr lang="ru-RU" sz="1800" b="1" dirty="0" err="1" smtClean="0">
                          <a:solidFill>
                            <a:schemeClr val="tx1"/>
                          </a:solidFill>
                        </a:rPr>
                        <a:t>уч.год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ru-RU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3903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Грамота  Амурское областное  отделение</a:t>
                      </a:r>
                    </a:p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ОГО ВФСО»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1 место-4»Б» класс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90 –</a:t>
                      </a:r>
                      <a:r>
                        <a:rPr lang="ru-RU" sz="1400" b="1" dirty="0" err="1" smtClean="0">
                          <a:solidFill>
                            <a:schemeClr val="tx1"/>
                          </a:solidFill>
                        </a:rPr>
                        <a:t>летие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 общества «Динамо»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3124</TotalTime>
  <Words>1596</Words>
  <Application>Microsoft Office PowerPoint</Application>
  <PresentationFormat>Экран (4:3)</PresentationFormat>
  <Paragraphs>440</Paragraphs>
  <Slides>27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Цель обучения ребёнка состоит в том, чтобы сделать его способным развиваться без помощи учителя.                                            Э.Хаббард  Всё другое в школе становится реальным и достижимым лишь тогда, когда человеку хочется учиться, когда в учении – в том, что он ходит в школу, читает, пишет, познаёт, - он чувствует радость и обретает человеческую гордость.                              В.А. Сухомлинский</vt:lpstr>
      <vt:lpstr>В психолого-педагогических исследованиях познавательные интересы рассматривались с разных позиций:  </vt:lpstr>
      <vt:lpstr>Познавательный интерес направлен не только на процесс познания, но и на результат его, а это всегда связано со стремлением к цели, с реализацией её, преодолением трудностей, с волевым напряжением и усилием.</vt:lpstr>
      <vt:lpstr>Интерес возбуждает и подкрепляет такой  учебный материал, который является для учащихся новым, неизвестным, поражает их воображение, заставляет удивляться.</vt:lpstr>
      <vt:lpstr>                К.Д. Ушинский</vt:lpstr>
      <vt:lpstr>Явления жизни, ставшими обычными для ребёнка в силу своей повторяемости, могут и должны приобрести для него в обучении неожиданно новое, полное смысла, совсем иное звучание. И это обязательно явится стимулом интереса ученика к познанию.</vt:lpstr>
      <vt:lpstr>Надежный показатель качества знаний, умений и навыков младшего школьника – это самостоятельное выполнение задания.</vt:lpstr>
      <vt:lpstr>Занимательность – одно из средств формирования познавательного интереса.</vt:lpstr>
      <vt:lpstr>Загадки, пословицы и поговорки о физкультуре, спорте, разумном стиле жизни.</vt:lpstr>
      <vt:lpstr>Внеклассные мероприятия приносят большую пользу и самому учителю. Старинная латинская пословица гласит: «Уча других, мы учимся сами». Подготовка к мероприятиям заставляют учителя «рыться» в литературе, «делать вылазки в Интернет», таким образом освежая, расширяя, углубляя свои познания, в результате повышается качество преподавания предмета.   У детей внеклассные мероприятия вызывают интерес, их творческую активность, желание выполнять задания, требующие напряжённой мыслительной деятельности.</vt:lpstr>
      <vt:lpstr>Слайд 23</vt:lpstr>
      <vt:lpstr>Слайд 24</vt:lpstr>
      <vt:lpstr>Слайд 25</vt:lpstr>
      <vt:lpstr>Слайд 26</vt:lpstr>
      <vt:lpstr>Слайд 27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Antonina</dc:creator>
  <cp:lastModifiedBy>Ноутбук</cp:lastModifiedBy>
  <cp:revision>310</cp:revision>
  <dcterms:created xsi:type="dcterms:W3CDTF">2010-08-21T16:31:13Z</dcterms:created>
  <dcterms:modified xsi:type="dcterms:W3CDTF">2014-01-22T12:29:32Z</dcterms:modified>
</cp:coreProperties>
</file>