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972" r:id="rId2"/>
  </p:sldMasterIdLst>
  <p:notesMasterIdLst>
    <p:notesMasterId r:id="rId25"/>
  </p:notesMasterIdLst>
  <p:sldIdLst>
    <p:sldId id="256" r:id="rId3"/>
    <p:sldId id="269" r:id="rId4"/>
    <p:sldId id="270" r:id="rId5"/>
    <p:sldId id="272" r:id="rId6"/>
    <p:sldId id="273" r:id="rId7"/>
    <p:sldId id="274" r:id="rId8"/>
    <p:sldId id="259" r:id="rId9"/>
    <p:sldId id="276" r:id="rId10"/>
    <p:sldId id="271" r:id="rId11"/>
    <p:sldId id="258" r:id="rId12"/>
    <p:sldId id="260" r:id="rId13"/>
    <p:sldId id="261" r:id="rId14"/>
    <p:sldId id="262" r:id="rId15"/>
    <p:sldId id="263" r:id="rId16"/>
    <p:sldId id="264" r:id="rId17"/>
    <p:sldId id="277" r:id="rId18"/>
    <p:sldId id="265" r:id="rId19"/>
    <p:sldId id="266" r:id="rId20"/>
    <p:sldId id="267" r:id="rId21"/>
    <p:sldId id="268" r:id="rId22"/>
    <p:sldId id="303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086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340" algn="l" defTabSz="9086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8680" algn="l" defTabSz="9086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3031" algn="l" defTabSz="9086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7365" algn="l" defTabSz="9086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1704" algn="l" defTabSz="9086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6051" algn="l" defTabSz="9086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0389" algn="l" defTabSz="9086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4731" algn="l" defTabSz="9086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62" autoAdjust="0"/>
  </p:normalViewPr>
  <p:slideViewPr>
    <p:cSldViewPr>
      <p:cViewPr varScale="1">
        <p:scale>
          <a:sx n="61" d="100"/>
          <a:sy n="61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F78DA-30D3-444C-8778-81CB06E6031C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FD451-6111-4594-8D70-C241DA976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72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86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340" algn="l" defTabSz="9086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8680" algn="l" defTabSz="9086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3031" algn="l" defTabSz="9086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7365" algn="l" defTabSz="9086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1704" algn="l" defTabSz="9086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6051" algn="l" defTabSz="9086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0389" algn="l" defTabSz="9086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4731" algn="l" defTabSz="9086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31" y="32920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680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436" rIns="45436" bIns="45436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4"/>
            <a:ext cx="7772400" cy="914400"/>
          </a:xfrm>
        </p:spPr>
        <p:txBody>
          <a:bodyPr lIns="181728" tIns="0"/>
          <a:lstStyle>
            <a:lvl1pPr marL="36352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4340" indent="0" algn="ctr">
              <a:buNone/>
            </a:lvl2pPr>
            <a:lvl3pPr marL="908680" indent="0" algn="ctr">
              <a:buNone/>
            </a:lvl3pPr>
            <a:lvl4pPr marL="1363031" indent="0" algn="ctr">
              <a:buNone/>
            </a:lvl4pPr>
            <a:lvl5pPr marL="1817365" indent="0" algn="ctr">
              <a:buNone/>
            </a:lvl5pPr>
            <a:lvl6pPr marL="2271704" indent="0" algn="ctr">
              <a:buNone/>
            </a:lvl6pPr>
            <a:lvl7pPr marL="2726051" indent="0" algn="ctr">
              <a:buNone/>
            </a:lvl7pPr>
            <a:lvl8pPr marL="3180389" indent="0" algn="ctr">
              <a:buNone/>
            </a:lvl8pPr>
            <a:lvl9pPr marL="3634731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26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79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31" y="32920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680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436" rIns="45436" bIns="45436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4"/>
            <a:ext cx="7772400" cy="914400"/>
          </a:xfrm>
        </p:spPr>
        <p:txBody>
          <a:bodyPr lIns="181728" tIns="0"/>
          <a:lstStyle>
            <a:lvl1pPr marL="36352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4340" indent="0" algn="ctr">
              <a:buNone/>
            </a:lvl2pPr>
            <a:lvl3pPr marL="908680" indent="0" algn="ctr">
              <a:buNone/>
            </a:lvl3pPr>
            <a:lvl4pPr marL="1363031" indent="0" algn="ctr">
              <a:buNone/>
            </a:lvl4pPr>
            <a:lvl5pPr marL="1817365" indent="0" algn="ctr">
              <a:buNone/>
            </a:lvl5pPr>
            <a:lvl6pPr marL="2271704" indent="0" algn="ctr">
              <a:buNone/>
            </a:lvl6pPr>
            <a:lvl7pPr marL="2726051" indent="0" algn="ctr">
              <a:buNone/>
            </a:lvl7pPr>
            <a:lvl8pPr marL="3180389" indent="0" algn="ctr">
              <a:buNone/>
            </a:lvl8pPr>
            <a:lvl9pPr marL="3634731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22.01.2014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23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22.01.2014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289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31" y="32920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680" y="434186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0847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122" tIns="0" anchor="t"/>
          <a:lstStyle>
            <a:lvl1pPr marL="0" marR="36352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22.01.2014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17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3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22.01.2014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37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5" y="579438"/>
            <a:ext cx="3931920" cy="792162"/>
          </a:xfrm>
        </p:spPr>
        <p:txBody>
          <a:bodyPr lIns="145392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6288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5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22.01.2014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941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22.01.2014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711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31" y="32920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22.01.2014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550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0847"/>
          <a:lstStyle>
            <a:lvl1pPr marL="18176" marR="18176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457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22.01.2014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8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31" y="32920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56" y="434164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0847"/>
          <a:lstStyle>
            <a:lvl1pPr marL="45436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22.01.2014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4516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22.01.2014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686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26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79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22.01.2014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4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31" y="32920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680" y="434186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0847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122" tIns="0" anchor="t"/>
          <a:lstStyle>
            <a:lvl1pPr marL="0" marR="36352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3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5" y="579438"/>
            <a:ext cx="3931920" cy="792162"/>
          </a:xfrm>
        </p:spPr>
        <p:txBody>
          <a:bodyPr lIns="145392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6288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5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31" y="32920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0847"/>
          <a:lstStyle>
            <a:lvl1pPr marL="18176" marR="18176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457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31" y="32920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56" y="434164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0847"/>
          <a:lstStyle>
            <a:lvl1pPr marL="45436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23A35-410A-4F80-AE25-421CBD2440E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D26BA-22E9-45F1-B88F-80913615F41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31" y="32920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680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lIns="90847" tIns="45436" rIns="90847" bIns="45436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1728" tIns="90847" rIns="90847" bIns="45436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98"/>
            <a:ext cx="2286000" cy="365125"/>
          </a:xfrm>
          <a:prstGeom prst="rect">
            <a:avLst/>
          </a:prstGeom>
        </p:spPr>
        <p:txBody>
          <a:bodyPr vert="horz" lIns="90847" tIns="45436" rIns="90847" bIns="45436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923A35-410A-4F80-AE25-421CBD2440E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98"/>
            <a:ext cx="2286000" cy="365125"/>
          </a:xfrm>
          <a:prstGeom prst="rect">
            <a:avLst/>
          </a:prstGeom>
        </p:spPr>
        <p:txBody>
          <a:bodyPr vert="horz" lIns="90847" tIns="45436" rIns="90847" bIns="45436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98"/>
            <a:ext cx="457200" cy="365125"/>
          </a:xfrm>
          <a:prstGeom prst="rect">
            <a:avLst/>
          </a:prstGeom>
        </p:spPr>
        <p:txBody>
          <a:bodyPr vert="horz" lIns="90847" tIns="45436" rIns="90847" bIns="45436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3D26BA-22E9-45F1-B88F-80913615F4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3514" indent="-263514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5213" indent="-199924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1476" indent="-181728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17742" indent="-181728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2158" indent="-181728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81150" indent="-181728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690144" indent="-181728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236" indent="-181728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35414" indent="-181728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43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08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630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173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717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260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803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347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31" y="32920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680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847" tIns="45436" rIns="90847" bIns="45436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lIns="90847" tIns="45436" rIns="90847" bIns="45436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1728" tIns="90847" rIns="90847" bIns="45436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98"/>
            <a:ext cx="2286000" cy="365125"/>
          </a:xfrm>
          <a:prstGeom prst="rect">
            <a:avLst/>
          </a:prstGeom>
        </p:spPr>
        <p:txBody>
          <a:bodyPr vert="horz" lIns="90847" tIns="45436" rIns="90847" bIns="45436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923A35-410A-4F80-AE25-421CBD2440E1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22.01.2014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98"/>
            <a:ext cx="2286000" cy="365125"/>
          </a:xfrm>
          <a:prstGeom prst="rect">
            <a:avLst/>
          </a:prstGeom>
        </p:spPr>
        <p:txBody>
          <a:bodyPr vert="horz" lIns="90847" tIns="45436" rIns="90847" bIns="45436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98"/>
            <a:ext cx="457200" cy="365125"/>
          </a:xfrm>
          <a:prstGeom prst="rect">
            <a:avLst/>
          </a:prstGeom>
        </p:spPr>
        <p:txBody>
          <a:bodyPr vert="horz" lIns="90847" tIns="45436" rIns="90847" bIns="45436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3D26BA-22E9-45F1-B88F-80913615F41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63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3514" indent="-263514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5213" indent="-199924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1476" indent="-181728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17742" indent="-181728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2158" indent="-181728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81150" indent="-181728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690144" indent="-181728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236" indent="-181728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35414" indent="-181728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43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08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630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173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717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260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803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347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332658"/>
            <a:ext cx="8136904" cy="3416320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Организация </a:t>
            </a:r>
          </a:p>
          <a:p>
            <a:pPr algn="ctr"/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проектной деятельности в преподавании курса ОРКСЭ</a:t>
            </a:r>
            <a:endParaRPr lang="ru-RU" sz="5400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4005064"/>
            <a:ext cx="8136904" cy="2074414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Задание: </a:t>
            </a:r>
          </a:p>
          <a:p>
            <a:pPr algn="just">
              <a:lnSpc>
                <a:spcPct val="115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На каком этапе курса ОРКСЭ предполагается проектная деятельность? </a:t>
            </a:r>
          </a:p>
          <a:p>
            <a:pPr algn="just">
              <a:lnSpc>
                <a:spcPct val="115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 какой целью она используется?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829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4" y="908741"/>
            <a:ext cx="7488832" cy="4825937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Игорь Сергеевич Сергеев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«Проект – это 5 П»: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– проблема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– проектирование (планирование)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– поиск информации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– продукт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– презентация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111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7920880" cy="5694892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Основные характеристики: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1.Наличие актуальной проблемы.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2.Практическая, теоретическая, познавательная значимость предполагаемых результатов.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3.Самостоятельная деятельность учащихся (индивидуальная, групповая, парная).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4.Структурирование содержательной части проекта.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5.Использование исследовательских методов.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026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764704"/>
            <a:ext cx="7344816" cy="4073936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Результат: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endParaRPr lang="ru-RU" sz="3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Внешний продукт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(материальный)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endParaRPr lang="ru-RU" sz="3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Внутренний итог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(личностные изменения, которые         произойдут)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14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5" y="836712"/>
            <a:ext cx="8064896" cy="4751044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Внутренний итог: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Symbol"/>
              <a:buChar char=""/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развитие мотивационной сферы;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Symbol"/>
              <a:buChar char=""/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развитие познавательной сферы;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Symbol"/>
              <a:buChar char=""/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развитие волевой сферы;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Symbol"/>
              <a:buChar char=""/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формирование УУД и различных исследовательских умений: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buFont typeface="Wingdings" pitchFamily="2" charset="2"/>
              <a:buChar char="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выдвижение идей, предположений;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поиск вариантов решения проблем;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осмысление результатов;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662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7365" y="260706"/>
            <a:ext cx="6912768" cy="5742085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Внутренний итог: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buFont typeface="Arial" pitchFamily="34" charset="0"/>
              <a:buChar char="•"/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формирование проектировочных умений: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прогноз результатов деятельности;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планирование результатов;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способы применения продукта;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Symbol"/>
              <a:buChar char=""/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формирование кооперативных умений: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партнёрское общение;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взаимодействие с различными участниками проекта;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помощь, компромисс;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012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332712"/>
            <a:ext cx="7344816" cy="5742085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Внутренний итог: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Symbol"/>
              <a:buChar char=""/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формирование коммуникативных умений: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умение вступать в диалог;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умение запрашивать информацию;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умение участвовать в дискуссии;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Symbol"/>
              <a:buChar char=""/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формирование презентационных умений: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построение устного сообщения о проделанной работе;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выбор, подготовка средств наглядности для выступления;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284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980785"/>
            <a:ext cx="7632848" cy="3264483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Внутренний итог: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marL="340772" indent="-340772">
              <a:lnSpc>
                <a:spcPct val="115000"/>
              </a:lnSpc>
              <a:buFont typeface="Symbol"/>
              <a:buChar char=""/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формирование рефлексивных умений: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осмысление собственной деятельности, её хода и промежуточных результатов;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осуществление самооценки процесса и итога работы.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492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7920880" cy="5432256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Этапы проектной деятельности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1.Погружение в проект (стартовый или подготовительный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)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2.Организация деятельности: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определение типа проекта;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обсуждение способа выполнения работы;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сроки реализации;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критерий оценки продукта;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распределение по группам;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распределение обязанностей.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909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620709"/>
            <a:ext cx="7488832" cy="5193217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Этапы проектной деятельности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3.Осуществление  деятельности: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непосредственно реализация;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подготовка к презентации.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4.Презентация результатов: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представление проекта;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экспертиза;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0772" indent="-340772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рефлексия.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807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08721"/>
            <a:ext cx="7704856" cy="4569456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Классификация проектов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1.По количеству учащихся: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индивидуальные (персональные);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групповые;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2.По продолжительности реализации: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краткосрочные;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средней продолжительности;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долгосрочные;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329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692696"/>
            <a:ext cx="7992888" cy="49685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План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1.Историческая справка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2.Основные характеристики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проекта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3.Этапы проектной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деятельности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558468" algn="l"/>
              </a:tabLst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4.Классификация проектов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58468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5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.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Разработка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проектов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слушателями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(заполнение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методического паспорта проекта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)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4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7751" y="332733"/>
            <a:ext cx="7848872" cy="5559923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Классификация проектов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3.По охвату школьных дисциплин: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моно-проекты;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междисциплинарные;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4.По приоритетной деятельности: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оциальные;</a:t>
            </a:r>
          </a:p>
          <a:p>
            <a:pPr marL="454340" indent="-454340" algn="just">
              <a:lnSpc>
                <a:spcPct val="115000"/>
              </a:lnSpc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информационные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творческие;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исследовательские;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практико-ориентированные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445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8398" y="692696"/>
            <a:ext cx="7848872" cy="4440642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Классификация проектов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58468" algn="l"/>
              </a:tabLst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4.По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приоритетной деятельности: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оциальные;</a:t>
            </a:r>
          </a:p>
          <a:p>
            <a:pPr marL="454340" indent="-454340" algn="just">
              <a:lnSpc>
                <a:spcPct val="115000"/>
              </a:lnSpc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информационные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творческие;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исследовательские;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4340" indent="-45434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практико-ориентированные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;</a:t>
            </a:r>
          </a:p>
          <a:p>
            <a:pPr marL="454340" indent="-45434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  <a:tabLst>
                <a:tab pos="558468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олевые.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288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7967856" cy="41879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buNone/>
              <a:tabLst>
                <a:tab pos="558468" algn="l"/>
              </a:tabLst>
            </a:pPr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Задание: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20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  <a:tabLst>
                <a:tab pos="558468" algn="l"/>
              </a:tabLst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Определить тип представленного проекта.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  <a:tabLst>
                <a:tab pos="558468" algn="l"/>
              </a:tabLst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1.По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количеству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учащихся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  <a:tabLst>
                <a:tab pos="558468" algn="l"/>
              </a:tabLst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2.По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продолжительности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реализации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  <a:tabLst>
                <a:tab pos="558468" algn="l"/>
              </a:tabLst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3.По охвату школьных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дисциплин </a:t>
            </a:r>
          </a:p>
          <a:p>
            <a:pPr marL="0" indent="0">
              <a:lnSpc>
                <a:spcPct val="115000"/>
              </a:lnSpc>
              <a:buNone/>
              <a:tabLst>
                <a:tab pos="558468" algn="l"/>
              </a:tabLst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4.По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характеру </a:t>
            </a:r>
            <a:r>
              <a:rPr lang="ru-RU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приоритетной </a:t>
            </a:r>
            <a:r>
              <a:rPr lang="ru-RU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деятельности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801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6"/>
            <a:ext cx="7957512" cy="55629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Историческая справка</a:t>
            </a:r>
          </a:p>
          <a:p>
            <a:pPr algn="just"/>
            <a:r>
              <a:rPr lang="ru-RU" sz="3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16 век - зарождение метода проектов в архитектурных мастерских Италии</a:t>
            </a:r>
          </a:p>
          <a:p>
            <a:pPr algn="just"/>
            <a:r>
              <a:rPr lang="ru-RU" sz="3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конец 19 в.-начало20в. -включение метода проектов в педагогическую практику сельскохозяйственных и общеобразовательных школ</a:t>
            </a:r>
          </a:p>
          <a:p>
            <a:pPr algn="just"/>
            <a:r>
              <a:rPr lang="ru-RU" sz="3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Россия в 1905 г. - под руководством </a:t>
            </a:r>
            <a:r>
              <a:rPr lang="ru-RU" sz="3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С.Т.Шацкого</a:t>
            </a:r>
            <a:r>
              <a:rPr lang="ru-RU" sz="3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группа сотрудников (апробация  различных видов проектирования с детьми и пропаганда их среди российских учителей)</a:t>
            </a:r>
          </a:p>
          <a:p>
            <a:pPr algn="just"/>
            <a:r>
              <a:rPr lang="ru-RU" sz="3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послереволюционной период - проектный метод внедрялся в школы по личной инициативе </a:t>
            </a:r>
            <a:r>
              <a:rPr lang="ru-RU" sz="3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Н.К.Крупской</a:t>
            </a:r>
            <a:endParaRPr lang="ru-RU" sz="3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algn="just"/>
            <a:r>
              <a:rPr lang="ru-RU" sz="3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1931 г. - постановлением ЦК ВКП(б) метод проектов был осуждён</a:t>
            </a:r>
          </a:p>
          <a:p>
            <a:pPr algn="just"/>
            <a:r>
              <a:rPr lang="ru-RU" sz="3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90-е годы - второе рождение метода</a:t>
            </a:r>
            <a:endParaRPr lang="ru-RU" sz="3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210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701"/>
            <a:ext cx="7848872" cy="5562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Слово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«проект»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(в буквальном переводе с латинского — «брошенный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вперёд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») толкуется в словарях как «план, замысел, текст или чертеж чего-либо,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предваряющий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его создание». 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— прототип, прообраз какого-либо объекта, вида деятельности и т.п., а проектирование превращается в процесс создания проекта».</a:t>
            </a:r>
          </a:p>
          <a:p>
            <a:pPr marL="0" indent="0" algn="just">
              <a:buNone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4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8"/>
            <a:ext cx="7920880" cy="5346920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Учебный проект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с точки зрения </a:t>
            </a: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учащегося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— это деятельность, позволяющая проявить себя, направленная на решение интересной проблемы, сформулированной самими учащимися в виде цели.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Учебный проект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с точки зрения </a:t>
            </a: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учителя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- задание для учащихся (в виде проблемы),   целенаправленная деятельность,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- форма организации взаимодействия учащихся с учителем и учащихся между собой,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  - результат деятельности как найденный ими способ решения проблемы проекта.</a:t>
            </a:r>
          </a:p>
          <a:p>
            <a:pPr algn="just"/>
            <a:endParaRPr lang="ru-RU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90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-16084"/>
            <a:ext cx="8183880" cy="4187952"/>
          </a:xfrm>
        </p:spPr>
        <p:txBody>
          <a:bodyPr/>
          <a:lstStyle/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Учебный проект</a:t>
            </a:r>
          </a:p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ru-RU" dirty="0"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185734"/>
              </p:ext>
            </p:extLst>
          </p:nvPr>
        </p:nvGraphicFramePr>
        <p:xfrm>
          <a:off x="467544" y="764704"/>
          <a:ext cx="8064896" cy="5760640"/>
        </p:xfrm>
        <a:graphic>
          <a:graphicData uri="http://schemas.openxmlformats.org/drawingml/2006/table">
            <a:tbl>
              <a:tblPr firstRow="1" firstCol="1" bandRow="1"/>
              <a:tblGrid>
                <a:gridCol w="1862298"/>
                <a:gridCol w="3094728"/>
                <a:gridCol w="3107870"/>
              </a:tblGrid>
              <a:tr h="11998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Проблема проекта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«Зачем?» (мы делаем проект)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Актуальность проблемы мотивация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 проекта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«Что?» (для этого мы делаем)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Целеполагание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Задачи проекта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«Как?» (мы это можем делать)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Постановка задач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Методы и способы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«Что получится?» (как решение проблемы)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Выбор способов и методов, планирование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9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«Почему?» (это важно для меня лично)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Ожидаемый 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15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124744"/>
            <a:ext cx="7560840" cy="3539430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Нинель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Юмовна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Пахомова: </a:t>
            </a:r>
          </a:p>
          <a:p>
            <a:pPr algn="just"/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algn="just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«Проект – одна из личностно- ориентированных технологий, способ организации самостоятельной деятельности учащихся, направленная на решение задачи учебного проекта»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04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764761"/>
            <a:ext cx="7848872" cy="4815445"/>
          </a:xfrm>
          <a:prstGeom prst="rect">
            <a:avLst/>
          </a:prstGeom>
          <a:noFill/>
        </p:spPr>
        <p:txBody>
          <a:bodyPr wrap="square" lIns="90847" tIns="45436" rIns="90847" bIns="45436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Метод учебного проекта характеризуется как:</a:t>
            </a:r>
          </a:p>
          <a:p>
            <a:pPr marL="283959" indent="-283959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личностно ориентированный;</a:t>
            </a:r>
          </a:p>
          <a:p>
            <a:pPr marL="283959" indent="-283959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деятельностный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283959" indent="-283959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обучающий взаимодействию в группе и групповой деятельно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c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ти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283959" indent="-283959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построенный на принципах проблемного обучения;</a:t>
            </a:r>
          </a:p>
          <a:p>
            <a:pPr marL="283959" indent="-283959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развивающий умения самовыражения, 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самопроявления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самопрезентации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и рефлексии;</a:t>
            </a:r>
          </a:p>
          <a:p>
            <a:pPr marL="283959" indent="-283959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формирующий навыки самостоятельности в мыслительной, практической и волевой сферах;</a:t>
            </a:r>
          </a:p>
          <a:p>
            <a:pPr marL="283959" indent="-283959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воспитывающий целеустремленность, толерантность, индивидуализм и коллективизм, ответственность, инициативность и творческое отношение к делу;</a:t>
            </a:r>
          </a:p>
          <a:p>
            <a:pPr marL="283959" indent="-283959" algn="just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здоровьесберегающий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063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4"/>
            <a:ext cx="8183880" cy="54909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5000"/>
              </a:lnSpc>
              <a:spcBef>
                <a:spcPts val="1390"/>
              </a:spcBef>
              <a:spcAft>
                <a:spcPts val="1390"/>
              </a:spcAft>
              <a:buNone/>
            </a:pPr>
            <a:r>
              <a:rPr lang="ru-RU" sz="35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Основные требования к проекту</a:t>
            </a:r>
            <a:endParaRPr lang="ru-RU" sz="35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1.Наличие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социально значимой задачи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(проблемы)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исследовательской,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информационной, практической.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2.Выполнение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проекта начинается с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планирования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действий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по разрешению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проблемы.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3.Требует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исследовательской работы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учащихся (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поиск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информации).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4.Результат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работы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является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продукт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5.Требует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 завершающем этапе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презентации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своего продукта. </a:t>
            </a:r>
            <a:endParaRPr lang="ru-RU" sz="24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10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758</TotalTime>
  <Words>832</Words>
  <Application>Microsoft Office PowerPoint</Application>
  <PresentationFormat>Экран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Аспект</vt:lpstr>
      <vt:lpstr>1_Аспект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Надежда</cp:lastModifiedBy>
  <cp:revision>60</cp:revision>
  <dcterms:created xsi:type="dcterms:W3CDTF">2012-05-01T16:51:45Z</dcterms:created>
  <dcterms:modified xsi:type="dcterms:W3CDTF">2014-01-22T18:02:29Z</dcterms:modified>
</cp:coreProperties>
</file>