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60" r:id="rId4"/>
    <p:sldId id="257" r:id="rId5"/>
    <p:sldId id="259" r:id="rId6"/>
    <p:sldId id="262" r:id="rId7"/>
    <p:sldId id="281" r:id="rId8"/>
    <p:sldId id="267" r:id="rId9"/>
    <p:sldId id="268" r:id="rId10"/>
    <p:sldId id="278" r:id="rId11"/>
    <p:sldId id="277" r:id="rId12"/>
    <p:sldId id="282" r:id="rId13"/>
    <p:sldId id="279" r:id="rId14"/>
    <p:sldId id="280" r:id="rId15"/>
    <p:sldId id="283" r:id="rId16"/>
    <p:sldId id="284" r:id="rId17"/>
    <p:sldId id="264" r:id="rId18"/>
    <p:sldId id="263" r:id="rId19"/>
    <p:sldId id="270" r:id="rId20"/>
    <p:sldId id="271" r:id="rId21"/>
    <p:sldId id="272" r:id="rId22"/>
    <p:sldId id="273" r:id="rId23"/>
    <p:sldId id="274" r:id="rId24"/>
    <p:sldId id="275" r:id="rId25"/>
    <p:sldId id="276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176" y="3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985B5-9D4E-4509-83A2-076E08EA8415}" type="datetimeFigureOut">
              <a:rPr lang="ru-RU" smtClean="0"/>
              <a:pPr/>
              <a:t>21.04.2013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49B10-37D8-4FA5-BC66-86FDC677E53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985B5-9D4E-4509-83A2-076E08EA8415}" type="datetimeFigureOut">
              <a:rPr lang="ru-RU" smtClean="0"/>
              <a:pPr/>
              <a:t>21.04.2013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49B10-37D8-4FA5-BC66-86FDC677E53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985B5-9D4E-4509-83A2-076E08EA8415}" type="datetimeFigureOut">
              <a:rPr lang="ru-RU" smtClean="0"/>
              <a:pPr/>
              <a:t>21.04.2013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49B10-37D8-4FA5-BC66-86FDC677E53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985B5-9D4E-4509-83A2-076E08EA8415}" type="datetimeFigureOut">
              <a:rPr lang="ru-RU" smtClean="0"/>
              <a:pPr/>
              <a:t>21.04.2013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49B10-37D8-4FA5-BC66-86FDC677E53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985B5-9D4E-4509-83A2-076E08EA8415}" type="datetimeFigureOut">
              <a:rPr lang="ru-RU" smtClean="0"/>
              <a:pPr/>
              <a:t>21.04.2013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49B10-37D8-4FA5-BC66-86FDC677E53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985B5-9D4E-4509-83A2-076E08EA8415}" type="datetimeFigureOut">
              <a:rPr lang="ru-RU" smtClean="0"/>
              <a:pPr/>
              <a:t>21.04.2013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49B10-37D8-4FA5-BC66-86FDC677E53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985B5-9D4E-4509-83A2-076E08EA8415}" type="datetimeFigureOut">
              <a:rPr lang="ru-RU" smtClean="0"/>
              <a:pPr/>
              <a:t>21.04.2013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49B10-37D8-4FA5-BC66-86FDC677E53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985B5-9D4E-4509-83A2-076E08EA8415}" type="datetimeFigureOut">
              <a:rPr lang="ru-RU" smtClean="0"/>
              <a:pPr/>
              <a:t>21.04.2013</a:t>
            </a:fld>
            <a:endParaRPr lang="ru-RU" dirty="0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3C49B10-37D8-4FA5-BC66-86FDC677E53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985B5-9D4E-4509-83A2-076E08EA8415}" type="datetimeFigureOut">
              <a:rPr lang="ru-RU" smtClean="0"/>
              <a:pPr/>
              <a:t>21.04.2013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49B10-37D8-4FA5-BC66-86FDC677E53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985B5-9D4E-4509-83A2-076E08EA8415}" type="datetimeFigureOut">
              <a:rPr lang="ru-RU" smtClean="0"/>
              <a:pPr/>
              <a:t>21.04.2013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33C49B10-37D8-4FA5-BC66-86FDC677E53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AC5985B5-9D4E-4509-83A2-076E08EA8415}" type="datetimeFigureOut">
              <a:rPr lang="ru-RU" smtClean="0"/>
              <a:pPr/>
              <a:t>21.04.2013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49B10-37D8-4FA5-BC66-86FDC677E53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AC5985B5-9D4E-4509-83A2-076E08EA8415}" type="datetimeFigureOut">
              <a:rPr lang="ru-RU" smtClean="0"/>
              <a:pPr/>
              <a:t>21.04.2013</a:t>
            </a:fld>
            <a:endParaRPr lang="ru-RU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33C49B10-37D8-4FA5-BC66-86FDC677E53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500043"/>
            <a:ext cx="8501122" cy="2786081"/>
          </a:xfrm>
        </p:spPr>
        <p:txBody>
          <a:bodyPr>
            <a:noAutofit/>
          </a:bodyPr>
          <a:lstStyle/>
          <a:p>
            <a:pPr algn="ctr"/>
            <a:r>
              <a:rPr lang="ru-RU" sz="4400" dirty="0" smtClean="0">
                <a:solidFill>
                  <a:schemeClr val="bg2">
                    <a:lumMod val="25000"/>
                  </a:schemeClr>
                </a:solidFill>
                <a:latin typeface="Garamond Premr Pro Smbd" pitchFamily="18" charset="0"/>
              </a:rPr>
              <a:t>Здоровьесберегающие технологии </a:t>
            </a:r>
            <a:br>
              <a:rPr lang="ru-RU" sz="4400" dirty="0" smtClean="0">
                <a:solidFill>
                  <a:schemeClr val="bg2">
                    <a:lumMod val="25000"/>
                  </a:schemeClr>
                </a:solidFill>
                <a:latin typeface="Garamond Premr Pro Smbd" pitchFamily="18" charset="0"/>
              </a:rPr>
            </a:br>
            <a:r>
              <a:rPr lang="ru-RU" sz="4400" dirty="0" smtClean="0">
                <a:solidFill>
                  <a:schemeClr val="bg2">
                    <a:lumMod val="25000"/>
                  </a:schemeClr>
                </a:solidFill>
                <a:latin typeface="Garamond Premr Pro Smbd" pitchFamily="18" charset="0"/>
              </a:rPr>
              <a:t>в начальной школе.</a:t>
            </a:r>
            <a:endParaRPr lang="ru-RU" sz="4400" dirty="0">
              <a:solidFill>
                <a:schemeClr val="bg2">
                  <a:lumMod val="25000"/>
                </a:schemeClr>
              </a:solidFill>
              <a:latin typeface="Garamond Premr Pro Smbd" pitchFamily="18" charset="0"/>
            </a:endParaRPr>
          </a:p>
        </p:txBody>
      </p:sp>
      <p:pic>
        <p:nvPicPr>
          <p:cNvPr id="5" name="Рисунок 4" descr="60604743333533401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00100" y="2643182"/>
            <a:ext cx="7215238" cy="4000528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14290"/>
            <a:ext cx="8501122" cy="1143000"/>
          </a:xfrm>
        </p:spPr>
        <p:txBody>
          <a:bodyPr>
            <a:noAutofit/>
          </a:bodyPr>
          <a:lstStyle/>
          <a:p>
            <a:pPr algn="ctr"/>
            <a:r>
              <a:rPr lang="ru-RU" sz="3600" b="1" i="1" dirty="0" smtClean="0">
                <a:solidFill>
                  <a:schemeClr val="tx1">
                    <a:lumMod val="10000"/>
                  </a:schemeClr>
                </a:solidFill>
                <a:latin typeface="Arial" charset="0"/>
              </a:rPr>
              <a:t>Критерии </a:t>
            </a:r>
            <a:r>
              <a:rPr lang="ru-RU" sz="3600" b="1" i="1" dirty="0" err="1" smtClean="0">
                <a:solidFill>
                  <a:schemeClr val="tx1">
                    <a:lumMod val="10000"/>
                  </a:schemeClr>
                </a:solidFill>
                <a:latin typeface="Arial" charset="0"/>
              </a:rPr>
              <a:t>здоровьесбережения</a:t>
            </a:r>
            <a:r>
              <a:rPr lang="ru-RU" sz="3600" b="1" i="1" dirty="0" smtClean="0">
                <a:solidFill>
                  <a:schemeClr val="tx1">
                    <a:lumMod val="10000"/>
                  </a:schemeClr>
                </a:solidFill>
                <a:latin typeface="Arial" charset="0"/>
              </a:rPr>
              <a:t> и уровни гигиенической рациональности урока.</a:t>
            </a:r>
            <a:endParaRPr lang="ru-RU" sz="3600" i="1" dirty="0">
              <a:solidFill>
                <a:schemeClr val="tx1">
                  <a:lumMod val="10000"/>
                </a:schemeClr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14282" y="1785926"/>
          <a:ext cx="8643999" cy="4714908"/>
        </p:xfrm>
        <a:graphic>
          <a:graphicData uri="http://schemas.openxmlformats.org/drawingml/2006/table">
            <a:tbl>
              <a:tblPr/>
              <a:tblGrid>
                <a:gridCol w="1692791"/>
                <a:gridCol w="2049168"/>
                <a:gridCol w="1605553"/>
                <a:gridCol w="1781885"/>
                <a:gridCol w="1514602"/>
              </a:tblGrid>
              <a:tr h="1758101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DejaVu Sans" charset="-128"/>
                        </a:rPr>
                        <a:t>Критерии здоровье- сбережения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DejaVu Sans" charset="-128"/>
                      </a:endParaRPr>
                    </a:p>
                  </a:txBody>
                  <a:tcPr marL="90000" marR="90000" marT="60912" marB="46800" horzOverflow="overflow">
                    <a:lnL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DejaVu Sans" charset="-128"/>
                        </a:rPr>
                        <a:t>Характеристика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DejaVu Sans" charset="-128"/>
                      </a:endParaRPr>
                    </a:p>
                  </a:txBody>
                  <a:tcPr marL="90000" marR="90000" marT="60912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DejaVu Sans" charset="-128"/>
                        </a:rPr>
                        <a:t>Рациональ-ный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DejaVu Sans" charset="-128"/>
                        </a:rPr>
                        <a:t> уровень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DejaVu Sans" charset="-128"/>
                      </a:endParaRPr>
                    </a:p>
                  </a:txBody>
                  <a:tcPr marL="90000" marR="90000" marT="60912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DejaVu Sans" charset="-128"/>
                        </a:rPr>
                        <a:t>Недостаточ-но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DejaVu Sans" charset="-128"/>
                        </a:rPr>
                        <a:t> </a:t>
                      </a:r>
                      <a:r>
                        <a:rPr kumimoji="0" lang="ru-RU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DejaVu Sans" charset="-128"/>
                        </a:rPr>
                        <a:t>рацио-нальный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DejaVu Sans" charset="-128"/>
                      </a:endParaRP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DejaVu Sans" charset="-128"/>
                      </a:endParaRPr>
                    </a:p>
                  </a:txBody>
                  <a:tcPr marL="90000" marR="90000" marT="60912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DejaVu Sans" charset="-128"/>
                        </a:rPr>
                        <a:t>Нерацио-нальный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DejaVu Sans" charset="-128"/>
                      </a:endParaRPr>
                    </a:p>
                  </a:txBody>
                  <a:tcPr marL="90000" marR="90000" marT="60912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56807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DejaVu Sans" charset="-128"/>
                        </a:rPr>
                        <a:t>Количество видов учебной деятель-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DejaVu Sans" charset="-128"/>
                        </a:rPr>
                        <a:t>ности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DejaVu Sans" charset="-128"/>
                      </a:endParaRPr>
                    </a:p>
                  </a:txBody>
                  <a:tcPr marL="90000" marR="90000" marT="60912" marB="46800" horzOverflow="overflow">
                    <a:lnL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DejaVu Sans" charset="-128"/>
                        </a:rPr>
                        <a:t>Виды учебной деятельности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DejaVu Sans" charset="-128"/>
                        </a:rPr>
                        <a:t>: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DejaVu Sans" charset="-128"/>
                        </a:rPr>
                        <a:t> </a:t>
                      </a:r>
                      <a:r>
                        <a:rPr kumimoji="0" lang="ru-RU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DejaVu Sans" charset="-128"/>
                        </a:rPr>
                        <a:t>опрос,письмо,чтение,слуша-ние,рассказ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DejaVu Sans" charset="-128"/>
                        </a:rPr>
                        <a:t>, ответы на </a:t>
                      </a:r>
                      <a:r>
                        <a:rPr kumimoji="0" lang="ru-RU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DejaVu Sans" charset="-128"/>
                        </a:rPr>
                        <a:t>вопросы,рас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DejaVu Sans" charset="-128"/>
                        </a:rPr>
                        <a:t>- </a:t>
                      </a:r>
                      <a:r>
                        <a:rPr kumimoji="0" lang="ru-RU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DejaVu Sans" charset="-128"/>
                        </a:rPr>
                        <a:t>сматривание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DejaVu Sans" charset="-128"/>
                        </a:rPr>
                        <a:t>,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DejaVu Sans" charset="-128"/>
                        </a:rPr>
                        <a:t>списывание</a:t>
                      </a:r>
                    </a:p>
                  </a:txBody>
                  <a:tcPr marL="90000" marR="90000" marT="60912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DejaVu Sans" charset="-128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DejaVu Sans" charset="-128"/>
                        </a:rPr>
                        <a:t>4-7</a:t>
                      </a:r>
                    </a:p>
                  </a:txBody>
                  <a:tcPr marL="90000" marR="90000" marT="60912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DejaVu Sans" charset="-128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DejaVu Sans" charset="-128"/>
                        </a:rPr>
                        <a:t>2-3</a:t>
                      </a:r>
                    </a:p>
                  </a:txBody>
                  <a:tcPr marL="90000" marR="90000" marT="60912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DejaVu Sans" charset="-128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DejaVu Sans" charset="-128"/>
                        </a:rPr>
                        <a:t>1-2</a:t>
                      </a:r>
                    </a:p>
                  </a:txBody>
                  <a:tcPr marL="90000" marR="90000" marT="60912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58204" cy="1143000"/>
          </a:xfrm>
        </p:spPr>
        <p:txBody>
          <a:bodyPr>
            <a:noAutofit/>
          </a:bodyPr>
          <a:lstStyle/>
          <a:p>
            <a:pPr algn="ctr"/>
            <a:r>
              <a:rPr lang="ru-RU" sz="3600" b="1" i="1" dirty="0" smtClean="0">
                <a:solidFill>
                  <a:schemeClr val="tx1">
                    <a:lumMod val="10000"/>
                  </a:schemeClr>
                </a:solidFill>
                <a:latin typeface="Arial" charset="0"/>
              </a:rPr>
              <a:t>Критерии </a:t>
            </a:r>
            <a:r>
              <a:rPr lang="ru-RU" sz="3600" b="1" i="1" dirty="0" err="1" smtClean="0">
                <a:solidFill>
                  <a:schemeClr val="tx1">
                    <a:lumMod val="10000"/>
                  </a:schemeClr>
                </a:solidFill>
                <a:latin typeface="Arial" charset="0"/>
              </a:rPr>
              <a:t>здоровьесбережения</a:t>
            </a:r>
            <a:r>
              <a:rPr lang="ru-RU" sz="3600" b="1" i="1" dirty="0" smtClean="0">
                <a:solidFill>
                  <a:schemeClr val="tx1">
                    <a:lumMod val="10000"/>
                  </a:schemeClr>
                </a:solidFill>
                <a:latin typeface="Arial" charset="0"/>
              </a:rPr>
              <a:t> и уровни гигиенической рациональности урока.</a:t>
            </a:r>
            <a:endParaRPr lang="ru-RU" sz="36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85718" y="1857364"/>
          <a:ext cx="8429685" cy="4357718"/>
        </p:xfrm>
        <a:graphic>
          <a:graphicData uri="http://schemas.openxmlformats.org/drawingml/2006/table">
            <a:tbl>
              <a:tblPr/>
              <a:tblGrid>
                <a:gridCol w="1650821"/>
                <a:gridCol w="1998362"/>
                <a:gridCol w="1565746"/>
                <a:gridCol w="1737706"/>
                <a:gridCol w="1477050"/>
              </a:tblGrid>
              <a:tr h="1624911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DejaVu Sans" charset="-128"/>
                        </a:rPr>
                        <a:t>Критерии здоровье- сбережения</a:t>
                      </a:r>
                    </a:p>
                  </a:txBody>
                  <a:tcPr marL="90000" marR="90000" marT="60912" marB="46800" horzOverflow="overflow">
                    <a:lnL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DejaVu Sans" charset="-128"/>
                        </a:rPr>
                        <a:t>Характеристика</a:t>
                      </a:r>
                    </a:p>
                  </a:txBody>
                  <a:tcPr marL="90000" marR="90000" marT="60912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DejaVu Sans" charset="-128"/>
                        </a:rPr>
                        <a:t>Рациональ-ный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DejaVu Sans" charset="-128"/>
                        </a:rPr>
                        <a:t> уровень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DejaVu Sans" charset="-128"/>
                      </a:endParaRPr>
                    </a:p>
                  </a:txBody>
                  <a:tcPr marL="90000" marR="90000" marT="60912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DejaVu Sans" charset="-128"/>
                        </a:rPr>
                        <a:t>Недостаточно </a:t>
                      </a:r>
                      <a:r>
                        <a:rPr kumimoji="0" lang="ru-RU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DejaVu Sans" charset="-128"/>
                        </a:rPr>
                        <a:t>рацио-нальный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DejaVu Sans" charset="-128"/>
                      </a:endParaRP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DejaVu Sans" charset="-128"/>
                      </a:endParaRPr>
                    </a:p>
                  </a:txBody>
                  <a:tcPr marL="90000" marR="90000" marT="60912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DejaVu Sans" charset="-128"/>
                        </a:rPr>
                        <a:t>Нерацио-нальный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DejaVu Sans" charset="-128"/>
                      </a:endParaRPr>
                    </a:p>
                  </a:txBody>
                  <a:tcPr marL="90000" marR="90000" marT="60912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32807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lang="ru-RU" sz="1600" b="1" dirty="0" smtClean="0">
                          <a:solidFill>
                            <a:srgbClr val="000000"/>
                          </a:solidFill>
                        </a:rPr>
                        <a:t>Средняя продолжи- </a:t>
                      </a:r>
                      <a:r>
                        <a:rPr lang="ru-RU" sz="1600" b="1" dirty="0" err="1" smtClean="0">
                          <a:solidFill>
                            <a:srgbClr val="000000"/>
                          </a:solidFill>
                        </a:rPr>
                        <a:t>тельность</a:t>
                      </a:r>
                      <a:r>
                        <a:rPr lang="ru-RU" sz="1600" b="1" dirty="0" smtClean="0">
                          <a:solidFill>
                            <a:srgbClr val="000000"/>
                          </a:solidFill>
                        </a:rPr>
                        <a:t> и частота </a:t>
                      </a:r>
                      <a:r>
                        <a:rPr lang="ru-RU" sz="1600" b="1" dirty="0" err="1" smtClean="0">
                          <a:solidFill>
                            <a:srgbClr val="000000"/>
                          </a:solidFill>
                        </a:rPr>
                        <a:t>чередова-ния</a:t>
                      </a:r>
                      <a:r>
                        <a:rPr lang="ru-RU" sz="1600" b="1" dirty="0" smtClean="0">
                          <a:solidFill>
                            <a:srgbClr val="000000"/>
                          </a:solidFill>
                        </a:rPr>
                        <a:t> видов </a:t>
                      </a:r>
                      <a:r>
                        <a:rPr lang="ru-RU" sz="1600" b="1" dirty="0" err="1" smtClean="0">
                          <a:solidFill>
                            <a:srgbClr val="000000"/>
                          </a:solidFill>
                        </a:rPr>
                        <a:t>деятельно-сти</a:t>
                      </a:r>
                      <a:endParaRPr lang="ru-RU" sz="1600" b="1" dirty="0" smtClean="0">
                        <a:solidFill>
                          <a:srgbClr val="000000"/>
                        </a:solidFill>
                      </a:endParaRP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DejaVu Sans" charset="-128"/>
                      </a:endParaRPr>
                    </a:p>
                  </a:txBody>
                  <a:tcPr marL="90000" marR="90000" marT="60912" marB="46800" horzOverflow="overflow">
                    <a:lnL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DejaVu Sans" charset="-128"/>
                      </a:endParaRPr>
                    </a:p>
                  </a:txBody>
                  <a:tcPr marL="90000" marR="90000" marT="60912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DejaVu Sans" charset="-128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DejaVu Sans" charset="-128"/>
                        </a:rPr>
                        <a:t>Не более 10 мин.</a:t>
                      </a:r>
                    </a:p>
                  </a:txBody>
                  <a:tcPr marL="90000" marR="90000" marT="60912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DejaVu Sans" charset="-128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DejaVu Sans" charset="-128"/>
                        </a:rPr>
                        <a:t>11-15 мин.</a:t>
                      </a:r>
                    </a:p>
                  </a:txBody>
                  <a:tcPr marL="90000" marR="90000" marT="60912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DejaVu Sans" charset="-128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DejaVu Sans" charset="-128"/>
                        </a:rPr>
                        <a:t>Более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DejaVu Sans" charset="-128"/>
                        </a:rPr>
                        <a:t> 15 мин.</a:t>
                      </a:r>
                    </a:p>
                  </a:txBody>
                  <a:tcPr marL="90000" marR="90000" marT="60912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b="1" i="1" dirty="0" smtClean="0">
                <a:solidFill>
                  <a:schemeClr val="tx1">
                    <a:lumMod val="10000"/>
                  </a:schemeClr>
                </a:solidFill>
                <a:latin typeface="Arial" charset="0"/>
              </a:rPr>
              <a:t>Критерии </a:t>
            </a:r>
            <a:r>
              <a:rPr lang="ru-RU" sz="3600" b="1" i="1" dirty="0" err="1" smtClean="0">
                <a:solidFill>
                  <a:schemeClr val="tx1">
                    <a:lumMod val="10000"/>
                  </a:schemeClr>
                </a:solidFill>
                <a:latin typeface="Arial" charset="0"/>
              </a:rPr>
              <a:t>здоровьесбережения</a:t>
            </a:r>
            <a:r>
              <a:rPr lang="ru-RU" sz="3600" b="1" i="1" dirty="0" smtClean="0">
                <a:solidFill>
                  <a:schemeClr val="tx1">
                    <a:lumMod val="10000"/>
                  </a:schemeClr>
                </a:solidFill>
                <a:latin typeface="Arial" charset="0"/>
              </a:rPr>
              <a:t> и уровни гигиенической рациональности урока.</a:t>
            </a:r>
            <a:endParaRPr lang="ru-RU" sz="3600" dirty="0"/>
          </a:p>
        </p:txBody>
      </p:sp>
      <p:graphicFrame>
        <p:nvGraphicFramePr>
          <p:cNvPr id="4" name="Group 2"/>
          <p:cNvGraphicFramePr>
            <a:graphicFrameLocks noGrp="1"/>
          </p:cNvGraphicFramePr>
          <p:nvPr/>
        </p:nvGraphicFramePr>
        <p:xfrm>
          <a:off x="500034" y="1928802"/>
          <a:ext cx="7893054" cy="4500594"/>
        </p:xfrm>
        <a:graphic>
          <a:graphicData uri="http://schemas.openxmlformats.org/drawingml/2006/table">
            <a:tbl>
              <a:tblPr/>
              <a:tblGrid>
                <a:gridCol w="1545730"/>
                <a:gridCol w="1871147"/>
                <a:gridCol w="1466071"/>
                <a:gridCol w="1627084"/>
                <a:gridCol w="1383022"/>
              </a:tblGrid>
              <a:tr h="1576126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DejaVu Sans" charset="-128"/>
                        </a:rPr>
                        <a:t>Критерии здоровье- сбережения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DejaVu Sans" charset="-128"/>
                      </a:endParaRPr>
                    </a:p>
                  </a:txBody>
                  <a:tcPr marL="90000" marR="90000" marT="60912" marB="46800" horzOverflow="overflow">
                    <a:lnL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DejaVu Sans" charset="-128"/>
                        </a:rPr>
                        <a:t>Характерис-тика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DejaVu Sans" charset="-128"/>
                      </a:endParaRPr>
                    </a:p>
                  </a:txBody>
                  <a:tcPr marL="90000" marR="90000" marT="60912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DejaVu Sans" charset="-128"/>
                        </a:rPr>
                        <a:t>Рациональ-ный уровень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DejaVu Sans" charset="-128"/>
                      </a:endParaRPr>
                    </a:p>
                  </a:txBody>
                  <a:tcPr marL="90000" marR="90000" marT="60912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DejaVu Sans" charset="-128"/>
                        </a:rPr>
                        <a:t>Недостаточ-но рацио-нальный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DejaVu Sans" charset="-128"/>
                      </a:endParaRPr>
                    </a:p>
                  </a:txBody>
                  <a:tcPr marL="90000" marR="90000" marT="60912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DejaVu Sans" charset="-128"/>
                        </a:rPr>
                        <a:t>Нерацио-нальный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DejaVu Sans" charset="-128"/>
                      </a:endParaRPr>
                    </a:p>
                  </a:txBody>
                  <a:tcPr marL="90000" marR="90000" marT="60912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4468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DejaVu Sans" charset="-128"/>
                        </a:rPr>
                        <a:t>Количество видов пре-подавания</a:t>
                      </a:r>
                    </a:p>
                  </a:txBody>
                  <a:tcPr marL="90000" marR="90000" marT="60912" marB="46800" horzOverflow="overflow">
                    <a:lnL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DejaVu Sans" charset="-128"/>
                        </a:rPr>
                        <a:t>Виды препода- вания: словесный, наглядный, самостоятель-ная или практическая работа, аудиовизуаль- ный </a:t>
                      </a:r>
                    </a:p>
                  </a:txBody>
                  <a:tcPr marL="90000" marR="90000" marT="60912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DejaVu Sans" charset="-128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DejaVu Sans" charset="-128"/>
                        </a:rPr>
                        <a:t>Не менее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DejaVu Sans" charset="-128"/>
                        </a:rPr>
                        <a:t>3-х</a:t>
                      </a:r>
                    </a:p>
                  </a:txBody>
                  <a:tcPr marL="90000" marR="90000" marT="60912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DejaVu Sans" charset="-128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DejaVu Sans" charset="-128"/>
                        </a:rPr>
                        <a:t>2</a:t>
                      </a:r>
                    </a:p>
                  </a:txBody>
                  <a:tcPr marL="90000" marR="90000" marT="60912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DejaVu Sans" charset="-128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DejaVu Sans" charset="-128"/>
                        </a:rPr>
                        <a:t>1</a:t>
                      </a:r>
                    </a:p>
                  </a:txBody>
                  <a:tcPr marL="90000" marR="90000" marT="60912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86766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b="1" i="1" dirty="0" smtClean="0">
                <a:solidFill>
                  <a:schemeClr val="tx1">
                    <a:lumMod val="10000"/>
                  </a:schemeClr>
                </a:solidFill>
                <a:latin typeface="Arial" charset="0"/>
              </a:rPr>
              <a:t>Критерии </a:t>
            </a:r>
            <a:r>
              <a:rPr lang="ru-RU" sz="4000" b="1" i="1" dirty="0" err="1" smtClean="0">
                <a:solidFill>
                  <a:schemeClr val="tx1">
                    <a:lumMod val="10000"/>
                  </a:schemeClr>
                </a:solidFill>
                <a:latin typeface="Arial" charset="0"/>
              </a:rPr>
              <a:t>здоровьесбережения</a:t>
            </a:r>
            <a:r>
              <a:rPr lang="ru-RU" sz="4000" b="1" i="1" dirty="0" smtClean="0">
                <a:solidFill>
                  <a:schemeClr val="tx1">
                    <a:lumMod val="10000"/>
                  </a:schemeClr>
                </a:solidFill>
                <a:latin typeface="Arial" charset="0"/>
              </a:rPr>
              <a:t> и уровни гигиенической рациональности урока.</a:t>
            </a:r>
            <a:endParaRPr lang="ru-RU" sz="40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428596" y="1928802"/>
          <a:ext cx="8358247" cy="4572032"/>
        </p:xfrm>
        <a:graphic>
          <a:graphicData uri="http://schemas.openxmlformats.org/drawingml/2006/table">
            <a:tbl>
              <a:tblPr/>
              <a:tblGrid>
                <a:gridCol w="1636831"/>
                <a:gridCol w="1981427"/>
                <a:gridCol w="1552477"/>
                <a:gridCol w="1722980"/>
                <a:gridCol w="1464532"/>
              </a:tblGrid>
              <a:tr h="1617651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DejaVu Sans" charset="-128"/>
                        </a:rPr>
                        <a:t>Критерии здоровье- сбережения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DejaVu Sans" charset="-128"/>
                      </a:endParaRPr>
                    </a:p>
                  </a:txBody>
                  <a:tcPr marL="90000" marR="90000" marT="60912" marB="46800" horzOverflow="overflow">
                    <a:lnL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DejaVu Sans" charset="-128"/>
                        </a:rPr>
                        <a:t>Характеристика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DejaVu Sans" charset="-128"/>
                      </a:endParaRPr>
                    </a:p>
                  </a:txBody>
                  <a:tcPr marL="90000" marR="90000" marT="60912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DejaVu Sans" charset="-128"/>
                        </a:rPr>
                        <a:t>Рациональ-ный уровень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DejaVu Sans" charset="-128"/>
                      </a:endParaRPr>
                    </a:p>
                  </a:txBody>
                  <a:tcPr marL="90000" marR="90000" marT="60912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DejaVu Sans" charset="-128"/>
                        </a:rPr>
                        <a:t>Недостаточ-но рацио-нальный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DejaVu Sans" charset="-128"/>
                      </a:endParaRPr>
                    </a:p>
                  </a:txBody>
                  <a:tcPr marL="90000" marR="90000" marT="60912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DejaVu Sans" charset="-128"/>
                        </a:rPr>
                        <a:t>Нерацио-нальный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DejaVu Sans" charset="-128"/>
                      </a:endParaRP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DejaVu Sans" charset="-128"/>
                      </a:endParaRPr>
                    </a:p>
                  </a:txBody>
                  <a:tcPr marL="90000" marR="90000" marT="60912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54381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DejaVu Sans" charset="-128"/>
                        </a:rPr>
                        <a:t>Чередование видов </a:t>
                      </a:r>
                      <a:r>
                        <a:rPr kumimoji="0" lang="ru-RU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DejaVu Sans" charset="-128"/>
                        </a:rPr>
                        <a:t>преподава-ния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DejaVu Sans" charset="-128"/>
                      </a:endParaRP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DejaVu Sans" charset="-128"/>
                      </a:endParaRP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DejaVu Sans" charset="-128"/>
                        </a:rPr>
                        <a:t>Плотность урока</a:t>
                      </a:r>
                    </a:p>
                  </a:txBody>
                  <a:tcPr marL="90000" marR="90000" marT="60912" marB="46800" horzOverflow="overflow">
                    <a:lnL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DejaVu Sans" charset="-128"/>
                      </a:endParaRP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DejaVu Sans" charset="-128"/>
                      </a:endParaRP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DejaVu Sans" charset="-128"/>
                      </a:endParaRP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DejaVu Sans" charset="-128"/>
                      </a:endParaRP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DejaVu Sans" charset="-128"/>
                        </a:rPr>
                        <a:t>Количество времени, затраченное школьником на работу</a:t>
                      </a:r>
                    </a:p>
                  </a:txBody>
                  <a:tcPr marL="90000" marR="90000" marT="60912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DejaVu Sans" charset="-128"/>
                        </a:rPr>
                        <a:t>Не позже, чем через 10-15 мин.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DejaVu Sans" charset="-128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DejaVu Sans" charset="-128"/>
                        </a:rPr>
                        <a:t>Не менее 60% и не более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DejaVu Sans" charset="-128"/>
                        </a:rPr>
                        <a:t> 75-80%</a:t>
                      </a:r>
                    </a:p>
                  </a:txBody>
                  <a:tcPr marL="90000" marR="90000" marT="60912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DejaVu Sans" charset="-128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DejaVu Sans" charset="-128"/>
                        </a:rPr>
                        <a:t>Через 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DejaVu Sans" charset="-128"/>
                        </a:rPr>
                        <a:t>15-20 мин. 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DejaVu Sans" charset="-128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DejaVu Sans" charset="-128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DejaVu Sans" charset="-128"/>
                        </a:rPr>
                        <a:t>85-90% </a:t>
                      </a:r>
                    </a:p>
                  </a:txBody>
                  <a:tcPr marL="90000" marR="90000" marT="60912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DejaVu Sans" charset="-128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DejaVu Sans" charset="-128"/>
                        </a:rPr>
                        <a:t>Не </a:t>
                      </a:r>
                      <a:r>
                        <a:rPr kumimoji="0" lang="ru-RU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DejaVu Sans" charset="-128"/>
                        </a:rPr>
                        <a:t>череду-ются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DejaVu Sans" charset="-128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DejaVu Sans" charset="-128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DejaVu Sans" charset="-128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DejaVu Sans" charset="-128"/>
                        </a:rPr>
                        <a:t>Более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DejaVu Sans" charset="-128"/>
                        </a:rPr>
                        <a:t> 90%</a:t>
                      </a:r>
                    </a:p>
                  </a:txBody>
                  <a:tcPr marL="90000" marR="90000" marT="60912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86766" cy="1143000"/>
          </a:xfrm>
        </p:spPr>
        <p:txBody>
          <a:bodyPr>
            <a:noAutofit/>
          </a:bodyPr>
          <a:lstStyle/>
          <a:p>
            <a:pPr algn="ctr"/>
            <a:r>
              <a:rPr lang="ru-RU" sz="3600" b="1" i="1" dirty="0" smtClean="0">
                <a:solidFill>
                  <a:schemeClr val="tx1">
                    <a:lumMod val="10000"/>
                  </a:schemeClr>
                </a:solidFill>
                <a:latin typeface="Arial" charset="0"/>
              </a:rPr>
              <a:t>Критерии </a:t>
            </a:r>
            <a:r>
              <a:rPr lang="ru-RU" sz="3600" b="1" i="1" dirty="0" err="1" smtClean="0">
                <a:solidFill>
                  <a:schemeClr val="tx1">
                    <a:lumMod val="10000"/>
                  </a:schemeClr>
                </a:solidFill>
                <a:latin typeface="Arial" charset="0"/>
              </a:rPr>
              <a:t>здоровьесбережения</a:t>
            </a:r>
            <a:r>
              <a:rPr lang="ru-RU" sz="3600" b="1" i="1" dirty="0" smtClean="0">
                <a:solidFill>
                  <a:schemeClr val="tx1">
                    <a:lumMod val="10000"/>
                  </a:schemeClr>
                </a:solidFill>
                <a:latin typeface="Arial" charset="0"/>
              </a:rPr>
              <a:t> и уровни гигиенической рациональности урока.</a:t>
            </a:r>
            <a:endParaRPr lang="ru-RU" sz="36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85721" y="1857364"/>
          <a:ext cx="8501122" cy="4583117"/>
        </p:xfrm>
        <a:graphic>
          <a:graphicData uri="http://schemas.openxmlformats.org/drawingml/2006/table">
            <a:tbl>
              <a:tblPr/>
              <a:tblGrid>
                <a:gridCol w="1664811"/>
                <a:gridCol w="2015297"/>
                <a:gridCol w="1579015"/>
                <a:gridCol w="1752432"/>
                <a:gridCol w="1489567"/>
              </a:tblGrid>
              <a:tr h="1584333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DejaVu Sans" charset="-128"/>
                        </a:rPr>
                        <a:t>Критерии здоровье- сбережения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DejaVu Sans" charset="-128"/>
                      </a:endParaRPr>
                    </a:p>
                  </a:txBody>
                  <a:tcPr marL="90000" marR="90000" marT="60912" marB="46800" horzOverflow="overflow">
                    <a:lnL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DejaVu Sans" charset="-128"/>
                        </a:rPr>
                        <a:t>Характеристика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DejaVu Sans" charset="-128"/>
                      </a:endParaRPr>
                    </a:p>
                  </a:txBody>
                  <a:tcPr marL="90000" marR="90000" marT="60912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DejaVu Sans" charset="-128"/>
                        </a:rPr>
                        <a:t>Рациональ-ный уровень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DejaVu Sans" charset="-128"/>
                      </a:endParaRPr>
                    </a:p>
                  </a:txBody>
                  <a:tcPr marL="90000" marR="90000" marT="60912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DejaVu Sans" charset="-128"/>
                        </a:rPr>
                        <a:t>Недостаточ-но рацио-нальный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DejaVu Sans" charset="-128"/>
                      </a:endParaRPr>
                    </a:p>
                  </a:txBody>
                  <a:tcPr marL="90000" marR="90000" marT="60912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DejaVu Sans" charset="-128"/>
                        </a:rPr>
                        <a:t>Нерацио-нальный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DejaVu Sans" charset="-128"/>
                      </a:endParaRPr>
                    </a:p>
                  </a:txBody>
                  <a:tcPr marL="90000" marR="90000" marT="60912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98784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lang="ru-RU" sz="1600" b="1" dirty="0" smtClean="0">
                          <a:solidFill>
                            <a:srgbClr val="000000"/>
                          </a:solidFill>
                        </a:rPr>
                        <a:t>Наличие, место, содержание и продолжи- </a:t>
                      </a:r>
                      <a:r>
                        <a:rPr lang="ru-RU" sz="1600" b="1" dirty="0" err="1" smtClean="0">
                          <a:solidFill>
                            <a:srgbClr val="000000"/>
                          </a:solidFill>
                        </a:rPr>
                        <a:t>тельность</a:t>
                      </a:r>
                      <a:r>
                        <a:rPr lang="ru-RU" sz="1600" b="1" dirty="0" smtClean="0">
                          <a:solidFill>
                            <a:srgbClr val="000000"/>
                          </a:solidFill>
                        </a:rPr>
                        <a:t> на уроке моментов </a:t>
                      </a:r>
                      <a:r>
                        <a:rPr lang="ru-RU" sz="1600" b="1" dirty="0" err="1" smtClean="0">
                          <a:solidFill>
                            <a:srgbClr val="000000"/>
                          </a:solidFill>
                        </a:rPr>
                        <a:t>оздоровле-ния</a:t>
                      </a:r>
                      <a:endParaRPr lang="ru-RU" sz="1600" b="1" dirty="0" smtClean="0">
                        <a:solidFill>
                          <a:srgbClr val="000000"/>
                        </a:solidFill>
                      </a:endParaRP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DejaVu Sans" charset="-128"/>
                      </a:endParaRPr>
                    </a:p>
                  </a:txBody>
                  <a:tcPr marL="90000" marR="90000" marT="60912" marB="46800" horzOverflow="overflow">
                    <a:lnL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lang="ru-RU" sz="1600" b="1" dirty="0" err="1" smtClean="0">
                          <a:solidFill>
                            <a:srgbClr val="000000"/>
                          </a:solidFill>
                        </a:rPr>
                        <a:t>Физкультми-нутки</a:t>
                      </a:r>
                      <a:r>
                        <a:rPr lang="ru-RU" sz="1600" b="1" dirty="0" smtClean="0">
                          <a:solidFill>
                            <a:srgbClr val="000000"/>
                          </a:solidFill>
                        </a:rPr>
                        <a:t>, </a:t>
                      </a:r>
                      <a:r>
                        <a:rPr lang="ru-RU" sz="1600" b="1" dirty="0" err="1" smtClean="0">
                          <a:solidFill>
                            <a:srgbClr val="000000"/>
                          </a:solidFill>
                        </a:rPr>
                        <a:t>динами-ческие</a:t>
                      </a:r>
                      <a:r>
                        <a:rPr lang="ru-RU" sz="1600" b="1" dirty="0" smtClean="0">
                          <a:solidFill>
                            <a:srgbClr val="000000"/>
                          </a:solidFill>
                        </a:rPr>
                        <a:t> паузы, гимнастика для глаз, массаж активных точек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DejaVu Sans" charset="-128"/>
                      </a:endParaRPr>
                    </a:p>
                  </a:txBody>
                  <a:tcPr marL="90000" marR="90000" marT="60912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DejaVu Sans" charset="-128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DejaVu Sans" charset="-128"/>
                        </a:rPr>
                        <a:t>На 20 и 35 минуте по 1 минуте из 3-х легких </a:t>
                      </a:r>
                      <a:r>
                        <a:rPr kumimoji="0" lang="ru-RU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DejaVu Sans" charset="-128"/>
                        </a:rPr>
                        <a:t>упражне-ний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DejaVu Sans" charset="-128"/>
                        </a:rPr>
                        <a:t> с 3-4 </a:t>
                      </a:r>
                      <a:r>
                        <a:rPr kumimoji="0" lang="ru-RU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DejaVu Sans" charset="-128"/>
                        </a:rPr>
                        <a:t>повторе-ниями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DejaVu Sans" charset="-128"/>
                        </a:rPr>
                        <a:t> каждого </a:t>
                      </a:r>
                    </a:p>
                  </a:txBody>
                  <a:tcPr marL="90000" marR="90000" marT="60912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DejaVu Sans" charset="-128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DejaVu Sans" charset="-128"/>
                        </a:rPr>
                        <a:t>1 </a:t>
                      </a:r>
                      <a:r>
                        <a:rPr kumimoji="0" lang="ru-RU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DejaVu Sans" charset="-128"/>
                        </a:rPr>
                        <a:t>физкульт-минутка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DejaVu Sans" charset="-128"/>
                        </a:rPr>
                        <a:t> с </a:t>
                      </a:r>
                      <a:r>
                        <a:rPr kumimoji="0" lang="ru-RU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DejaVu Sans" charset="-128"/>
                        </a:rPr>
                        <a:t>неправиль-ным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DejaVu Sans" charset="-128"/>
                        </a:rPr>
                        <a:t> </a:t>
                      </a:r>
                      <a:r>
                        <a:rPr kumimoji="0" lang="ru-RU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DejaVu Sans" charset="-128"/>
                        </a:rPr>
                        <a:t>содер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DejaVu Sans" charset="-128"/>
                        </a:rPr>
                        <a:t>- </a:t>
                      </a:r>
                      <a:r>
                        <a:rPr kumimoji="0" lang="ru-RU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DejaVu Sans" charset="-128"/>
                        </a:rPr>
                        <a:t>жанием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DejaVu Sans" charset="-128"/>
                        </a:rPr>
                        <a:t> или продолжи- </a:t>
                      </a:r>
                      <a:r>
                        <a:rPr kumimoji="0" lang="ru-RU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DejaVu Sans" charset="-128"/>
                        </a:rPr>
                        <a:t>тельностью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DejaVu Sans" charset="-128"/>
                      </a:endParaRPr>
                    </a:p>
                  </a:txBody>
                  <a:tcPr marL="90000" marR="90000" marT="60912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DejaVu Sans" charset="-128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DejaVu Sans" charset="-128"/>
                        </a:rPr>
                        <a:t>Отсутствует</a:t>
                      </a:r>
                    </a:p>
                  </a:txBody>
                  <a:tcPr marL="90000" marR="90000" marT="60912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214290"/>
            <a:ext cx="8643998" cy="642942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3200" b="1" i="1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3200" b="1" i="1" dirty="0" smtClean="0">
                <a:solidFill>
                  <a:schemeClr val="bg1">
                    <a:lumMod val="50000"/>
                  </a:schemeClr>
                </a:solidFill>
              </a:rPr>
              <a:t>     </a:t>
            </a:r>
            <a:r>
              <a:rPr lang="ru-RU" sz="3200" b="1" i="1" dirty="0" smtClean="0">
                <a:solidFill>
                  <a:schemeClr val="bg1">
                    <a:lumMod val="50000"/>
                  </a:schemeClr>
                </a:solidFill>
              </a:rPr>
              <a:t>Создание </a:t>
            </a:r>
            <a:r>
              <a:rPr lang="ru-RU" sz="3200" b="1" i="1" dirty="0" smtClean="0">
                <a:solidFill>
                  <a:schemeClr val="bg1">
                    <a:lumMod val="50000"/>
                  </a:schemeClr>
                </a:solidFill>
              </a:rPr>
              <a:t>благоприятного психологического климата на уроке</a:t>
            </a:r>
            <a:r>
              <a:rPr lang="ru-RU" sz="2400" dirty="0" smtClean="0">
                <a:solidFill>
                  <a:schemeClr val="bg2">
                    <a:lumMod val="10000"/>
                  </a:schemeClr>
                </a:solidFill>
              </a:rPr>
              <a:t/>
            </a:r>
            <a:br>
              <a:rPr lang="ru-RU" sz="2400" dirty="0" smtClean="0">
                <a:solidFill>
                  <a:schemeClr val="bg2">
                    <a:lumMod val="10000"/>
                  </a:schemeClr>
                </a:solidFill>
              </a:rPr>
            </a:br>
            <a:r>
              <a:rPr lang="ru-RU" sz="2400" dirty="0" smtClean="0">
                <a:solidFill>
                  <a:schemeClr val="bg2">
                    <a:lumMod val="10000"/>
                  </a:schemeClr>
                </a:solidFill>
              </a:rPr>
              <a:t>      </a:t>
            </a:r>
            <a:endParaRPr lang="en-US" sz="2400" dirty="0" smtClean="0">
              <a:solidFill>
                <a:schemeClr val="bg2">
                  <a:lumMod val="10000"/>
                </a:schemeClr>
              </a:solidFill>
            </a:endParaRPr>
          </a:p>
          <a:p>
            <a:pPr algn="just">
              <a:buNone/>
            </a:pPr>
            <a:r>
              <a:rPr lang="en-US" sz="2800" i="1" dirty="0" smtClean="0">
                <a:solidFill>
                  <a:schemeClr val="bg2">
                    <a:lumMod val="10000"/>
                  </a:schemeClr>
                </a:solidFill>
              </a:rPr>
              <a:t>         </a:t>
            </a:r>
            <a:r>
              <a:rPr lang="ru-RU" sz="2800" i="1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sz="2800" i="1" dirty="0" smtClean="0">
                <a:solidFill>
                  <a:schemeClr val="bg2">
                    <a:lumMod val="10000"/>
                  </a:schemeClr>
                </a:solidFill>
              </a:rPr>
              <a:t>Пожалуй, одним из важнейших аспектов является именно психологический комфорт школьников во время урока. С одной стороны, таким образом,  решается задача предупреждения утомления обучающихся, с другой — появляется дополнительный стимул для раскрытия творческих возможностей каждого ребенка.</a:t>
            </a:r>
          </a:p>
          <a:p>
            <a:pPr algn="just">
              <a:buNone/>
            </a:pPr>
            <a:endParaRPr lang="ru-RU" sz="2800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6"/>
            <a:ext cx="8329642" cy="4697427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en-US" sz="2800" i="1" dirty="0" smtClean="0">
                <a:solidFill>
                  <a:schemeClr val="bg2">
                    <a:lumMod val="10000"/>
                  </a:schemeClr>
                </a:solidFill>
              </a:rPr>
              <a:t>          </a:t>
            </a:r>
            <a:r>
              <a:rPr lang="ru-RU" sz="2800" i="1" dirty="0" smtClean="0">
                <a:solidFill>
                  <a:schemeClr val="bg2">
                    <a:lumMod val="10000"/>
                  </a:schemeClr>
                </a:solidFill>
              </a:rPr>
              <a:t>Доброжелательная </a:t>
            </a:r>
            <a:r>
              <a:rPr lang="ru-RU" sz="2800" i="1" dirty="0" smtClean="0">
                <a:solidFill>
                  <a:schemeClr val="bg2">
                    <a:lumMod val="10000"/>
                  </a:schemeClr>
                </a:solidFill>
              </a:rPr>
              <a:t>обстановка на уроке, спокойная беседа, внимание к каждому высказыванию, позитивная реакция учителя на желание ученика выра­зить свою точку зрения, тактичное исправление допущенных ошибок, поощрение к самостоятельной мыслительной деятельности, уместный юмор или небольшое историческое отступление — вот далеко не весь арсенал, которым может располагать педагог, стремящийся к раскрытию способностей каждого ребенка.</a:t>
            </a:r>
            <a:endParaRPr lang="ru-RU" sz="28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785786" y="285728"/>
            <a:ext cx="814393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i="1" dirty="0" smtClean="0">
                <a:solidFill>
                  <a:schemeClr val="bg1">
                    <a:lumMod val="50000"/>
                  </a:schemeClr>
                </a:solidFill>
              </a:rPr>
              <a:t>Создание благоприятного психологического климата на уроке</a:t>
            </a:r>
            <a:r>
              <a:rPr lang="ru-RU" sz="3200" dirty="0" smtClean="0">
                <a:solidFill>
                  <a:schemeClr val="bg2">
                    <a:lumMod val="10000"/>
                  </a:schemeClr>
                </a:solidFill>
              </a:rPr>
              <a:t/>
            </a:r>
            <a:br>
              <a:rPr lang="ru-RU" sz="3200" dirty="0" smtClean="0">
                <a:solidFill>
                  <a:schemeClr val="bg2">
                    <a:lumMod val="10000"/>
                  </a:schemeClr>
                </a:solidFill>
              </a:rPr>
            </a:b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14290"/>
            <a:ext cx="8643998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i="1" dirty="0" smtClean="0">
                <a:solidFill>
                  <a:schemeClr val="bg2">
                    <a:lumMod val="10000"/>
                  </a:schemeClr>
                </a:solidFill>
                <a:latin typeface="Arial" charset="0"/>
              </a:rPr>
              <a:t>Работоспособность в течение</a:t>
            </a:r>
            <a:br>
              <a:rPr lang="ru-RU" b="1" i="1" dirty="0" smtClean="0">
                <a:solidFill>
                  <a:schemeClr val="bg2">
                    <a:lumMod val="10000"/>
                  </a:schemeClr>
                </a:solidFill>
                <a:latin typeface="Arial" charset="0"/>
              </a:rPr>
            </a:br>
            <a:r>
              <a:rPr lang="ru-RU" b="1" i="1" dirty="0" smtClean="0">
                <a:solidFill>
                  <a:schemeClr val="bg2">
                    <a:lumMod val="10000"/>
                  </a:schemeClr>
                </a:solidFill>
                <a:latin typeface="Arial" charset="0"/>
              </a:rPr>
              <a:t> рабочей недели 1-4 классы</a:t>
            </a:r>
            <a:endParaRPr lang="ru-RU" b="1" i="1" dirty="0">
              <a:solidFill>
                <a:schemeClr val="bg2">
                  <a:lumMod val="10000"/>
                </a:schemeClr>
              </a:solidFill>
            </a:endParaRPr>
          </a:p>
        </p:txBody>
      </p:sp>
      <p:graphicFrame>
        <p:nvGraphicFramePr>
          <p:cNvPr id="2050" name="Object 1024"/>
          <p:cNvGraphicFramePr>
            <a:graphicFrameLocks noChangeAspect="1"/>
          </p:cNvGraphicFramePr>
          <p:nvPr>
            <p:ph idx="1"/>
          </p:nvPr>
        </p:nvGraphicFramePr>
        <p:xfrm>
          <a:off x="500034" y="2000240"/>
          <a:ext cx="8429684" cy="4572032"/>
        </p:xfrm>
        <a:graphic>
          <a:graphicData uri="http://schemas.openxmlformats.org/presentationml/2006/ole">
            <p:oleObj spid="_x0000_s2050" name="Точечный рисунок" r:id="rId3" imgW="3191320" imgH="1752381" progId="PBrush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14290"/>
            <a:ext cx="8501122" cy="1203348"/>
          </a:xfrm>
        </p:spPr>
        <p:txBody>
          <a:bodyPr>
            <a:noAutofit/>
          </a:bodyPr>
          <a:lstStyle/>
          <a:p>
            <a:pPr algn="ctr"/>
            <a:r>
              <a:rPr lang="ru-RU" sz="4000" b="1" i="1" dirty="0" smtClean="0">
                <a:solidFill>
                  <a:schemeClr val="bg2">
                    <a:lumMod val="10000"/>
                  </a:schemeClr>
                </a:solidFill>
                <a:latin typeface="Arial" charset="0"/>
              </a:rPr>
              <a:t>Работоспособность в течение </a:t>
            </a:r>
            <a:br>
              <a:rPr lang="ru-RU" sz="4000" b="1" i="1" dirty="0" smtClean="0">
                <a:solidFill>
                  <a:schemeClr val="bg2">
                    <a:lumMod val="10000"/>
                  </a:schemeClr>
                </a:solidFill>
                <a:latin typeface="Arial" charset="0"/>
              </a:rPr>
            </a:br>
            <a:r>
              <a:rPr lang="ru-RU" sz="4000" b="1" i="1" dirty="0" smtClean="0">
                <a:solidFill>
                  <a:schemeClr val="bg2">
                    <a:lumMod val="10000"/>
                  </a:schemeClr>
                </a:solidFill>
                <a:latin typeface="Arial" charset="0"/>
              </a:rPr>
              <a:t>учебного дня</a:t>
            </a:r>
            <a:r>
              <a:rPr lang="en-US" sz="4000" b="1" i="1" dirty="0" smtClean="0">
                <a:solidFill>
                  <a:schemeClr val="bg2">
                    <a:lumMod val="10000"/>
                  </a:schemeClr>
                </a:solidFill>
                <a:latin typeface="Arial" charset="0"/>
              </a:rPr>
              <a:t> 1-4 </a:t>
            </a:r>
            <a:r>
              <a:rPr lang="ru-RU" sz="4000" b="1" i="1" dirty="0" smtClean="0">
                <a:solidFill>
                  <a:schemeClr val="bg2">
                    <a:lumMod val="10000"/>
                  </a:schemeClr>
                </a:solidFill>
                <a:latin typeface="Arial" charset="0"/>
              </a:rPr>
              <a:t>классы</a:t>
            </a:r>
            <a:endParaRPr lang="ru-RU" sz="4000" b="1" i="1" dirty="0">
              <a:solidFill>
                <a:schemeClr val="bg2">
                  <a:lumMod val="10000"/>
                </a:schemeClr>
              </a:solidFill>
            </a:endParaRPr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>
            <p:ph idx="1"/>
          </p:nvPr>
        </p:nvGraphicFramePr>
        <p:xfrm>
          <a:off x="214282" y="1857364"/>
          <a:ext cx="8572560" cy="4572032"/>
        </p:xfrm>
        <a:graphic>
          <a:graphicData uri="http://schemas.openxmlformats.org/presentationml/2006/ole">
            <p:oleObj spid="_x0000_s1026" name="Точечный рисунок" r:id="rId3" imgW="2828571" imgH="1857143" progId="PBrush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85728"/>
            <a:ext cx="5000628" cy="5840435"/>
          </a:xfrm>
          <a:ln w="76200">
            <a:noFill/>
            <a:prstDash val="dash"/>
          </a:ln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b="1" dirty="0" smtClean="0">
                <a:solidFill>
                  <a:schemeClr val="bg2">
                    <a:lumMod val="10000"/>
                  </a:schemeClr>
                </a:solidFill>
              </a:rPr>
              <a:t>Применение игровых технологий на уроках в комплексе с другими приемами и методами организации учебных занятий укрепляет мотивацию на изучение предмета, помогает вызвать положительные эмоции, увидеть индивидуальность детей. </a:t>
            </a:r>
          </a:p>
          <a:p>
            <a:pPr algn="ctr">
              <a:buNone/>
            </a:pPr>
            <a:endParaRPr lang="ru-RU" dirty="0" smtClean="0">
              <a:solidFill>
                <a:schemeClr val="bg2">
                  <a:lumMod val="10000"/>
                </a:schemeClr>
              </a:solidFill>
            </a:endParaRPr>
          </a:p>
          <a:p>
            <a:pPr algn="ctr"/>
            <a:endParaRPr lang="ru-RU" dirty="0">
              <a:solidFill>
                <a:schemeClr val="bg2">
                  <a:lumMod val="10000"/>
                </a:schemeClr>
              </a:solidFill>
            </a:endParaRPr>
          </a:p>
        </p:txBody>
      </p:sp>
      <p:pic>
        <p:nvPicPr>
          <p:cNvPr id="4" name="Рисунок 3" descr="i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72066" y="500042"/>
            <a:ext cx="3786214" cy="550072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7467600" cy="5840435"/>
          </a:xfrm>
        </p:spPr>
        <p:txBody>
          <a:bodyPr/>
          <a:lstStyle/>
          <a:p>
            <a:pPr algn="ctr">
              <a:buNone/>
            </a:pPr>
            <a:r>
              <a:rPr lang="en-US" b="1" dirty="0" smtClean="0">
                <a:solidFill>
                  <a:schemeClr val="bg2">
                    <a:lumMod val="10000"/>
                  </a:schemeClr>
                </a:solidFill>
              </a:rPr>
              <a:t>    </a:t>
            </a:r>
            <a:r>
              <a:rPr lang="ru-RU" sz="4000" b="1" i="1" dirty="0" smtClean="0">
                <a:solidFill>
                  <a:schemeClr val="bg2">
                    <a:lumMod val="10000"/>
                  </a:schemeClr>
                </a:solidFill>
              </a:rPr>
              <a:t>Состояние здоровья подрастающего поколения – важнейший показатель благополучия общества и государства, отражающий не только настоящую ситуацию, но и дающий точный прогноз на будущее.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357166"/>
            <a:ext cx="5357818" cy="5768997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</a:rPr>
              <a:t>    </a:t>
            </a:r>
            <a:r>
              <a:rPr lang="ru-RU" b="1" i="1" dirty="0" smtClean="0">
                <a:solidFill>
                  <a:schemeClr val="bg1">
                    <a:lumMod val="50000"/>
                  </a:schemeClr>
                </a:solidFill>
              </a:rPr>
              <a:t>Физкультминутки – </a:t>
            </a:r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</a:rPr>
              <a:t>естественный элемент урока в начальных классах, который обусловлен физиологическими потребностями в двигательной активности детей. Они помогают снять статическое утомление различных мышц, ослабить умственное напряжение, снять зрительное утомление.</a:t>
            </a:r>
          </a:p>
          <a:p>
            <a:endParaRPr lang="ru-RU" dirty="0"/>
          </a:p>
        </p:txBody>
      </p:sp>
      <p:pic>
        <p:nvPicPr>
          <p:cNvPr id="5" name="Рисунок 4" descr="4ecd14e97854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86380" y="785794"/>
            <a:ext cx="3643338" cy="5143536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i="1" dirty="0" smtClean="0">
                <a:solidFill>
                  <a:schemeClr val="tx1">
                    <a:lumMod val="10000"/>
                  </a:schemeClr>
                </a:solidFill>
                <a:latin typeface="Arial" charset="0"/>
              </a:rPr>
              <a:t>Требования к проведению физкультминуток</a:t>
            </a:r>
            <a:endParaRPr lang="ru-RU" i="1" dirty="0">
              <a:solidFill>
                <a:schemeClr val="tx1">
                  <a:lumMod val="1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341313" indent="-341313">
              <a:spcBef>
                <a:spcPts val="4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b="1" dirty="0" smtClean="0">
                <a:solidFill>
                  <a:schemeClr val="tx1">
                    <a:lumMod val="10000"/>
                  </a:schemeClr>
                </a:solidFill>
                <a:latin typeface="Arial" charset="0"/>
              </a:rPr>
              <a:t>Комплексы подбираются в зависимости от   вида урока, его содержания.</a:t>
            </a:r>
          </a:p>
          <a:p>
            <a:pPr marL="341313" indent="-341313">
              <a:spcBef>
                <a:spcPts val="4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b="1" dirty="0" smtClean="0">
                <a:solidFill>
                  <a:schemeClr val="tx1">
                    <a:lumMod val="10000"/>
                  </a:schemeClr>
                </a:solidFill>
                <a:latin typeface="Arial" charset="0"/>
              </a:rPr>
              <a:t>Упражнения должны быть разнообразны, так   как однообразие снижает интерес к ним, а следовательно, и их результативность.</a:t>
            </a:r>
          </a:p>
          <a:p>
            <a:pPr marL="341313" indent="-341313">
              <a:spcBef>
                <a:spcPts val="4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b="1" dirty="0" smtClean="0">
                <a:solidFill>
                  <a:schemeClr val="tx1">
                    <a:lumMod val="10000"/>
                  </a:schemeClr>
                </a:solidFill>
                <a:latin typeface="Arial" charset="0"/>
              </a:rPr>
              <a:t>Физкультминутки должны проводиться на начальном этапе утомления, выполнение упражнений при сильном утомлении не дает желаемого результата.</a:t>
            </a:r>
          </a:p>
          <a:p>
            <a:pPr marL="341313" indent="-341313">
              <a:spcBef>
                <a:spcPts val="4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b="1" dirty="0" smtClean="0">
                <a:solidFill>
                  <a:schemeClr val="tx1">
                    <a:lumMod val="10000"/>
                  </a:schemeClr>
                </a:solidFill>
                <a:latin typeface="Arial" charset="0"/>
              </a:rPr>
              <a:t>Предпочтение нужно отдавать упражнениям для утомленных групп мышц.</a:t>
            </a:r>
          </a:p>
          <a:p>
            <a:pPr marL="341313" indent="-341313">
              <a:spcBef>
                <a:spcPts val="4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b="1" dirty="0" smtClean="0">
                <a:solidFill>
                  <a:schemeClr val="tx1">
                    <a:lumMod val="10000"/>
                  </a:schemeClr>
                </a:solidFill>
                <a:latin typeface="Arial" charset="0"/>
              </a:rPr>
              <a:t>Важно обеспечить позитивный эмоциональный настрой.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i="1" dirty="0" smtClean="0">
                <a:solidFill>
                  <a:schemeClr val="tx1">
                    <a:lumMod val="10000"/>
                  </a:schemeClr>
                </a:solidFill>
                <a:latin typeface="Arial" charset="0"/>
              </a:rPr>
              <a:t>Виды физкультминуток</a:t>
            </a:r>
            <a:endParaRPr lang="ru-RU" i="1" dirty="0">
              <a:solidFill>
                <a:schemeClr val="tx1">
                  <a:lumMod val="1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1313" indent="-341313">
              <a:spcBef>
                <a:spcPts val="5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b="1" dirty="0" smtClean="0">
                <a:solidFill>
                  <a:schemeClr val="tx1">
                    <a:lumMod val="10000"/>
                  </a:schemeClr>
                </a:solidFill>
                <a:latin typeface="Arial" charset="0"/>
              </a:rPr>
              <a:t>Упражнения для снятия общего или локального утомления.</a:t>
            </a:r>
          </a:p>
          <a:p>
            <a:pPr marL="341313" indent="-341313">
              <a:spcBef>
                <a:spcPts val="5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b="1" dirty="0" smtClean="0">
                <a:solidFill>
                  <a:schemeClr val="tx1">
                    <a:lumMod val="10000"/>
                  </a:schemeClr>
                </a:solidFill>
                <a:latin typeface="Arial" charset="0"/>
              </a:rPr>
              <a:t>Упражнения для кистей рук.</a:t>
            </a:r>
          </a:p>
          <a:p>
            <a:pPr marL="341313" indent="-341313">
              <a:spcBef>
                <a:spcPts val="5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b="1" dirty="0" smtClean="0">
                <a:solidFill>
                  <a:schemeClr val="tx1">
                    <a:lumMod val="10000"/>
                  </a:schemeClr>
                </a:solidFill>
                <a:latin typeface="Arial" charset="0"/>
              </a:rPr>
              <a:t>Гимнастика для глаз.</a:t>
            </a:r>
          </a:p>
          <a:p>
            <a:pPr marL="341313" indent="-341313">
              <a:spcBef>
                <a:spcPts val="5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b="1" dirty="0" smtClean="0">
                <a:solidFill>
                  <a:schemeClr val="tx1">
                    <a:lumMod val="10000"/>
                  </a:schemeClr>
                </a:solidFill>
                <a:latin typeface="Arial" charset="0"/>
              </a:rPr>
              <a:t>Гимнастика для слуха.</a:t>
            </a:r>
          </a:p>
          <a:p>
            <a:pPr marL="341313" indent="-341313">
              <a:spcBef>
                <a:spcPts val="5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b="1" dirty="0" smtClean="0">
                <a:solidFill>
                  <a:schemeClr val="tx1">
                    <a:lumMod val="10000"/>
                  </a:schemeClr>
                </a:solidFill>
                <a:latin typeface="Arial" charset="0"/>
              </a:rPr>
              <a:t>Упражнения корректирующие осанку.</a:t>
            </a:r>
          </a:p>
          <a:p>
            <a:pPr marL="341313" indent="-341313">
              <a:spcBef>
                <a:spcPts val="5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b="1" dirty="0" smtClean="0">
                <a:solidFill>
                  <a:schemeClr val="tx1">
                    <a:lumMod val="10000"/>
                  </a:schemeClr>
                </a:solidFill>
                <a:latin typeface="Arial" charset="0"/>
              </a:rPr>
              <a:t>Дыхательная гимнастика </a:t>
            </a:r>
          </a:p>
          <a:p>
            <a:endParaRPr lang="ru-RU" dirty="0"/>
          </a:p>
        </p:txBody>
      </p:sp>
      <p:pic>
        <p:nvPicPr>
          <p:cNvPr id="4" name="Рисунок 3" descr="72878097_60316515_p15711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72264" y="3143248"/>
            <a:ext cx="2571736" cy="371475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8929718" cy="1143000"/>
          </a:xfrm>
        </p:spPr>
        <p:txBody>
          <a:bodyPr>
            <a:noAutofit/>
          </a:bodyPr>
          <a:lstStyle/>
          <a:p>
            <a:pPr algn="ctr"/>
            <a:r>
              <a:rPr lang="ru-RU" sz="6000" b="1" i="1" dirty="0" smtClean="0">
                <a:solidFill>
                  <a:schemeClr val="bg1">
                    <a:lumMod val="50000"/>
                  </a:schemeClr>
                </a:solidFill>
              </a:rPr>
              <a:t>Правильное питание.</a:t>
            </a:r>
            <a:endParaRPr lang="ru-RU" sz="6000" b="1" i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00200"/>
            <a:ext cx="4714876" cy="4525963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b="1" dirty="0" smtClean="0">
                <a:solidFill>
                  <a:schemeClr val="tx1">
                    <a:lumMod val="10000"/>
                  </a:schemeClr>
                </a:solidFill>
              </a:rPr>
              <a:t>    Понятие «правильное питание» успешно формируется в процессе реализации программы «Разговор о правильном питании». Программа реально позволяет формировать у детей сознательное отношение к своему здоровью, осваивать навыки правильного питания.</a:t>
            </a:r>
          </a:p>
          <a:p>
            <a:endParaRPr lang="ru-RU" dirty="0"/>
          </a:p>
        </p:txBody>
      </p:sp>
      <p:pic>
        <p:nvPicPr>
          <p:cNvPr id="4" name="Рисунок 3" descr="pitani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14876" y="1571612"/>
            <a:ext cx="4429124" cy="464347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2853"/>
            <a:ext cx="8715404" cy="3357585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ru-RU" b="1" dirty="0" smtClean="0">
                <a:solidFill>
                  <a:srgbClr val="C00000"/>
                </a:solidFill>
              </a:rPr>
              <a:t>   </a:t>
            </a:r>
            <a:r>
              <a:rPr lang="ru-RU" sz="3600" b="1" dirty="0" smtClean="0">
                <a:solidFill>
                  <a:schemeClr val="bg1">
                    <a:lumMod val="50000"/>
                  </a:schemeClr>
                </a:solidFill>
              </a:rPr>
              <a:t>Общество заинтересовано в оздоровлении не только самого общества, но и каждого человека, а в принципе одно без другого просто невозможно, оно должно решать эту проблему на всех уровнях.</a:t>
            </a:r>
          </a:p>
          <a:p>
            <a:endParaRPr lang="ru-RU" dirty="0"/>
          </a:p>
        </p:txBody>
      </p:sp>
      <p:pic>
        <p:nvPicPr>
          <p:cNvPr id="4" name="Рисунок 3" descr="2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8596" y="3214686"/>
            <a:ext cx="8286808" cy="364331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5"/>
            <a:ext cx="7901014" cy="3214710"/>
          </a:xfrm>
        </p:spPr>
        <p:txBody>
          <a:bodyPr/>
          <a:lstStyle/>
          <a:p>
            <a:pPr algn="ctr">
              <a:buNone/>
            </a:pPr>
            <a:r>
              <a:rPr lang="ru-RU" sz="6600" b="1" i="1" dirty="0" smtClean="0">
                <a:solidFill>
                  <a:schemeClr val="bg1">
                    <a:lumMod val="50000"/>
                  </a:schemeClr>
                </a:solidFill>
              </a:rPr>
              <a:t>Спасибо </a:t>
            </a:r>
          </a:p>
          <a:p>
            <a:pPr algn="ctr">
              <a:buNone/>
            </a:pPr>
            <a:r>
              <a:rPr lang="ru-RU" sz="6600" b="1" i="1" dirty="0" smtClean="0">
                <a:solidFill>
                  <a:schemeClr val="bg1">
                    <a:lumMod val="50000"/>
                  </a:schemeClr>
                </a:solidFill>
              </a:rPr>
              <a:t>за внимание!</a:t>
            </a:r>
          </a:p>
          <a:p>
            <a:endParaRPr lang="ru-RU" dirty="0"/>
          </a:p>
        </p:txBody>
      </p:sp>
      <p:pic>
        <p:nvPicPr>
          <p:cNvPr id="4" name="Рисунок 3" descr="599c7dokuzo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14414" y="2761488"/>
            <a:ext cx="6846002" cy="366790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800" b="1" i="1" dirty="0" smtClean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Здоровье ученика в норме, если:</a:t>
            </a:r>
            <a:endParaRPr lang="ru-RU" sz="4800" i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57364"/>
            <a:ext cx="7467600" cy="4268799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80000"/>
              </a:lnSpc>
              <a:spcBef>
                <a:spcPts val="1375"/>
              </a:spcBef>
              <a:buClr>
                <a:srgbClr val="808080"/>
              </a:buClr>
              <a:buSzPct val="70000"/>
              <a:buFont typeface="Wingdings" pitchFamily="2" charset="2"/>
              <a:buChar char="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b="1" dirty="0" smtClean="0">
                <a:solidFill>
                  <a:srgbClr val="000000"/>
                </a:solidFill>
              </a:rPr>
              <a:t>в физическом плане</a:t>
            </a:r>
            <a:r>
              <a:rPr lang="ru-RU" dirty="0" smtClean="0">
                <a:solidFill>
                  <a:srgbClr val="000000"/>
                </a:solidFill>
              </a:rPr>
              <a:t> – здоровье позволяет ему справляться с учебной нагрузкой, ребенок умеет преодолевать усталость;</a:t>
            </a:r>
          </a:p>
          <a:p>
            <a:pPr>
              <a:lnSpc>
                <a:spcPct val="80000"/>
              </a:lnSpc>
              <a:spcBef>
                <a:spcPts val="1375"/>
              </a:spcBef>
              <a:buClr>
                <a:srgbClr val="808080"/>
              </a:buClr>
              <a:buSzPct val="70000"/>
              <a:buFont typeface="Wingdings" pitchFamily="2" charset="2"/>
              <a:buChar char="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b="1" dirty="0" smtClean="0">
                <a:solidFill>
                  <a:srgbClr val="000000"/>
                </a:solidFill>
              </a:rPr>
              <a:t>в социальном плане</a:t>
            </a:r>
            <a:r>
              <a:rPr lang="ru-RU" dirty="0" smtClean="0">
                <a:solidFill>
                  <a:srgbClr val="000000"/>
                </a:solidFill>
              </a:rPr>
              <a:t> – он коммуникабелен, общителен;</a:t>
            </a:r>
          </a:p>
          <a:p>
            <a:pPr>
              <a:lnSpc>
                <a:spcPct val="80000"/>
              </a:lnSpc>
              <a:spcBef>
                <a:spcPts val="1375"/>
              </a:spcBef>
              <a:buClr>
                <a:srgbClr val="808080"/>
              </a:buClr>
              <a:buSzPct val="70000"/>
              <a:buFont typeface="Wingdings" pitchFamily="2" charset="2"/>
              <a:buChar char="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b="1" dirty="0" smtClean="0">
                <a:solidFill>
                  <a:srgbClr val="000000"/>
                </a:solidFill>
              </a:rPr>
              <a:t>в эмоциональном плане</a:t>
            </a:r>
            <a:r>
              <a:rPr lang="ru-RU" dirty="0" smtClean="0">
                <a:solidFill>
                  <a:srgbClr val="000000"/>
                </a:solidFill>
              </a:rPr>
              <a:t> – ребенок уравновешен, способен удивляться и восхищаться;</a:t>
            </a:r>
          </a:p>
          <a:p>
            <a:pPr>
              <a:lnSpc>
                <a:spcPct val="80000"/>
              </a:lnSpc>
              <a:spcBef>
                <a:spcPts val="1375"/>
              </a:spcBef>
              <a:buClr>
                <a:srgbClr val="808080"/>
              </a:buClr>
              <a:buSzPct val="70000"/>
              <a:buFont typeface="Wingdings" pitchFamily="2" charset="2"/>
              <a:buChar char="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b="1" dirty="0" smtClean="0">
                <a:solidFill>
                  <a:srgbClr val="000000"/>
                </a:solidFill>
              </a:rPr>
              <a:t>в интеллектуальном плане</a:t>
            </a:r>
            <a:r>
              <a:rPr lang="ru-RU" dirty="0" smtClean="0">
                <a:solidFill>
                  <a:srgbClr val="000000"/>
                </a:solidFill>
              </a:rPr>
              <a:t> – учащийся проявляет хорошие умственные способности, наблюдательность, воображение, самообучаемость;</a:t>
            </a:r>
          </a:p>
          <a:p>
            <a:pPr>
              <a:lnSpc>
                <a:spcPct val="80000"/>
              </a:lnSpc>
              <a:spcBef>
                <a:spcPts val="1375"/>
              </a:spcBef>
              <a:buClr>
                <a:srgbClr val="808080"/>
              </a:buClr>
              <a:buSzPct val="70000"/>
              <a:buFont typeface="Wingdings" pitchFamily="2" charset="2"/>
              <a:buChar char="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b="1" dirty="0" smtClean="0">
                <a:solidFill>
                  <a:srgbClr val="000000"/>
                </a:solidFill>
              </a:rPr>
              <a:t>в нравственном плане</a:t>
            </a:r>
            <a:r>
              <a:rPr lang="ru-RU" dirty="0" smtClean="0">
                <a:solidFill>
                  <a:srgbClr val="000000"/>
                </a:solidFill>
              </a:rPr>
              <a:t> – он признает основные общечеловеческие ценности.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428605"/>
            <a:ext cx="4429124" cy="6000791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  <a:spcBef>
                <a:spcPts val="800"/>
              </a:spcBef>
              <a:buClrTx/>
              <a:buSzPct val="6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b="1" i="1" dirty="0" smtClean="0">
                <a:solidFill>
                  <a:srgbClr val="000000"/>
                </a:solidFill>
              </a:rPr>
              <a:t>   «</a:t>
            </a:r>
            <a:r>
              <a:rPr lang="ru-RU" b="1" i="1" dirty="0">
                <a:solidFill>
                  <a:srgbClr val="000000"/>
                </a:solidFill>
              </a:rPr>
              <a:t>Забота о здоровье – это важнейший труд воспитателя. От жизнедеятельности, бодрости детей зависит их духовная жизнь, мировоззрение, умственное развитие, прочность знаний, вера в свои силы…».</a:t>
            </a:r>
          </a:p>
          <a:p>
            <a:pPr>
              <a:lnSpc>
                <a:spcPct val="80000"/>
              </a:lnSpc>
              <a:spcBef>
                <a:spcPts val="800"/>
              </a:spcBef>
              <a:buClrTx/>
              <a:buSzPct val="6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i="1" dirty="0">
                <a:solidFill>
                  <a:srgbClr val="000000"/>
                </a:solidFill>
              </a:rPr>
              <a:t>                                   </a:t>
            </a:r>
            <a:r>
              <a:rPr lang="ru-RU" b="1" i="1" dirty="0">
                <a:solidFill>
                  <a:srgbClr val="000000"/>
                </a:solidFill>
              </a:rPr>
              <a:t>В.А.Сухомлинский</a:t>
            </a:r>
            <a:r>
              <a:rPr lang="ru-RU" i="1" dirty="0">
                <a:solidFill>
                  <a:srgbClr val="000000"/>
                </a:solidFill>
              </a:rPr>
              <a:t>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6" name="Рисунок 5" descr="1303557566398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0" y="214290"/>
            <a:ext cx="4286280" cy="6215106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b="1" i="1" dirty="0" smtClean="0">
                <a:solidFill>
                  <a:schemeClr val="bg2">
                    <a:lumMod val="10000"/>
                  </a:schemeClr>
                </a:solidFill>
                <a:latin typeface="Arial" charset="0"/>
              </a:rPr>
              <a:t>Здоровьесберегающие </a:t>
            </a:r>
            <a:br>
              <a:rPr lang="ru-RU" sz="3600" b="1" i="1" dirty="0" smtClean="0">
                <a:solidFill>
                  <a:schemeClr val="bg2">
                    <a:lumMod val="10000"/>
                  </a:schemeClr>
                </a:solidFill>
                <a:latin typeface="Arial" charset="0"/>
              </a:rPr>
            </a:br>
            <a:r>
              <a:rPr lang="ru-RU" sz="3600" b="1" i="1" dirty="0" smtClean="0">
                <a:solidFill>
                  <a:schemeClr val="bg2">
                    <a:lumMod val="10000"/>
                  </a:schemeClr>
                </a:solidFill>
                <a:latin typeface="Arial" charset="0"/>
              </a:rPr>
              <a:t>образовательные технологии это:</a:t>
            </a:r>
            <a:endParaRPr lang="ru-RU" sz="3600" i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Wingdings 2" pitchFamily="18" charset="2"/>
              <a:buAutoNum type="arabicPeriod"/>
            </a:pP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Условия обучения ребенка в школе;</a:t>
            </a:r>
          </a:p>
          <a:p>
            <a:pPr marL="514350" indent="-514350">
              <a:buFont typeface="Wingdings 2" pitchFamily="18" charset="2"/>
              <a:buAutoNum type="arabicPeriod"/>
            </a:pP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Рациональная организация учебного процесса;</a:t>
            </a:r>
          </a:p>
          <a:p>
            <a:pPr marL="514350" indent="-514350">
              <a:buFont typeface="Wingdings 2" pitchFamily="18" charset="2"/>
              <a:buAutoNum type="arabicPeriod"/>
            </a:pP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Соответствие учебной и физической нагрузки возрастным возможностям детей;</a:t>
            </a:r>
          </a:p>
          <a:p>
            <a:pPr marL="514350" indent="-514350">
              <a:buFont typeface="Wingdings 2" pitchFamily="18" charset="2"/>
              <a:buAutoNum type="arabicPeriod"/>
            </a:pP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Необходимый, достаточный и  рационально организованный двигательный режим.</a:t>
            </a:r>
          </a:p>
          <a:p>
            <a:endParaRPr lang="ru-RU" b="1" dirty="0" smtClean="0">
              <a:solidFill>
                <a:srgbClr val="00000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800" b="1" i="1" dirty="0" smtClean="0">
                <a:solidFill>
                  <a:schemeClr val="bg2">
                    <a:lumMod val="10000"/>
                  </a:schemeClr>
                </a:solidFill>
                <a:latin typeface="Arial" charset="0"/>
              </a:rPr>
              <a:t>Принципы здоровьесбережения</a:t>
            </a:r>
            <a:r>
              <a:rPr lang="en-US" sz="4800" b="1" i="1" dirty="0" smtClean="0">
                <a:solidFill>
                  <a:schemeClr val="bg2">
                    <a:lumMod val="10000"/>
                  </a:schemeClr>
                </a:solidFill>
                <a:latin typeface="Arial" charset="0"/>
              </a:rPr>
              <a:t>:</a:t>
            </a:r>
            <a:endParaRPr lang="ru-RU" sz="4800" i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714488"/>
            <a:ext cx="8358246" cy="492922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400" b="1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2400" b="1" i="1" u="sng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400" b="1" i="1" u="sng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 навреди!»</a:t>
            </a:r>
            <a:r>
              <a:rPr lang="ru-RU" sz="2400" b="1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— все применяемые методы, приемы, используемые </a:t>
            </a:r>
            <a:r>
              <a:rPr lang="en-US" sz="20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>
              <a:buNone/>
            </a:pPr>
            <a:r>
              <a:rPr lang="en-US" sz="20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средства </a:t>
            </a:r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должны быть обоснованными, проверенными на практике, </a:t>
            </a:r>
            <a:r>
              <a:rPr lang="en-US" sz="20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sz="20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наносящими вреда здоровью ученика и учителя</a:t>
            </a:r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000" dirty="0" smtClean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400" b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400" b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u="sng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Приоритет </a:t>
            </a:r>
            <a:r>
              <a:rPr lang="ru-RU" sz="2400" b="1" i="1" u="sng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заботы о здоровье учителя и учащегося</a:t>
            </a:r>
            <a:r>
              <a:rPr lang="ru-RU" sz="2400" b="1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— </a:t>
            </a:r>
            <a:r>
              <a:rPr lang="en-US" sz="20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</a:t>
            </a:r>
          </a:p>
          <a:p>
            <a:pPr>
              <a:buNone/>
            </a:pPr>
            <a:r>
              <a:rPr lang="en-US" sz="20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все </a:t>
            </a:r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используемое должно быть оценено с позиции влияния на </a:t>
            </a:r>
            <a:r>
              <a:rPr lang="en-US" sz="20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pPr>
              <a:buNone/>
            </a:pPr>
            <a:r>
              <a:rPr lang="en-US" sz="20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психофизиологическое </a:t>
            </a:r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состояние участников образовательного </a:t>
            </a:r>
            <a:r>
              <a:rPr lang="en-US" sz="20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sz="20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процесса</a:t>
            </a:r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1">
              <a:buNone/>
            </a:pPr>
            <a:r>
              <a:rPr lang="ru-RU" sz="2400" b="1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Непрерывность и преемственность </a:t>
            </a:r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— работа ведется не </a:t>
            </a:r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</a:t>
            </a:r>
            <a:r>
              <a:rPr lang="en-US" sz="20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случая </a:t>
            </a:r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к случаю, а каждый день и на каждом уроке.</a:t>
            </a:r>
          </a:p>
          <a:p>
            <a:pPr lvl="1">
              <a:buNone/>
            </a:pPr>
            <a:r>
              <a:rPr lang="ru-RU" sz="2400" b="1" i="1" u="sng" dirty="0" err="1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Субъект-субъектные</a:t>
            </a:r>
            <a:r>
              <a:rPr lang="ru-RU" sz="2400" b="1" i="1" u="sng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взаимоотношения</a:t>
            </a:r>
            <a:r>
              <a:rPr lang="ru-RU" sz="2400" b="1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— обучающийся является непосредственным участником </a:t>
            </a:r>
            <a:r>
              <a:rPr lang="ru-RU" sz="2000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здоровьесберегающих</a:t>
            </a:r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мероприятий и в содержательном, и в процессуальном аспектах.</a:t>
            </a:r>
          </a:p>
          <a:p>
            <a:pPr lvl="1">
              <a:buNone/>
            </a:pPr>
            <a:endParaRPr lang="ru-RU" sz="1400" dirty="0" smtClean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400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357166"/>
            <a:ext cx="8358246" cy="5768997"/>
          </a:xfrm>
        </p:spPr>
        <p:txBody>
          <a:bodyPr>
            <a:normAutofit/>
          </a:bodyPr>
          <a:lstStyle/>
          <a:p>
            <a:pPr lvl="1" algn="ctr">
              <a:buNone/>
            </a:pPr>
            <a:r>
              <a:rPr lang="ru-RU" sz="4400" b="1" i="1" dirty="0" smtClean="0">
                <a:solidFill>
                  <a:schemeClr val="bg2">
                    <a:lumMod val="10000"/>
                  </a:schemeClr>
                </a:solidFill>
                <a:latin typeface="Arial" charset="0"/>
              </a:rPr>
              <a:t>Принципы </a:t>
            </a:r>
            <a:r>
              <a:rPr lang="ru-RU" sz="4400" b="1" i="1" dirty="0" err="1" smtClean="0">
                <a:solidFill>
                  <a:schemeClr val="bg2">
                    <a:lumMod val="10000"/>
                  </a:schemeClr>
                </a:solidFill>
                <a:latin typeface="Arial" charset="0"/>
              </a:rPr>
              <a:t>здоровьесбережения</a:t>
            </a:r>
            <a:r>
              <a:rPr lang="en-US" sz="4400" b="1" i="1" dirty="0" smtClean="0">
                <a:solidFill>
                  <a:schemeClr val="bg2">
                    <a:lumMod val="10000"/>
                  </a:schemeClr>
                </a:solidFill>
                <a:latin typeface="Arial" charset="0"/>
              </a:rPr>
              <a:t>:</a:t>
            </a:r>
            <a:endParaRPr lang="en-US" sz="4400" i="1" u="sng" dirty="0" smtClean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buNone/>
            </a:pPr>
            <a:endParaRPr lang="en-US" sz="1400" i="1" u="sng" dirty="0" smtClean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buNone/>
            </a:pPr>
            <a:r>
              <a:rPr lang="ru-RU" sz="2400" b="1" i="1" u="sng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Соответствие </a:t>
            </a:r>
            <a:r>
              <a:rPr lang="ru-RU" sz="2400" b="1" i="1" u="sng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содержания и </a:t>
            </a:r>
            <a:r>
              <a:rPr lang="ru-RU" sz="2400" b="1" i="1" u="sng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организации</a:t>
            </a:r>
            <a:r>
              <a:rPr lang="en-US" sz="2400" b="1" i="1" u="sng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u="sng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обучения </a:t>
            </a:r>
            <a:endParaRPr lang="en-US" sz="2400" b="1" i="1" u="sng" dirty="0" smtClean="0">
              <a:solidFill>
                <a:schemeClr val="bg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buNone/>
            </a:pPr>
            <a:r>
              <a:rPr lang="ru-RU" sz="2400" b="1" i="1" u="sng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возрастным </a:t>
            </a:r>
            <a:r>
              <a:rPr lang="ru-RU" sz="2400" b="1" i="1" u="sng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особенностям учащихся</a:t>
            </a:r>
            <a:r>
              <a:rPr lang="ru-RU" sz="2400" b="1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— объем учебной нагрузки, сложность материала должны соответствовать возрасту обучающихся.</a:t>
            </a:r>
          </a:p>
          <a:p>
            <a:pPr lvl="1">
              <a:buNone/>
            </a:pPr>
            <a:r>
              <a:rPr lang="ru-RU" sz="2400" b="1" i="1" u="sng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Комплексный, междисциплинарный подход</a:t>
            </a:r>
            <a:r>
              <a:rPr lang="ru-RU" sz="2400" b="1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— единство в действиях педагогов, психологов и врачей.</a:t>
            </a:r>
          </a:p>
          <a:p>
            <a:pPr lvl="1">
              <a:buNone/>
            </a:pPr>
            <a:r>
              <a:rPr lang="ru-RU" sz="2400" b="1" i="1" u="sng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Успех порождает успех</a:t>
            </a:r>
            <a:r>
              <a:rPr lang="ru-RU" sz="2400" b="1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— акцент делается только на хорошее; в любом поступке, действии сначала выделяют положительное, а только потом отмечают недостатки.</a:t>
            </a:r>
          </a:p>
          <a:p>
            <a:pPr lvl="1">
              <a:buNone/>
            </a:pPr>
            <a:r>
              <a:rPr lang="ru-RU" sz="2400" b="1" i="1" u="sng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Активность</a:t>
            </a:r>
            <a:r>
              <a:rPr lang="ru-RU" sz="2000" b="1" i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— активное включение, а любой процесс снижает риск переутомления.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28604"/>
            <a:ext cx="8643998" cy="92867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b="1" dirty="0" smtClean="0">
                <a:solidFill>
                  <a:schemeClr val="bg2">
                    <a:lumMod val="10000"/>
                  </a:schemeClr>
                </a:solidFill>
              </a:rPr>
              <a:t>Организация урока должна обязательно включать три этапа: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dirty="0" smtClean="0">
                <a:solidFill>
                  <a:schemeClr val="bg2">
                    <a:lumMod val="10000"/>
                  </a:schemeClr>
                </a:solidFill>
              </a:rPr>
              <a:t>-  1-й этап: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 учитель сообщает информацию (одновременно стимулирует вопросы);</a:t>
            </a:r>
          </a:p>
          <a:p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b="1" dirty="0" smtClean="0">
                <a:solidFill>
                  <a:schemeClr val="bg2">
                    <a:lumMod val="10000"/>
                  </a:schemeClr>
                </a:solidFill>
              </a:rPr>
              <a:t>-  2-й этап: 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ученики формулируют и задают вопросы</a:t>
            </a:r>
          </a:p>
          <a:p>
            <a:r>
              <a:rPr lang="ru-RU" b="1" dirty="0" smtClean="0">
                <a:solidFill>
                  <a:schemeClr val="bg2">
                    <a:lumMod val="10000"/>
                  </a:schemeClr>
                </a:solidFill>
              </a:rPr>
              <a:t> -3-й этап: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 учитель и ученики отвечают на вопросы.</a:t>
            </a:r>
          </a:p>
          <a:p>
            <a:r>
              <a:rPr lang="ru-RU" b="1" dirty="0" smtClean="0">
                <a:solidFill>
                  <a:schemeClr val="bg1">
                    <a:lumMod val="50000"/>
                  </a:schemeClr>
                </a:solidFill>
              </a:rPr>
              <a:t>  Результат урока 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- взаимный интерес, который подавляет утомление.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214291"/>
            <a:ext cx="5286412" cy="5857916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ru-RU" sz="4800" i="1" dirty="0" smtClean="0">
                <a:solidFill>
                  <a:schemeClr val="bg1">
                    <a:lumMod val="50000"/>
                  </a:schemeClr>
                </a:solidFill>
                <a:latin typeface="Garamond Premr Pro Smbd" pitchFamily="18" charset="0"/>
                <a:ea typeface="Kozuka Gothic Pro H" pitchFamily="34" charset="-128"/>
              </a:rPr>
              <a:t>Эффективность усвоения знаний учащихся в течение урока такова:</a:t>
            </a:r>
            <a:endParaRPr lang="ru-RU" sz="4800" i="1" dirty="0" smtClean="0">
              <a:latin typeface="Garamond Premr Pro Smbd" pitchFamily="18" charset="0"/>
              <a:ea typeface="Kozuka Gothic Pro H" pitchFamily="34" charset="-128"/>
            </a:endParaRPr>
          </a:p>
          <a:p>
            <a:pPr marL="550926" indent="-514350">
              <a:buAutoNum type="arabicPeriod"/>
            </a:pP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5-25-я минута — 80%</a:t>
            </a:r>
          </a:p>
          <a:p>
            <a:pPr marL="550926" indent="-514350">
              <a:buAutoNum type="arabicPeriod"/>
            </a:pP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25-35-я минута — 60-40%;</a:t>
            </a:r>
          </a:p>
          <a:p>
            <a:pPr marL="550926" indent="-514350">
              <a:buAutoNum type="arabicPeriod"/>
            </a:pP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35—40-я минута — 10%.</a:t>
            </a:r>
            <a:br>
              <a:rPr lang="ru-RU" dirty="0" smtClean="0">
                <a:solidFill>
                  <a:schemeClr val="bg2">
                    <a:lumMod val="10000"/>
                  </a:schemeClr>
                </a:solidFill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Рисунок 3" descr="big_5_201145137336f97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57818" y="571500"/>
            <a:ext cx="3500462" cy="5715000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хническая">
  <a:themeElements>
    <a:clrScheme name="Другая 8">
      <a:dk1>
        <a:srgbClr val="FF7EFF"/>
      </a:dk1>
      <a:lt1>
        <a:srgbClr val="FFCBFF"/>
      </a:lt1>
      <a:dk2>
        <a:srgbClr val="D7D7D7"/>
      </a:dk2>
      <a:lt2>
        <a:srgbClr val="A1A1A1"/>
      </a:lt2>
      <a:accent1>
        <a:srgbClr val="E400E5"/>
      </a:accent1>
      <a:accent2>
        <a:srgbClr val="6B6B6B"/>
      </a:accent2>
      <a:accent3>
        <a:srgbClr val="A1A1A1"/>
      </a:accent3>
      <a:accent4>
        <a:srgbClr val="6B6B6B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188</TotalTime>
  <Words>976</Words>
  <Application>Microsoft Office PowerPoint</Application>
  <PresentationFormat>Экран (4:3)</PresentationFormat>
  <Paragraphs>156</Paragraphs>
  <Slides>25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7" baseType="lpstr">
      <vt:lpstr>Техническая</vt:lpstr>
      <vt:lpstr>Точечный рисунок</vt:lpstr>
      <vt:lpstr>Здоровьесберегающие технологии  в начальной школе.</vt:lpstr>
      <vt:lpstr>Слайд 2</vt:lpstr>
      <vt:lpstr>Здоровье ученика в норме, если:</vt:lpstr>
      <vt:lpstr>Слайд 4</vt:lpstr>
      <vt:lpstr>Здоровьесберегающие  образовательные технологии это:</vt:lpstr>
      <vt:lpstr>Принципы здоровьесбережения:</vt:lpstr>
      <vt:lpstr>Слайд 7</vt:lpstr>
      <vt:lpstr>Организация урока должна обязательно включать три этапа: </vt:lpstr>
      <vt:lpstr>Слайд 9</vt:lpstr>
      <vt:lpstr>Критерии здоровьесбережения и уровни гигиенической рациональности урока.</vt:lpstr>
      <vt:lpstr>Критерии здоровьесбережения и уровни гигиенической рациональности урока.</vt:lpstr>
      <vt:lpstr>Критерии здоровьесбережения и уровни гигиенической рациональности урока.</vt:lpstr>
      <vt:lpstr>Критерии здоровьесбережения и уровни гигиенической рациональности урока.</vt:lpstr>
      <vt:lpstr>Критерии здоровьесбережения и уровни гигиенической рациональности урока.</vt:lpstr>
      <vt:lpstr>Слайд 15</vt:lpstr>
      <vt:lpstr>Слайд 16</vt:lpstr>
      <vt:lpstr>Работоспособность в течение  рабочей недели 1-4 классы</vt:lpstr>
      <vt:lpstr>Работоспособность в течение  учебного дня 1-4 классы</vt:lpstr>
      <vt:lpstr>Слайд 19</vt:lpstr>
      <vt:lpstr>Слайд 20</vt:lpstr>
      <vt:lpstr>Требования к проведению физкультминуток</vt:lpstr>
      <vt:lpstr>Виды физкультминуток</vt:lpstr>
      <vt:lpstr>Правильное питание.</vt:lpstr>
      <vt:lpstr>Слайд 24</vt:lpstr>
      <vt:lpstr>Слайд 25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Здоровьесберегающие технологии  в начальной школе.</dc:title>
  <dc:creator>Admin</dc:creator>
  <cp:lastModifiedBy>Admin</cp:lastModifiedBy>
  <cp:revision>25</cp:revision>
  <dcterms:created xsi:type="dcterms:W3CDTF">2013-04-02T15:06:53Z</dcterms:created>
  <dcterms:modified xsi:type="dcterms:W3CDTF">2013-04-21T15:16:54Z</dcterms:modified>
</cp:coreProperties>
</file>