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85" r:id="rId2"/>
    <p:sldId id="286" r:id="rId3"/>
    <p:sldId id="257" r:id="rId4"/>
    <p:sldId id="262" r:id="rId5"/>
    <p:sldId id="288" r:id="rId6"/>
    <p:sldId id="289" r:id="rId7"/>
    <p:sldId id="264" r:id="rId8"/>
    <p:sldId id="290" r:id="rId9"/>
    <p:sldId id="271" r:id="rId10"/>
    <p:sldId id="265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72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6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2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26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49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0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60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2400D-0B4F-428D-90EC-EA9ABB8F640A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15.05.2014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9A18B-84CB-41A9-8386-E61C67F2DFB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1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46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65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9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7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47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35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59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53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16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72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5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9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9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9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7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01" r:id="rId17"/>
    <p:sldLayoutId id="2147483702" r:id="rId18"/>
    <p:sldLayoutId id="2147483703" r:id="rId19"/>
    <p:sldLayoutId id="2147483704" r:id="rId20"/>
    <p:sldLayoutId id="2147483706" r:id="rId21"/>
    <p:sldLayoutId id="2147483685" r:id="rId22"/>
    <p:sldLayoutId id="2147483686" r:id="rId23"/>
    <p:sldLayoutId id="2147483687" r:id="rId24"/>
    <p:sldLayoutId id="2147483688" r:id="rId25"/>
    <p:sldLayoutId id="2147483690" r:id="rId2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44550"/>
            <a:ext cx="7566025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4088" y="5589240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50" dirty="0" err="1" smtClean="0">
                <a:ln w="11430"/>
                <a:cs typeface="Arial" pitchFamily="34" charset="0"/>
              </a:rPr>
              <a:t>Вольская</a:t>
            </a:r>
            <a:r>
              <a:rPr lang="ru-RU" sz="1600" b="1" spc="50" dirty="0" smtClean="0">
                <a:ln w="11430"/>
                <a:cs typeface="Arial" pitchFamily="34" charset="0"/>
              </a:rPr>
              <a:t> Ольга Анатольевна</a:t>
            </a:r>
          </a:p>
          <a:p>
            <a:r>
              <a:rPr lang="ru-RU" sz="1600" b="1" spc="50" dirty="0" smtClean="0">
                <a:ln w="11430"/>
                <a:cs typeface="Arial" pitchFamily="34" charset="0"/>
              </a:rPr>
              <a:t>Учитель начальных классов  </a:t>
            </a:r>
          </a:p>
          <a:p>
            <a:r>
              <a:rPr lang="ru-RU" sz="1600" b="1" spc="50" dirty="0" smtClean="0">
                <a:ln w="11430"/>
                <a:cs typeface="Arial" pitchFamily="34" charset="0"/>
              </a:rPr>
              <a:t>МБОУ г. Иркутска СОШ №18 </a:t>
            </a:r>
            <a:endParaRPr lang="ru-RU" sz="1600" b="1" spc="50" dirty="0">
              <a:ln w="1143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31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703" y="1772816"/>
            <a:ext cx="56166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Родит...</a:t>
            </a:r>
            <a:r>
              <a:rPr lang="ru-RU" sz="2400" b="1" dirty="0" err="1"/>
              <a:t>ся</a:t>
            </a:r>
            <a:r>
              <a:rPr lang="ru-RU" sz="2400" b="1" dirty="0"/>
              <a:t> в сорочке</a:t>
            </a:r>
            <a:r>
              <a:rPr lang="ru-RU" sz="2400" b="1" dirty="0" smtClean="0"/>
              <a:t>.</a:t>
            </a:r>
          </a:p>
          <a:p>
            <a:pPr lvl="0"/>
            <a:endParaRPr lang="ru-RU" sz="2400" b="1" dirty="0" smtClean="0">
              <a:solidFill>
                <a:prstClr val="black"/>
              </a:solidFill>
            </a:endParaRPr>
          </a:p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Отбит…</a:t>
            </a:r>
            <a:r>
              <a:rPr lang="ru-RU" sz="2400" b="1" dirty="0" err="1" smtClean="0">
                <a:solidFill>
                  <a:prstClr val="black"/>
                </a:solidFill>
              </a:rPr>
              <a:t>ся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от рук.</a:t>
            </a:r>
            <a:endParaRPr lang="ru-RU" sz="2400" dirty="0">
              <a:solidFill>
                <a:prstClr val="black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ru-RU" sz="2400" b="1" dirty="0" smtClean="0"/>
              <a:t>Брат…</a:t>
            </a:r>
            <a:r>
              <a:rPr lang="ru-RU" sz="2400" b="1" dirty="0" err="1" smtClean="0"/>
              <a:t>ся</a:t>
            </a:r>
            <a:r>
              <a:rPr lang="ru-RU" sz="2400" b="1" dirty="0" smtClean="0"/>
              <a:t> за ум.</a:t>
            </a:r>
            <a:endParaRPr lang="ru-RU" sz="2400" dirty="0"/>
          </a:p>
          <a:p>
            <a:pPr algn="just">
              <a:lnSpc>
                <a:spcPct val="200000"/>
              </a:lnSpc>
            </a:pPr>
            <a:r>
              <a:rPr lang="ru-RU" sz="2400" b="1" dirty="0" err="1" smtClean="0"/>
              <a:t>Останет</a:t>
            </a:r>
            <a:r>
              <a:rPr lang="ru-RU" sz="2400" b="1" dirty="0" smtClean="0"/>
              <a:t>...</a:t>
            </a:r>
            <a:r>
              <a:rPr lang="ru-RU" sz="2400" b="1" dirty="0" err="1"/>
              <a:t>ся</a:t>
            </a:r>
            <a:r>
              <a:rPr lang="ru-RU" sz="2400" b="1" dirty="0"/>
              <a:t> с носом.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785794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Объясните значения фразеологизмов!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3623" y="3098083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50" y="2398836"/>
            <a:ext cx="671586" cy="7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9781" y="1749242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303333" y="4071942"/>
            <a:ext cx="329086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42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603" y="1408351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ТЕСТ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196752"/>
            <a:ext cx="75608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02" name="Picture 2" descr="D:\анимации\Animatsionnyie_linii_dlia_oformlieniia\Анимационные линии для оформления\21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381328"/>
            <a:ext cx="2664296" cy="381000"/>
          </a:xfrm>
          <a:prstGeom prst="rect">
            <a:avLst/>
          </a:prstGeom>
          <a:noFill/>
        </p:spPr>
      </p:pic>
      <p:pic>
        <p:nvPicPr>
          <p:cNvPr id="25604" name="Picture 4" descr="D:\анимации\анимашки\1b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82330"/>
            <a:ext cx="1584176" cy="1309506"/>
          </a:xfrm>
          <a:prstGeom prst="rect">
            <a:avLst/>
          </a:prstGeom>
          <a:noFill/>
        </p:spPr>
      </p:pic>
      <p:pic>
        <p:nvPicPr>
          <p:cNvPr id="7" name="Picture 2" descr="D:\анимации\Animatsionnyie_linii_dlia_oformlieniia\Анимационные линии для оформления\21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6381328"/>
            <a:ext cx="2664296" cy="381000"/>
          </a:xfrm>
          <a:prstGeom prst="rect">
            <a:avLst/>
          </a:prstGeom>
          <a:noFill/>
        </p:spPr>
      </p:pic>
      <p:pic>
        <p:nvPicPr>
          <p:cNvPr id="8" name="Picture 2" descr="D:\анимации\Animatsionnyie_linii_dlia_oformlieniia\Анимационные линии для оформления\21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6381328"/>
            <a:ext cx="2664296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088009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5878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742950" indent="-742950" algn="ctr">
              <a:buFontTx/>
              <a:buAutoNum type="arabicPeriod"/>
            </a:pPr>
            <a:r>
              <a:rPr lang="ru-RU" sz="36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В каком слове на месте пропуска</a:t>
            </a:r>
          </a:p>
          <a:p>
            <a:pPr algn="ctr"/>
            <a:r>
              <a:rPr lang="ru-RU" sz="36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 не надо писать  </a:t>
            </a:r>
            <a:r>
              <a:rPr lang="ru-RU" sz="36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– </a:t>
            </a:r>
            <a:r>
              <a:rPr lang="ru-RU" sz="4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Ь</a:t>
            </a:r>
            <a:r>
              <a:rPr lang="ru-RU" sz="36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-</a:t>
            </a:r>
            <a:endParaRPr lang="ru-RU" sz="3600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2636912"/>
            <a:ext cx="40881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Проснёш</a:t>
            </a:r>
            <a:r>
              <a:rPr lang="ru-RU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ru-RU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ся</a:t>
            </a:r>
            <a:endParaRPr lang="ru-RU" sz="4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/>
            </a:pPr>
            <a:r>
              <a:rPr lang="ru-RU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Возвращат</a:t>
            </a:r>
            <a:r>
              <a:rPr lang="ru-RU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ru-RU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ся</a:t>
            </a:r>
            <a:endParaRPr lang="ru-RU" sz="4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/>
            </a:pPr>
            <a:r>
              <a:rPr lang="ru-RU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Смеё</a:t>
            </a:r>
            <a:r>
              <a:rPr lang="ru-RU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ru-RU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ся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05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485" y="476672"/>
            <a:ext cx="81472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2.  В каком слове на месте пропуска</a:t>
            </a:r>
          </a:p>
          <a:p>
            <a:pPr algn="ctr"/>
            <a:r>
              <a:rPr lang="ru-RU" sz="36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 надо писать  </a:t>
            </a:r>
            <a:r>
              <a:rPr lang="ru-RU" sz="36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– </a:t>
            </a:r>
            <a:r>
              <a:rPr lang="ru-RU" sz="4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Ь</a:t>
            </a:r>
            <a:r>
              <a:rPr lang="ru-RU" sz="36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-</a:t>
            </a:r>
            <a:endParaRPr lang="ru-RU" sz="3600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492896"/>
            <a:ext cx="37156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Добит … </a:t>
            </a:r>
            <a:r>
              <a:rPr lang="ru-RU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ся</a:t>
            </a:r>
            <a:endParaRPr lang="ru-RU" sz="4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/>
            </a:pPr>
            <a:r>
              <a:rPr lang="ru-RU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Трудят … </a:t>
            </a:r>
            <a:r>
              <a:rPr lang="ru-RU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ся</a:t>
            </a:r>
            <a:endParaRPr lang="ru-RU" sz="4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/>
            </a:pPr>
            <a:r>
              <a:rPr lang="ru-RU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Распишет …</a:t>
            </a:r>
            <a:r>
              <a:rPr lang="ru-RU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ся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8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115616" y="957878"/>
            <a:ext cx="756084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3. В  каком  слове на  месте  пропуска    надо писать   окончание    -</a:t>
            </a:r>
            <a:r>
              <a:rPr lang="ru-RU" sz="3600" b="1" dirty="0" smtClean="0">
                <a:solidFill>
                  <a:srgbClr val="FF000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 ИТ</a:t>
            </a:r>
            <a:r>
              <a:rPr lang="ru-RU" sz="3600" b="1" dirty="0" smtClean="0">
                <a:solidFill>
                  <a:srgbClr val="7030A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3600" b="1" dirty="0" smtClean="0">
                <a:solidFill>
                  <a:srgbClr val="00000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 оно сверка …т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3600" b="1" dirty="0" smtClean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3600" b="1" dirty="0" smtClean="0">
                <a:solidFill>
                  <a:srgbClr val="00000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 он 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почист</a:t>
            </a:r>
            <a:r>
              <a:rPr lang="ru-RU" sz="3600" b="1" dirty="0" smtClean="0">
                <a:solidFill>
                  <a:srgbClr val="00000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 … т</a:t>
            </a:r>
            <a:endParaRPr lang="ru-RU" sz="3600" b="1" dirty="0" smtClean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3600" b="1" dirty="0" smtClean="0">
                <a:solidFill>
                  <a:srgbClr val="00000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 она мечта … т</a:t>
            </a:r>
            <a:endParaRPr lang="ru-RU" sz="3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6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15616" y="1168385"/>
            <a:ext cx="763284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4. Укажи   слово,   в   котором   пропущен   мягкий   знак   (</a:t>
            </a:r>
            <a:r>
              <a:rPr lang="ru-RU" sz="3600" b="1" dirty="0" smtClean="0">
                <a:solidFill>
                  <a:srgbClr val="FF000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Ь</a:t>
            </a:r>
            <a:r>
              <a:rPr lang="ru-RU" sz="3600" b="1" dirty="0" smtClean="0">
                <a:solidFill>
                  <a:srgbClr val="7030A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3600" b="1" dirty="0" smtClean="0">
                <a:solidFill>
                  <a:srgbClr val="00000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  трудятся</a:t>
            </a:r>
            <a:endParaRPr lang="ru-RU" sz="3600" b="1" dirty="0" smtClean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3600" b="1" dirty="0" smtClean="0">
                <a:solidFill>
                  <a:srgbClr val="00000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  ссорятся</a:t>
            </a:r>
            <a:endParaRPr lang="ru-RU" sz="3600" b="1" dirty="0" smtClean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3600" b="1" dirty="0" smtClean="0">
                <a:solidFill>
                  <a:srgbClr val="00000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увлекатся</a:t>
            </a:r>
            <a:endParaRPr lang="ru-RU" sz="3600" b="1" dirty="0" smtClean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4924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158" y="620688"/>
            <a:ext cx="81392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5.  В каком слове на месте пропуска</a:t>
            </a:r>
          </a:p>
          <a:p>
            <a:pPr algn="ctr"/>
            <a:r>
              <a:rPr lang="ru-RU" sz="36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 надо писать  – </a:t>
            </a:r>
            <a:r>
              <a:rPr lang="ru-RU" sz="4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Ь</a:t>
            </a:r>
            <a:r>
              <a:rPr lang="ru-RU" sz="36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-</a:t>
            </a:r>
            <a:endParaRPr lang="ru-RU" sz="36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492896"/>
            <a:ext cx="33871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брит … </a:t>
            </a:r>
            <a:r>
              <a:rPr lang="ru-RU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ся</a:t>
            </a:r>
            <a:endParaRPr lang="ru-RU" sz="4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/>
            </a:pPr>
            <a:r>
              <a:rPr lang="ru-RU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плетут … </a:t>
            </a:r>
            <a:r>
              <a:rPr lang="ru-RU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ся</a:t>
            </a:r>
            <a:endParaRPr lang="ru-RU" sz="4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/>
            </a:pPr>
            <a:r>
              <a:rPr lang="ru-RU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льёт …</a:t>
            </a:r>
            <a:r>
              <a:rPr lang="ru-RU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ся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831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971600" y="703729"/>
            <a:ext cx="770485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6. В  каком  слове на  месте  пропуска    надо писать   окончание    - </a:t>
            </a:r>
            <a:r>
              <a:rPr lang="ru-RU" sz="3600" b="1" dirty="0" smtClean="0">
                <a:solidFill>
                  <a:srgbClr val="FF000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ЕТ</a:t>
            </a:r>
            <a:r>
              <a:rPr lang="ru-RU" sz="3600" b="1" dirty="0" smtClean="0">
                <a:solidFill>
                  <a:srgbClr val="7030A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3600" b="1" dirty="0" smtClean="0">
                <a:solidFill>
                  <a:srgbClr val="00000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проща</a:t>
            </a:r>
            <a:r>
              <a:rPr lang="ru-RU" sz="3600" b="1" dirty="0" smtClean="0">
                <a:solidFill>
                  <a:srgbClr val="00000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 … 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ся</a:t>
            </a:r>
            <a:endParaRPr lang="ru-RU" sz="3600" b="1" dirty="0" smtClean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3600" b="1" dirty="0" smtClean="0">
                <a:solidFill>
                  <a:srgbClr val="00000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 вид … 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ся</a:t>
            </a:r>
            <a:endParaRPr lang="ru-RU" sz="3600" b="1" dirty="0" smtClean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3600" b="1" dirty="0" smtClean="0">
                <a:solidFill>
                  <a:srgbClr val="00000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появ</a:t>
            </a:r>
            <a:r>
              <a:rPr lang="ru-RU" sz="3600" b="1" dirty="0" smtClean="0">
                <a:solidFill>
                  <a:srgbClr val="00000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 …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ся</a:t>
            </a:r>
            <a:endParaRPr lang="ru-RU" sz="3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9965" y="620688"/>
            <a:ext cx="69125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7.  Укажи глагол 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II </a:t>
            </a:r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спряжения</a:t>
            </a:r>
            <a:endParaRPr lang="ru-RU" sz="3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916832"/>
            <a:ext cx="35713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Проща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тся</a:t>
            </a:r>
            <a:endParaRPr lang="ru-RU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/>
            </a:pP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Приготов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тся</a:t>
            </a:r>
            <a:endParaRPr lang="ru-RU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/>
            </a:pP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Покаж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тся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64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108" y="620688"/>
            <a:ext cx="67603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8.  Укажи глагол 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 </a:t>
            </a:r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спряжения</a:t>
            </a:r>
            <a:endParaRPr lang="ru-RU" sz="3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916832"/>
            <a:ext cx="31683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Отправ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тся</a:t>
            </a:r>
            <a:endParaRPr lang="ru-RU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/>
            </a:pP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 … 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тся</a:t>
            </a:r>
            <a:endParaRPr lang="ru-RU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/>
            </a:pP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Одева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тся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07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903" y="476672"/>
            <a:ext cx="6224465" cy="130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99593" y="1945273"/>
            <a:ext cx="7641286" cy="28619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Доказывать друг другу, в каких случаях в глаголах пишется  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</a:rPr>
              <a:t>тся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, -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 sz="4400" dirty="0" err="1" smtClean="0">
                <a:solidFill>
                  <a:srgbClr val="FF0000"/>
                </a:solidFill>
              </a:rPr>
              <a:t>ь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</a:rPr>
              <a:t>ся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5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692696"/>
            <a:ext cx="5616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Проверь себя!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855595"/>
              </p:ext>
            </p:extLst>
          </p:nvPr>
        </p:nvGraphicFramePr>
        <p:xfrm>
          <a:off x="2051720" y="2132856"/>
          <a:ext cx="5472608" cy="175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"/>
                <a:gridCol w="684076"/>
                <a:gridCol w="684076"/>
                <a:gridCol w="684076"/>
                <a:gridCol w="684076"/>
                <a:gridCol w="684076"/>
                <a:gridCol w="684076"/>
                <a:gridCol w="684076"/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</a:rPr>
                        <a:t>3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</a:rPr>
                        <a:t>1</a:t>
                      </a:r>
                    </a:p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</a:rPr>
                        <a:t>1</a:t>
                      </a:r>
                    </a:p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</a:rPr>
                        <a:t>2</a:t>
                      </a:r>
                    </a:p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</a:rPr>
                        <a:t>3</a:t>
                      </a:r>
                    </a:p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698" name="Picture 2" descr="D:\анимации\Animashki_-_Shkola\Анимашки - Школа\2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085184"/>
            <a:ext cx="808856" cy="1617712"/>
          </a:xfrm>
          <a:prstGeom prst="rect">
            <a:avLst/>
          </a:prstGeom>
          <a:noFill/>
        </p:spPr>
      </p:pic>
      <p:pic>
        <p:nvPicPr>
          <p:cNvPr id="29699" name="Picture 3" descr="D:\анимации\Animashki_-_Shkola\Анимашки - Школа\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653136"/>
            <a:ext cx="808856" cy="16177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11760" y="4509120"/>
            <a:ext cx="930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95556" y="4208021"/>
            <a:ext cx="13644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8 – </a:t>
            </a:r>
            <a:r>
              <a:rPr lang="ru-RU" sz="2400" dirty="0" smtClean="0">
                <a:solidFill>
                  <a:srgbClr val="FF0000"/>
                </a:solidFill>
              </a:rPr>
              <a:t>«5»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6-7 – </a:t>
            </a:r>
            <a:r>
              <a:rPr lang="ru-RU" sz="2400" dirty="0" smtClean="0">
                <a:solidFill>
                  <a:srgbClr val="FF0000"/>
                </a:solidFill>
              </a:rPr>
              <a:t>«4»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4-5 – </a:t>
            </a:r>
            <a:r>
              <a:rPr lang="ru-RU" sz="2400" dirty="0" smtClean="0">
                <a:solidFill>
                  <a:srgbClr val="FF0000"/>
                </a:solidFill>
              </a:rPr>
              <a:t>«3»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045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84807888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4762500" cy="476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15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5391" y="2827059"/>
            <a:ext cx="6800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стыдно не знать, стыдно не учит…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4880"/>
            <a:ext cx="1569816" cy="211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56666" y="2765504"/>
            <a:ext cx="603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95276">
            <a:off x="6983718" y="2067263"/>
            <a:ext cx="119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учи…</a:t>
            </a:r>
            <a:r>
              <a:rPr lang="ru-RU" sz="2400" b="1" dirty="0" err="1" smtClean="0"/>
              <a:t>ся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 rot="19106545">
            <a:off x="4569575" y="2132478"/>
            <a:ext cx="1046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всегда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 rot="1191802">
            <a:off x="2819081" y="2229164"/>
            <a:ext cx="1268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грамоте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25005" y="1758021"/>
            <a:ext cx="368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-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 rot="20133317">
            <a:off x="450981" y="2185668"/>
            <a:ext cx="1857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пригоди</a:t>
            </a:r>
            <a:r>
              <a:rPr lang="ru-RU" sz="2400" b="1" dirty="0" smtClean="0"/>
              <a:t>…</a:t>
            </a:r>
            <a:r>
              <a:rPr lang="ru-RU" sz="2400" b="1" dirty="0" err="1" smtClean="0"/>
              <a:t>ся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2067262"/>
            <a:ext cx="6900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Грамоте учи </a:t>
            </a:r>
            <a:r>
              <a:rPr lang="ru-RU" sz="2800" b="1" dirty="0" smtClean="0">
                <a:solidFill>
                  <a:srgbClr val="FF0000"/>
                </a:solidFill>
              </a:rPr>
              <a:t>… </a:t>
            </a:r>
            <a:r>
              <a:rPr lang="ru-RU" sz="2800" b="1" dirty="0" err="1" smtClean="0"/>
              <a:t>ся</a:t>
            </a:r>
            <a:r>
              <a:rPr lang="ru-RU" sz="2800" b="1" dirty="0" smtClean="0"/>
              <a:t> – всегда </a:t>
            </a:r>
            <a:r>
              <a:rPr lang="ru-RU" sz="2800" b="1" dirty="0" err="1" smtClean="0"/>
              <a:t>пригоди</a:t>
            </a:r>
            <a:r>
              <a:rPr lang="ru-RU" sz="2800" b="1" dirty="0" smtClean="0">
                <a:solidFill>
                  <a:srgbClr val="FF0000"/>
                </a:solidFill>
              </a:rPr>
              <a:t>…</a:t>
            </a:r>
            <a:r>
              <a:rPr lang="ru-RU" sz="2800" b="1" dirty="0" err="1" smtClean="0"/>
              <a:t>ся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855003"/>
            <a:ext cx="4402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Девиз урока</a:t>
            </a:r>
            <a:endParaRPr lang="ru-RU" sz="40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38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8" grpId="0"/>
      <p:bldP spid="8" grpId="1"/>
      <p:bldP spid="10" grpId="0"/>
      <p:bldP spid="10" grpId="1"/>
      <p:bldP spid="12" grpId="0"/>
      <p:bldP spid="12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1643062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Поставить вопрос к глаголу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Глагол отвечает на вопрос: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ЧТО ДЕЛАТЬ?», «ЧТО СДЕЛАТЬ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6590" y="2035956"/>
            <a:ext cx="2558088" cy="7143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2071677"/>
            <a:ext cx="2459672" cy="678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896" y="3076322"/>
            <a:ext cx="2928958" cy="10001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Глагол </a:t>
            </a:r>
            <a:r>
              <a:rPr lang="ru-RU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н.ф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0266" y="3076321"/>
            <a:ext cx="2928958" cy="9798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Глагол 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994" y="4453452"/>
            <a:ext cx="4285710" cy="1999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ПИШЕМ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-ТЬСЯ</a:t>
            </a:r>
          </a:p>
          <a:p>
            <a:pPr lvl="0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ТЬС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дела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4453451"/>
            <a:ext cx="4141694" cy="19278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ПИШЕМ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–ТСЯ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пригоди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ТС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сдела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3240374" y="1821643"/>
            <a:ext cx="571500" cy="4286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217328" y="1826982"/>
            <a:ext cx="642938" cy="42862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трелка вниз 39"/>
          <p:cNvSpPr/>
          <p:nvPr/>
        </p:nvSpPr>
        <p:spPr>
          <a:xfrm>
            <a:off x="7358063" y="4071938"/>
            <a:ext cx="285750" cy="381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1714500" y="4056150"/>
            <a:ext cx="285750" cy="3973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7358063" y="2786063"/>
            <a:ext cx="285750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1714500" y="2786063"/>
            <a:ext cx="285750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9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0" y="1111676"/>
            <a:ext cx="4402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rgbClr val="4584D3">
                        <a:tint val="70000"/>
                        <a:satMod val="245000"/>
                      </a:srgbClr>
                    </a:gs>
                    <a:gs pos="75000">
                      <a:srgbClr val="4584D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584D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Девиз урока</a:t>
            </a:r>
            <a:endParaRPr lang="ru-RU" sz="4000" b="1" dirty="0">
              <a:ln w="11430"/>
              <a:gradFill>
                <a:gsLst>
                  <a:gs pos="0">
                    <a:srgbClr val="4584D3">
                      <a:tint val="70000"/>
                      <a:satMod val="245000"/>
                    </a:srgbClr>
                  </a:gs>
                  <a:gs pos="75000">
                    <a:srgbClr val="4584D3">
                      <a:tint val="90000"/>
                      <a:shade val="60000"/>
                      <a:satMod val="240000"/>
                    </a:srgbClr>
                  </a:gs>
                  <a:gs pos="100000">
                    <a:srgbClr val="4584D3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776806"/>
            <a:ext cx="660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Грамоте учи </a:t>
            </a:r>
            <a:r>
              <a:rPr lang="ru-RU" sz="2800" b="1" dirty="0" smtClean="0">
                <a:solidFill>
                  <a:srgbClr val="FF0000"/>
                </a:solidFill>
              </a:rPr>
              <a:t>…</a:t>
            </a:r>
            <a:r>
              <a:rPr lang="ru-RU" sz="2800" b="1" dirty="0" err="1" smtClean="0">
                <a:solidFill>
                  <a:prstClr val="black"/>
                </a:solidFill>
              </a:rPr>
              <a:t>ся</a:t>
            </a:r>
            <a:r>
              <a:rPr lang="ru-RU" sz="2800" b="1" dirty="0" smtClean="0">
                <a:solidFill>
                  <a:prstClr val="black"/>
                </a:solidFill>
              </a:rPr>
              <a:t> – всегда </a:t>
            </a:r>
            <a:r>
              <a:rPr lang="ru-RU" sz="2800" b="1" dirty="0" err="1" smtClean="0">
                <a:solidFill>
                  <a:prstClr val="black"/>
                </a:solidFill>
              </a:rPr>
              <a:t>пригоди</a:t>
            </a:r>
            <a:r>
              <a:rPr lang="ru-RU" sz="2800" b="1" dirty="0" smtClean="0">
                <a:solidFill>
                  <a:srgbClr val="FF0000"/>
                </a:solidFill>
              </a:rPr>
              <a:t>…</a:t>
            </a:r>
            <a:r>
              <a:rPr lang="ru-RU" sz="2800" b="1" dirty="0" err="1" smtClean="0">
                <a:solidFill>
                  <a:prstClr val="black"/>
                </a:solidFill>
              </a:rPr>
              <a:t>ся</a:t>
            </a:r>
            <a:r>
              <a:rPr lang="ru-RU" sz="2800" b="1" dirty="0" smtClean="0">
                <a:solidFill>
                  <a:prstClr val="black"/>
                </a:solidFill>
              </a:rPr>
              <a:t>.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6" name="Picture 11" descr="risuno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316823"/>
            <a:ext cx="1728192" cy="233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15816" y="2776806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7673" y="2746028"/>
            <a:ext cx="394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7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778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5664" y="1150747"/>
            <a:ext cx="338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Испытывать волнение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71057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224679"/>
            <a:ext cx="2880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Допускать ошибки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0701" y="3382833"/>
            <a:ext cx="3114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Чувствовать радость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612956"/>
            <a:ext cx="290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Волнова</a:t>
            </a:r>
            <a:r>
              <a:rPr lang="ru-RU" sz="2400" b="1" dirty="0" smtClean="0">
                <a:solidFill>
                  <a:srgbClr val="C00000"/>
                </a:solidFill>
              </a:rPr>
              <a:t>ться (</a:t>
            </a:r>
            <a:r>
              <a:rPr lang="ru-RU" sz="2400" b="1" dirty="0" err="1" smtClean="0">
                <a:solidFill>
                  <a:srgbClr val="C00000"/>
                </a:solidFill>
              </a:rPr>
              <a:t>н.ф</a:t>
            </a:r>
            <a:r>
              <a:rPr lang="ru-RU" sz="2400" b="1" dirty="0" smtClean="0">
                <a:solidFill>
                  <a:srgbClr val="C00000"/>
                </a:solidFill>
              </a:rPr>
              <a:t>.)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30077" y="1612411"/>
            <a:ext cx="2424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Волнуе</a:t>
            </a:r>
            <a:r>
              <a:rPr lang="ru-RU" sz="2400" b="1" dirty="0" smtClean="0">
                <a:solidFill>
                  <a:srgbClr val="7030A0"/>
                </a:solidFill>
              </a:rPr>
              <a:t>тся (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solidFill>
                  <a:srgbClr val="7030A0"/>
                </a:solidFill>
              </a:rPr>
              <a:t> л.)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24207" y="2792468"/>
            <a:ext cx="2808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Ошиба</a:t>
            </a:r>
            <a:r>
              <a:rPr lang="ru-RU" sz="2400" b="1" dirty="0" smtClean="0">
                <a:solidFill>
                  <a:srgbClr val="C00000"/>
                </a:solidFill>
              </a:rPr>
              <a:t>ться (н. ф.)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30803" y="2792468"/>
            <a:ext cx="26024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Ошибае</a:t>
            </a:r>
            <a:r>
              <a:rPr lang="ru-RU" sz="2400" b="1" dirty="0" smtClean="0">
                <a:solidFill>
                  <a:srgbClr val="7030A0"/>
                </a:solidFill>
              </a:rPr>
              <a:t>тся (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rgbClr val="7030A0"/>
                </a:solidFill>
              </a:rPr>
              <a:t> л.)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36733" y="3869607"/>
            <a:ext cx="277447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Радова</a:t>
            </a:r>
            <a:r>
              <a:rPr lang="ru-RU" sz="2400" b="1" dirty="0">
                <a:solidFill>
                  <a:srgbClr val="C00000"/>
                </a:solidFill>
              </a:rPr>
              <a:t>ться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(н. ф.)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23789" y="3844498"/>
            <a:ext cx="223689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Радуе</a:t>
            </a:r>
            <a:r>
              <a:rPr lang="ru-RU" sz="2400" b="1" dirty="0" smtClean="0">
                <a:solidFill>
                  <a:srgbClr val="7030A0"/>
                </a:solidFill>
              </a:rPr>
              <a:t>тся </a:t>
            </a:r>
            <a:r>
              <a:rPr lang="ru-RU" sz="2400" b="1" dirty="0">
                <a:solidFill>
                  <a:srgbClr val="7030A0"/>
                </a:solidFill>
              </a:rPr>
              <a:t>(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rgbClr val="7030A0"/>
                </a:solidFill>
              </a:rPr>
              <a:t> л.)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927388" y="4583162"/>
            <a:ext cx="70096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Замените каждое словосочетание одним словом:</a:t>
            </a:r>
          </a:p>
          <a:p>
            <a:endParaRPr lang="ru-RU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/>
              <a:t>1 вариант </a:t>
            </a:r>
            <a:r>
              <a:rPr lang="ru-RU" dirty="0" smtClean="0"/>
              <a:t>– глаголом в начальной форме (Что делать?  Что сделать?)</a:t>
            </a:r>
          </a:p>
          <a:p>
            <a:endParaRPr lang="ru-RU" dirty="0"/>
          </a:p>
          <a:p>
            <a:r>
              <a:rPr lang="ru-RU" b="1" dirty="0" smtClean="0"/>
              <a:t>2 вариант </a:t>
            </a:r>
            <a:r>
              <a:rPr lang="ru-RU" dirty="0" smtClean="0"/>
              <a:t>– глаголом в форме 3 лица (Что делает? Что сделает?)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1012247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07522" y="1052736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11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7" grpId="1"/>
      <p:bldP spid="8" grpId="1"/>
      <p:bldP spid="9" grpId="0"/>
      <p:bldP spid="10" grpId="0"/>
      <p:bldP spid="11" grpId="0"/>
      <p:bldP spid="12" grpId="0"/>
      <p:bldP spid="13" grpId="0"/>
      <p:bldP spid="14" grpId="0"/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39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340768"/>
            <a:ext cx="421196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5000"/>
              </a:lnSpc>
              <a:spcAft>
                <a:spcPts val="0"/>
              </a:spcAft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Потянуться,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</a:endParaRPr>
          </a:p>
          <a:p>
            <a:pPr indent="228600">
              <a:lnSpc>
                <a:spcPct val="105000"/>
              </a:lnSpc>
              <a:spcAft>
                <a:spcPts val="0"/>
              </a:spcAft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поклониться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,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         распрямиться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</a:endParaRPr>
          </a:p>
          <a:p>
            <a:pPr indent="228600">
              <a:lnSpc>
                <a:spcPct val="105000"/>
              </a:lnSpc>
              <a:spcAft>
                <a:spcPts val="0"/>
              </a:spcAft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трудиться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67944" y="1556792"/>
            <a:ext cx="30578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427" y="3270250"/>
            <a:ext cx="3286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08" y="2708920"/>
            <a:ext cx="3286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93" y="2132856"/>
            <a:ext cx="3286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10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451</Words>
  <Application>Microsoft Office PowerPoint</Application>
  <PresentationFormat>Экран (4:3)</PresentationFormat>
  <Paragraphs>125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Правописание глаголов  в неопределённой форме и в 3-м лице.</dc:title>
  <dc:creator>Ольга</dc:creator>
  <cp:lastModifiedBy>Ольга</cp:lastModifiedBy>
  <cp:revision>47</cp:revision>
  <dcterms:created xsi:type="dcterms:W3CDTF">2014-04-06T05:55:45Z</dcterms:created>
  <dcterms:modified xsi:type="dcterms:W3CDTF">2014-05-15T13:32:01Z</dcterms:modified>
</cp:coreProperties>
</file>