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97E6F-F819-4E9A-ABC9-8271F8B767D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A2932-D0BB-4186-9233-97FA5CC3C9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48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A2932-D0BB-4186-9233-97FA5CC3C90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A%D0%B0%D1%80%D1%82%D0%B8%D0%BD%D0%BA%D0%B8%20%D0%B7%D0%B5%D0%BC%D0%BB%D1%8F%D0%BD%D0%B8%D0%BA%D0%B0&amp;img_url=http://shkolazhizni.ru/img/content/i39/39835_or.jpg&amp;pos=0&amp;rpt=simage&amp;lr=213&amp;noreask=1&amp;source=wiz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Шаблон &quot;Первоклассны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63688" y="980728"/>
            <a:ext cx="7056784" cy="3416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Проверяемые  и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непроверяемые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безударные  гласные корня.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Шаблон &quot;Первоклассны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586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3" name="Прямоугольник 2"/>
          <p:cNvSpPr/>
          <p:nvPr/>
        </p:nvSpPr>
        <p:spPr>
          <a:xfrm>
            <a:off x="2987824" y="925100"/>
            <a:ext cx="5184576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latin typeface="Georgia" pitchFamily="18" charset="0"/>
              </a:rPr>
              <a:t>Красна, сочна, душиста,</a:t>
            </a:r>
            <a:br>
              <a:rPr lang="ru-RU" sz="2400" b="1" dirty="0">
                <a:latin typeface="Georgia" pitchFamily="18" charset="0"/>
              </a:rPr>
            </a:br>
            <a:r>
              <a:rPr lang="ru-RU" sz="2400" b="1" dirty="0">
                <a:latin typeface="Georgia" pitchFamily="18" charset="0"/>
              </a:rPr>
              <a:t>Растет низко, к земле близко</a:t>
            </a:r>
            <a:r>
              <a:rPr lang="ru-RU" sz="2400" b="1" dirty="0" smtClean="0">
                <a:latin typeface="Georgia" pitchFamily="18" charset="0"/>
              </a:rPr>
              <a:t>.</a:t>
            </a:r>
            <a:endParaRPr lang="ru-RU" sz="2400" b="1" dirty="0">
              <a:latin typeface="Georgia" pitchFamily="18" charset="0"/>
            </a:endParaRPr>
          </a:p>
        </p:txBody>
      </p:sp>
      <p:pic>
        <p:nvPicPr>
          <p:cNvPr id="1026" name="Picture 2" descr="http://im4-tub-ru.yandex.net/i?id=216453130-70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06" y="620688"/>
            <a:ext cx="1584176" cy="16961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04048" y="2060848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Georgia" pitchFamily="18" charset="0"/>
              </a:rPr>
              <a:t>з</a:t>
            </a:r>
            <a:r>
              <a:rPr lang="ru-RU" sz="2800" b="1" dirty="0" smtClean="0">
                <a:latin typeface="Georgia" pitchFamily="18" charset="0"/>
              </a:rPr>
              <a:t> . мл . </a:t>
            </a:r>
            <a:r>
              <a:rPr lang="ru-RU" sz="2800" b="1" dirty="0" err="1" smtClean="0">
                <a:latin typeface="Georgia" pitchFamily="18" charset="0"/>
              </a:rPr>
              <a:t>ника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3622" y="2055250"/>
            <a:ext cx="828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 е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0504" y="206084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я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6840252" y="2060848"/>
            <a:ext cx="36004" cy="12800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15616" y="3212976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Georgia" pitchFamily="18" charset="0"/>
              </a:rPr>
              <a:t>з</a:t>
            </a:r>
            <a:r>
              <a:rPr lang="ru-RU" sz="2800" dirty="0" smtClean="0">
                <a:latin typeface="Georgia" pitchFamily="18" charset="0"/>
              </a:rPr>
              <a:t> . </a:t>
            </a:r>
            <a:r>
              <a:rPr lang="ru-RU" sz="2800" dirty="0">
                <a:latin typeface="Georgia" pitchFamily="18" charset="0"/>
              </a:rPr>
              <a:t>м</a:t>
            </a:r>
            <a:r>
              <a:rPr lang="ru-RU" sz="2800" dirty="0" smtClean="0">
                <a:latin typeface="Georgia" pitchFamily="18" charset="0"/>
              </a:rPr>
              <a:t>л . </a:t>
            </a:r>
            <a:r>
              <a:rPr lang="ru-RU" sz="2800" dirty="0" err="1" smtClean="0">
                <a:latin typeface="Georgia" pitchFamily="18" charset="0"/>
              </a:rPr>
              <a:t>ничная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6239" y="3933056"/>
            <a:ext cx="2585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Georgia" pitchFamily="18" charset="0"/>
              </a:rPr>
              <a:t>з . мл . </a:t>
            </a:r>
            <a:r>
              <a:rPr lang="ru-RU" sz="2800" dirty="0" err="1" smtClean="0">
                <a:latin typeface="Georgia" pitchFamily="18" charset="0"/>
              </a:rPr>
              <a:t>ничное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99556" y="3212976"/>
            <a:ext cx="15872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Georgia" pitchFamily="18" charset="0"/>
              </a:rPr>
              <a:t>в</a:t>
            </a:r>
            <a:r>
              <a:rPr lang="ru-RU" sz="2800" dirty="0" smtClean="0">
                <a:latin typeface="Georgia" pitchFamily="18" charset="0"/>
              </a:rPr>
              <a:t> . </a:t>
            </a:r>
            <a:r>
              <a:rPr lang="ru-RU" sz="2800" dirty="0" err="1" smtClean="0">
                <a:latin typeface="Georgia" pitchFamily="18" charset="0"/>
              </a:rPr>
              <a:t>ренье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1766" y="3933056"/>
            <a:ext cx="14750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Georgia" pitchFamily="18" charset="0"/>
              </a:rPr>
              <a:t>п</a:t>
            </a:r>
            <a:r>
              <a:rPr lang="ru-RU" sz="2800" dirty="0" smtClean="0">
                <a:latin typeface="Georgia" pitchFamily="18" charset="0"/>
              </a:rPr>
              <a:t> . ляна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52674" y="4678837"/>
            <a:ext cx="46435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Georgia" pitchFamily="18" charset="0"/>
              </a:rPr>
              <a:t>з . мл . </a:t>
            </a:r>
            <a:r>
              <a:rPr lang="ru-RU" sz="2800" dirty="0" err="1">
                <a:latin typeface="Georgia" pitchFamily="18" charset="0"/>
              </a:rPr>
              <a:t>н</a:t>
            </a:r>
            <a:r>
              <a:rPr lang="ru-RU" sz="2800" dirty="0" err="1" smtClean="0">
                <a:latin typeface="Georgia" pitchFamily="18" charset="0"/>
              </a:rPr>
              <a:t>ичная</a:t>
            </a:r>
            <a:r>
              <a:rPr lang="ru-RU" sz="2800" dirty="0" smtClean="0">
                <a:latin typeface="Georgia" pitchFamily="18" charset="0"/>
              </a:rPr>
              <a:t>  п . ляна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52674" y="5229200"/>
            <a:ext cx="4161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Georgia" pitchFamily="18" charset="0"/>
              </a:rPr>
              <a:t>з . мл . </a:t>
            </a:r>
            <a:r>
              <a:rPr lang="ru-RU" sz="2800" dirty="0" err="1" smtClean="0">
                <a:latin typeface="Georgia" pitchFamily="18" charset="0"/>
              </a:rPr>
              <a:t>ничное</a:t>
            </a:r>
            <a:r>
              <a:rPr lang="ru-RU" sz="2800" dirty="0" smtClean="0">
                <a:latin typeface="Georgia" pitchFamily="18" charset="0"/>
              </a:rPr>
              <a:t>  в . </a:t>
            </a:r>
            <a:r>
              <a:rPr lang="ru-RU" sz="2800" dirty="0" err="1" smtClean="0">
                <a:latin typeface="Georgia" pitchFamily="18" charset="0"/>
              </a:rPr>
              <a:t>ренье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34655" y="3212976"/>
            <a:ext cx="5792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 е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83683" y="3933056"/>
            <a:ext cx="4812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Georgia" pitchFamily="18" charset="0"/>
              </a:rPr>
              <a:t> е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14640" y="4678837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ru-RU" sz="2800" b="1" dirty="0">
                <a:solidFill>
                  <a:srgbClr val="00B050"/>
                </a:solidFill>
                <a:latin typeface="Georgia" pitchFamily="18" charset="0"/>
              </a:rPr>
              <a:t>е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82580" y="5237793"/>
            <a:ext cx="4812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Georgia" pitchFamily="18" charset="0"/>
              </a:rPr>
              <a:t> е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39640" y="3212976"/>
            <a:ext cx="413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Georgia" pitchFamily="18" charset="0"/>
              </a:rPr>
              <a:t>я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52674" y="3933056"/>
            <a:ext cx="413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Georgia" pitchFamily="18" charset="0"/>
              </a:rPr>
              <a:t>я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987824" y="4678837"/>
            <a:ext cx="413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Georgia" pitchFamily="18" charset="0"/>
              </a:rPr>
              <a:t>я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987824" y="5237793"/>
            <a:ext cx="413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Georgia" pitchFamily="18" charset="0"/>
              </a:rPr>
              <a:t>я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31571" y="3212976"/>
            <a:ext cx="397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а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30377" y="3933056"/>
            <a:ext cx="5981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о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861015" y="4660417"/>
            <a:ext cx="412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о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812641" y="5237793"/>
            <a:ext cx="397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а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312624" y="5162018"/>
            <a:ext cx="23380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105676" y="3736196"/>
            <a:ext cx="23380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439621" y="3723866"/>
            <a:ext cx="23380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097489" y="2566140"/>
            <a:ext cx="23380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416431" y="4377721"/>
            <a:ext cx="23380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142720" y="4403906"/>
            <a:ext cx="23380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012159" y="4430091"/>
            <a:ext cx="23380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899777" y="3711536"/>
            <a:ext cx="23380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346309" y="2578470"/>
            <a:ext cx="23380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950259" y="5128581"/>
            <a:ext cx="23380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123954" y="5162018"/>
            <a:ext cx="23380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894672" y="5686196"/>
            <a:ext cx="23380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013117" y="5726235"/>
            <a:ext cx="23380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368043" y="5726235"/>
            <a:ext cx="23380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5499214" y="5202057"/>
            <a:ext cx="36004" cy="18751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3678451" y="5261565"/>
            <a:ext cx="36360" cy="12800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5535218" y="4623255"/>
            <a:ext cx="35441" cy="16124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3678451" y="4689725"/>
            <a:ext cx="36004" cy="9477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2781775" y="3959130"/>
            <a:ext cx="36004" cy="11898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2663802" y="3181788"/>
            <a:ext cx="48536" cy="12800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6651747" y="3831124"/>
            <a:ext cx="36004" cy="18749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6449308" y="3181788"/>
            <a:ext cx="62813" cy="12800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Шаблон &quot;Первоклассны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35696" y="620688"/>
            <a:ext cx="7021288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Georgia" pitchFamily="18" charset="0"/>
              </a:rPr>
              <a:t>Как искать проверочные слова для корня.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916832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latin typeface="Georgia" pitchFamily="18" charset="0"/>
              </a:rPr>
              <a:t>Объясни   значение   </a:t>
            </a:r>
            <a:r>
              <a:rPr lang="ru-RU" sz="2400" dirty="0" smtClean="0">
                <a:latin typeface="Georgia" pitchFamily="18" charset="0"/>
              </a:rPr>
              <a:t>слова   </a:t>
            </a:r>
            <a:r>
              <a:rPr lang="ru-RU" sz="2400" b="1" dirty="0" smtClean="0">
                <a:latin typeface="Georgia" pitchFamily="18" charset="0"/>
              </a:rPr>
              <a:t>с  помощью   </a:t>
            </a:r>
          </a:p>
          <a:p>
            <a:pPr marL="457200" indent="-457200"/>
            <a:r>
              <a:rPr lang="ru-RU" sz="2400" b="1" dirty="0" smtClean="0">
                <a:latin typeface="Georgia" pitchFamily="18" charset="0"/>
              </a:rPr>
              <a:t>     однокоренного</a:t>
            </a:r>
            <a:r>
              <a:rPr lang="ru-RU" sz="2400" dirty="0" smtClean="0">
                <a:latin typeface="Georgia" pitchFamily="18" charset="0"/>
              </a:rPr>
              <a:t>  или  </a:t>
            </a:r>
            <a:r>
              <a:rPr lang="ru-RU" sz="2400" b="1" dirty="0" smtClean="0">
                <a:latin typeface="Georgia" pitchFamily="18" charset="0"/>
              </a:rPr>
              <a:t>подбери  другое </a:t>
            </a:r>
          </a:p>
          <a:p>
            <a:pPr marL="457200" indent="-457200"/>
            <a:r>
              <a:rPr lang="ru-RU" sz="2400" b="1" dirty="0" smtClean="0">
                <a:latin typeface="Georgia" pitchFamily="18" charset="0"/>
              </a:rPr>
              <a:t>     однокоренное </a:t>
            </a:r>
            <a:r>
              <a:rPr lang="ru-RU" sz="2400" dirty="0" smtClean="0">
                <a:latin typeface="Georgia" pitchFamily="18" charset="0"/>
              </a:rPr>
              <a:t>слово.</a:t>
            </a:r>
          </a:p>
          <a:p>
            <a:pPr marL="457200" indent="-457200">
              <a:buAutoNum type="arabicPeriod" startAt="2"/>
            </a:pPr>
            <a:r>
              <a:rPr lang="ru-RU" sz="2400" b="1" dirty="0" smtClean="0">
                <a:latin typeface="Georgia" pitchFamily="18" charset="0"/>
              </a:rPr>
              <a:t>Измени </a:t>
            </a:r>
            <a:r>
              <a:rPr lang="ru-RU" sz="2400" dirty="0" smtClean="0">
                <a:latin typeface="Georgia" pitchFamily="18" charset="0"/>
              </a:rPr>
              <a:t>проверяемое слово:</a:t>
            </a:r>
          </a:p>
          <a:p>
            <a:pPr marL="457200" indent="-457200"/>
            <a:r>
              <a:rPr lang="ru-RU" sz="2400" dirty="0" smtClean="0">
                <a:latin typeface="Georgia" pitchFamily="18" charset="0"/>
              </a:rPr>
              <a:t>                                         </a:t>
            </a:r>
            <a:r>
              <a:rPr lang="ru-RU" sz="2400" b="1" dirty="0" smtClean="0">
                <a:latin typeface="Georgia" pitchFamily="18" charset="0"/>
              </a:rPr>
              <a:t>название</a:t>
            </a:r>
          </a:p>
          <a:p>
            <a:pPr marL="457200" indent="-457200"/>
            <a:endParaRPr lang="ru-RU" sz="2400" b="1" dirty="0" smtClean="0">
              <a:latin typeface="Georgia" pitchFamily="18" charset="0"/>
            </a:endParaRPr>
          </a:p>
          <a:p>
            <a:pPr marL="457200" indent="-457200"/>
            <a:r>
              <a:rPr lang="ru-RU" sz="2400" b="1" dirty="0" smtClean="0">
                <a:latin typeface="Georgia" pitchFamily="18" charset="0"/>
              </a:rPr>
              <a:t>      предмета              действия          признака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400" b="1" dirty="0" smtClean="0">
                <a:latin typeface="Georgia" pitchFamily="18" charset="0"/>
              </a:rPr>
              <a:t>_______             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400" b="1" dirty="0" smtClean="0">
                <a:latin typeface="Georgia" pitchFamily="18" charset="0"/>
              </a:rPr>
              <a:t>_______</a:t>
            </a:r>
          </a:p>
          <a:p>
            <a:pPr marL="457200" indent="-457200"/>
            <a:r>
              <a:rPr lang="ru-RU" sz="2400" b="1" dirty="0" smtClean="0">
                <a:latin typeface="Georgia" pitchFamily="18" charset="0"/>
              </a:rPr>
              <a:t>      _______</a:t>
            </a:r>
          </a:p>
          <a:p>
            <a:pPr marL="457200" indent="-457200"/>
            <a:endParaRPr lang="ru-RU" sz="2400" b="1" dirty="0" smtClean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4509120"/>
            <a:ext cx="24482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400" b="1" dirty="0" smtClean="0">
                <a:latin typeface="Georgia" pitchFamily="18" charset="0"/>
              </a:rPr>
              <a:t>_______             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400" b="1" dirty="0" smtClean="0">
                <a:latin typeface="Georgia" pitchFamily="18" charset="0"/>
              </a:rPr>
              <a:t>_______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400" b="1" dirty="0" smtClean="0">
                <a:latin typeface="Georgia" pitchFamily="18" charset="0"/>
              </a:rPr>
              <a:t> _______</a:t>
            </a:r>
          </a:p>
          <a:p>
            <a:pPr marL="457200" indent="-457200"/>
            <a:endParaRPr lang="ru-RU" sz="2400" b="1" dirty="0" smtClean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24128" y="4437112"/>
            <a:ext cx="2592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400" b="1" dirty="0" smtClean="0">
                <a:latin typeface="Georgia" pitchFamily="18" charset="0"/>
              </a:rPr>
              <a:t>_______</a:t>
            </a:r>
            <a:r>
              <a:rPr lang="ru-RU" b="1" dirty="0" smtClean="0">
                <a:latin typeface="Georgia" pitchFamily="18" charset="0"/>
              </a:rPr>
              <a:t>              </a:t>
            </a:r>
          </a:p>
          <a:p>
            <a:pPr marL="457200" indent="-457200"/>
            <a:endParaRPr lang="ru-RU" b="1" dirty="0" smtClean="0">
              <a:latin typeface="Georgia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499992" y="3861048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499992" y="3861048"/>
            <a:ext cx="216024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2339752" y="3861048"/>
            <a:ext cx="216024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27584" y="4437112"/>
            <a:ext cx="2555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ед.ч.        мн.ч.</a:t>
            </a:r>
            <a:endParaRPr lang="ru-RU" sz="24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835696" y="465313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1763688" y="465313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43608" y="486916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кто?  что?</a:t>
            </a:r>
            <a:endParaRPr lang="ru-RU" sz="24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11560" y="5229200"/>
            <a:ext cx="2945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ед.ч.  или   мн.ч.</a:t>
            </a:r>
            <a:endParaRPr lang="ru-RU" sz="24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868144" y="3284984"/>
            <a:ext cx="243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endParaRPr lang="ru-RU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19872" y="450912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что (с)делает?</a:t>
            </a:r>
            <a:endParaRPr lang="ru-RU" sz="24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563888" y="4869160"/>
            <a:ext cx="2392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что (с)делал?</a:t>
            </a:r>
            <a:endParaRPr lang="ru-RU" sz="24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563888" y="5229200"/>
            <a:ext cx="2541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что (с)делать?</a:t>
            </a:r>
            <a:endParaRPr lang="ru-RU" sz="24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300192" y="4437112"/>
            <a:ext cx="1316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каков?</a:t>
            </a:r>
            <a:endParaRPr lang="ru-RU" sz="2400" b="1" dirty="0">
              <a:solidFill>
                <a:srgbClr val="00B05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4" grpId="0"/>
      <p:bldP spid="25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Шаблон &quot;Первоклассный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63688" y="692696"/>
            <a:ext cx="7128792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Что называют выделенные слова? Догадайся о способе их проверки и запиши с объяснением; </a:t>
            </a:r>
          </a:p>
          <a:p>
            <a:r>
              <a:rPr lang="ru-RU" sz="2400" dirty="0" smtClean="0">
                <a:latin typeface="Georgia" pitchFamily="18" charset="0"/>
              </a:rPr>
              <a:t>Выписывай слова вместе с их помощниками.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1800" y="1916832"/>
            <a:ext cx="5184576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к   </a:t>
            </a:r>
            <a:r>
              <a:rPr lang="ru-RU" sz="2400" b="1" dirty="0" err="1" smtClean="0">
                <a:latin typeface="Georgia" pitchFamily="18" charset="0"/>
              </a:rPr>
              <a:t>ш</a:t>
            </a: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. </a:t>
            </a:r>
            <a:r>
              <a:rPr lang="ru-RU" sz="2400" b="1" dirty="0" err="1" smtClean="0">
                <a:latin typeface="Georgia" pitchFamily="18" charset="0"/>
              </a:rPr>
              <a:t>сти</a:t>
            </a:r>
            <a:r>
              <a:rPr lang="ru-RU" sz="2400" b="1" dirty="0" smtClean="0">
                <a:latin typeface="Georgia" pitchFamily="18" charset="0"/>
              </a:rPr>
              <a:t>   </a:t>
            </a:r>
            <a:r>
              <a:rPr lang="ru-RU" sz="2400" dirty="0" smtClean="0">
                <a:latin typeface="Georgia" pitchFamily="18" charset="0"/>
              </a:rPr>
              <a:t>прибавить   десять</a:t>
            </a:r>
          </a:p>
          <a:p>
            <a:r>
              <a:rPr lang="ru-RU" sz="2400" dirty="0" smtClean="0">
                <a:latin typeface="Georgia" pitchFamily="18" charset="0"/>
              </a:rPr>
              <a:t>к   </a:t>
            </a:r>
            <a:r>
              <a:rPr lang="ru-RU" sz="2400" b="1" dirty="0" err="1" smtClean="0">
                <a:latin typeface="Georgia" pitchFamily="18" charset="0"/>
              </a:rPr>
              <a:t>п</a:t>
            </a: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ru-RU" sz="2400" b="1" dirty="0" err="1" smtClean="0">
                <a:latin typeface="Georgia" pitchFamily="18" charset="0"/>
              </a:rPr>
              <a:t>ти</a:t>
            </a:r>
            <a:r>
              <a:rPr lang="ru-RU" sz="2400" b="1" dirty="0" smtClean="0">
                <a:latin typeface="Georgia" pitchFamily="18" charset="0"/>
              </a:rPr>
              <a:t>   </a:t>
            </a:r>
            <a:r>
              <a:rPr lang="ru-RU" sz="2400" dirty="0" smtClean="0">
                <a:latin typeface="Georgia" pitchFamily="18" charset="0"/>
              </a:rPr>
              <a:t>прибавить   четыре</a:t>
            </a:r>
          </a:p>
          <a:p>
            <a:r>
              <a:rPr lang="ru-RU" sz="2400" dirty="0" smtClean="0">
                <a:latin typeface="Georgia" pitchFamily="18" charset="0"/>
              </a:rPr>
              <a:t>из   </a:t>
            </a:r>
            <a:r>
              <a:rPr lang="ru-RU" sz="2400" b="1" dirty="0" smtClean="0">
                <a:latin typeface="Georgia" pitchFamily="18" charset="0"/>
              </a:rPr>
              <a:t>с </a:t>
            </a:r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ru-RU" sz="2400" b="1" dirty="0" err="1" smtClean="0">
                <a:latin typeface="Georgia" pitchFamily="18" charset="0"/>
              </a:rPr>
              <a:t>мнадцати</a:t>
            </a:r>
            <a:r>
              <a:rPr lang="ru-RU" sz="2400" b="1" dirty="0" smtClean="0">
                <a:latin typeface="Georgia" pitchFamily="18" charset="0"/>
              </a:rPr>
              <a:t>   </a:t>
            </a:r>
            <a:r>
              <a:rPr lang="ru-RU" sz="2400" dirty="0" smtClean="0">
                <a:latin typeface="Georgia" pitchFamily="18" charset="0"/>
              </a:rPr>
              <a:t>вычесть   семь</a:t>
            </a:r>
          </a:p>
          <a:p>
            <a:r>
              <a:rPr lang="ru-RU" sz="2400" dirty="0" smtClean="0">
                <a:latin typeface="Georgia" pitchFamily="18" charset="0"/>
              </a:rPr>
              <a:t>к   </a:t>
            </a:r>
            <a:r>
              <a:rPr lang="ru-RU" sz="2400" b="1" dirty="0" err="1" smtClean="0">
                <a:latin typeface="Georgia" pitchFamily="18" charset="0"/>
              </a:rPr>
              <a:t>д</a:t>
            </a: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ru-RU" sz="2400" b="1" dirty="0" err="1" smtClean="0">
                <a:latin typeface="Georgia" pitchFamily="18" charset="0"/>
              </a:rPr>
              <a:t>вяти</a:t>
            </a:r>
            <a:r>
              <a:rPr lang="ru-RU" sz="2400" b="1" dirty="0" smtClean="0">
                <a:latin typeface="Georgia" pitchFamily="18" charset="0"/>
              </a:rPr>
              <a:t>   </a:t>
            </a:r>
            <a:r>
              <a:rPr lang="ru-RU" sz="2400" dirty="0" smtClean="0">
                <a:latin typeface="Georgia" pitchFamily="18" charset="0"/>
              </a:rPr>
              <a:t>прибавить   восемь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350100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к   </a:t>
            </a:r>
            <a:r>
              <a:rPr lang="ru-RU" sz="2800" dirty="0" err="1" smtClean="0">
                <a:latin typeface="Georgia" pitchFamily="18" charset="0"/>
              </a:rPr>
              <a:t>ш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dirty="0" err="1" smtClean="0">
                <a:latin typeface="Georgia" pitchFamily="18" charset="0"/>
              </a:rPr>
              <a:t>сти</a:t>
            </a:r>
            <a:r>
              <a:rPr lang="ru-RU" sz="2800" dirty="0" smtClean="0">
                <a:latin typeface="Georgia" pitchFamily="18" charset="0"/>
              </a:rPr>
              <a:t> –  </a:t>
            </a:r>
            <a:endParaRPr lang="ru-RU" sz="2800" dirty="0">
              <a:latin typeface="Georgia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635896" y="3501008"/>
            <a:ext cx="144016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499992" y="3933056"/>
            <a:ext cx="21602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987824" y="3789040"/>
            <a:ext cx="21602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499992" y="4005064"/>
            <a:ext cx="21602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15816" y="350100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39952" y="3501008"/>
            <a:ext cx="12634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шесть 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23728" y="4077072"/>
            <a:ext cx="1941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к   </a:t>
            </a:r>
            <a:r>
              <a:rPr lang="ru-RU" sz="2800" dirty="0" err="1" smtClean="0">
                <a:latin typeface="Georgia" pitchFamily="18" charset="0"/>
              </a:rPr>
              <a:t>п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dirty="0" err="1" smtClean="0">
                <a:latin typeface="Georgia" pitchFamily="18" charset="0"/>
              </a:rPr>
              <a:t>ти</a:t>
            </a:r>
            <a:r>
              <a:rPr lang="ru-RU" sz="2800" dirty="0" smtClean="0">
                <a:latin typeface="Georgia" pitchFamily="18" charset="0"/>
              </a:rPr>
              <a:t> – </a:t>
            </a:r>
            <a:endParaRPr lang="ru-RU" sz="2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067944" y="4077072"/>
            <a:ext cx="1056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Georgia" pitchFamily="18" charset="0"/>
              </a:rPr>
              <a:t>  </a:t>
            </a:r>
            <a:r>
              <a:rPr lang="ru-RU" sz="2800" dirty="0" smtClean="0">
                <a:latin typeface="Georgia" pitchFamily="18" charset="0"/>
              </a:rPr>
              <a:t>пять</a:t>
            </a:r>
            <a:endParaRPr lang="ru-RU" sz="28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3491880" y="4149080"/>
            <a:ext cx="144016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15816" y="407707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Georgia" pitchFamily="18" charset="0"/>
              </a:rPr>
              <a:t>я</a:t>
            </a:r>
            <a:endParaRPr lang="ru-RU" sz="2800" dirty="0">
              <a:solidFill>
                <a:srgbClr val="00B050"/>
              </a:solidFill>
              <a:latin typeface="Georgia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427984" y="4509120"/>
            <a:ext cx="21602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427984" y="4581128"/>
            <a:ext cx="21602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987824" y="4581128"/>
            <a:ext cx="21602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899592" y="4725144"/>
            <a:ext cx="3398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из   с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b="1" dirty="0" smtClean="0">
                <a:latin typeface="Georgia" pitchFamily="18" charset="0"/>
              </a:rPr>
              <a:t> </a:t>
            </a:r>
            <a:r>
              <a:rPr lang="ru-RU" sz="2800" dirty="0" err="1" smtClean="0">
                <a:latin typeface="Georgia" pitchFamily="18" charset="0"/>
              </a:rPr>
              <a:t>мнадцати</a:t>
            </a:r>
            <a:r>
              <a:rPr lang="ru-RU" sz="2800" dirty="0" smtClean="0">
                <a:latin typeface="Georgia" pitchFamily="18" charset="0"/>
              </a:rPr>
              <a:t> –  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139952" y="4725144"/>
            <a:ext cx="10118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Georgia" pitchFamily="18" charset="0"/>
              </a:rPr>
              <a:t> </a:t>
            </a:r>
            <a:r>
              <a:rPr lang="ru-RU" sz="2800" dirty="0" smtClean="0">
                <a:latin typeface="Georgia" pitchFamily="18" charset="0"/>
              </a:rPr>
              <a:t>семь</a:t>
            </a:r>
            <a:endParaRPr lang="ru-RU" sz="28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2627784" y="4725144"/>
            <a:ext cx="144016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427984" y="5157192"/>
            <a:ext cx="21602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427984" y="5229200"/>
            <a:ext cx="21602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1763688" y="4725144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835696" y="5229200"/>
            <a:ext cx="21602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907704" y="5229200"/>
            <a:ext cx="2400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smtClean="0">
                <a:latin typeface="Georgia" pitchFamily="18" charset="0"/>
              </a:rPr>
              <a:t>к   д </a:t>
            </a:r>
            <a:r>
              <a:rPr lang="ru-RU" sz="2800" b="1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b="1" smtClean="0">
                <a:latin typeface="Georgia" pitchFamily="18" charset="0"/>
              </a:rPr>
              <a:t> </a:t>
            </a:r>
            <a:r>
              <a:rPr lang="ru-RU" sz="2800" dirty="0" err="1" smtClean="0">
                <a:latin typeface="Georgia" pitchFamily="18" charset="0"/>
              </a:rPr>
              <a:t>вяти</a:t>
            </a:r>
            <a:r>
              <a:rPr lang="ru-RU" sz="2800" dirty="0" smtClean="0">
                <a:latin typeface="Georgia" pitchFamily="18" charset="0"/>
              </a:rPr>
              <a:t> –  </a:t>
            </a:r>
            <a:endParaRPr lang="ru-RU" sz="2800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3563888" y="5229200"/>
            <a:ext cx="144016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067944" y="522920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девять</a:t>
            </a:r>
            <a:endParaRPr lang="ru-RU" sz="2800" dirty="0">
              <a:latin typeface="Georgia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>
            <a:off x="4427984" y="5229200"/>
            <a:ext cx="144016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355976" y="5661248"/>
            <a:ext cx="21602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355976" y="5733256"/>
            <a:ext cx="21602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2555776" y="5229200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2627784" y="5733256"/>
            <a:ext cx="21602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6" grpId="0"/>
      <p:bldP spid="17" grpId="0"/>
      <p:bldP spid="18" grpId="0"/>
      <p:bldP spid="21" grpId="0"/>
      <p:bldP spid="25" grpId="0"/>
      <p:bldP spid="26" grpId="0"/>
      <p:bldP spid="32" grpId="0"/>
      <p:bldP spid="34" grpId="0"/>
      <p:bldP spid="36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Шаблон &quot;Первоклассны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1835696" y="692696"/>
            <a:ext cx="6840760" cy="193899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u="sng" dirty="0" smtClean="0">
                <a:latin typeface="Georgia" pitchFamily="18" charset="0"/>
              </a:rPr>
              <a:t>Сделай вывод</a:t>
            </a:r>
            <a:r>
              <a:rPr lang="ru-RU" sz="2400" smtClean="0">
                <a:latin typeface="Georgia" pitchFamily="18" charset="0"/>
              </a:rPr>
              <a:t>:    </a:t>
            </a:r>
            <a:r>
              <a:rPr lang="ru-RU" sz="2400" dirty="0" smtClean="0">
                <a:latin typeface="Georgia" pitchFamily="18" charset="0"/>
              </a:rPr>
              <a:t>могут ли тебе в письменной речи встретиться слова, в которых  корни проверяются не так, как ты уже знаешь. Как поступишь, если проверочное слово найти не удастся?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2708920"/>
            <a:ext cx="7272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>
                <a:latin typeface="Georgia" pitchFamily="18" charset="0"/>
              </a:rPr>
              <a:t>Реши задачи и </a:t>
            </a:r>
            <a:r>
              <a:rPr lang="ru-RU" sz="2400" u="sng" dirty="0" err="1" smtClean="0">
                <a:latin typeface="Georgia" pitchFamily="18" charset="0"/>
              </a:rPr>
              <a:t>втавь</a:t>
            </a:r>
            <a:r>
              <a:rPr lang="ru-RU" sz="2400" u="sng" dirty="0" smtClean="0">
                <a:latin typeface="Georgia" pitchFamily="18" charset="0"/>
              </a:rPr>
              <a:t> буквы.</a:t>
            </a:r>
          </a:p>
          <a:p>
            <a:endParaRPr lang="ru-RU" sz="2800" b="1" dirty="0" smtClean="0">
              <a:latin typeface="Georgia" pitchFamily="18" charset="0"/>
            </a:endParaRPr>
          </a:p>
          <a:p>
            <a:r>
              <a:rPr lang="ru-RU" sz="2800" b="1" dirty="0" smtClean="0">
                <a:latin typeface="Georgia" pitchFamily="18" charset="0"/>
              </a:rPr>
              <a:t>В  сл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b="1" dirty="0" smtClean="0">
                <a:latin typeface="Georgia" pitchFamily="18" charset="0"/>
              </a:rPr>
              <a:t> </a:t>
            </a:r>
            <a:r>
              <a:rPr lang="ru-RU" sz="2800" b="1" dirty="0" err="1" smtClean="0">
                <a:latin typeface="Georgia" pitchFamily="18" charset="0"/>
              </a:rPr>
              <a:t>зах</a:t>
            </a:r>
            <a:r>
              <a:rPr lang="ru-RU" sz="2800" b="1" dirty="0" smtClean="0">
                <a:latin typeface="Georgia" pitchFamily="18" charset="0"/>
              </a:rPr>
              <a:t>,  под  в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b="1" dirty="0" smtClean="0">
                <a:latin typeface="Georgia" pitchFamily="18" charset="0"/>
              </a:rPr>
              <a:t> </a:t>
            </a:r>
            <a:r>
              <a:rPr lang="ru-RU" sz="2800" b="1" dirty="0" err="1" smtClean="0">
                <a:latin typeface="Georgia" pitchFamily="18" charset="0"/>
              </a:rPr>
              <a:t>дой</a:t>
            </a:r>
            <a:r>
              <a:rPr lang="ru-RU" sz="2800" b="1" dirty="0" smtClean="0">
                <a:latin typeface="Georgia" pitchFamily="18" charset="0"/>
              </a:rPr>
              <a:t>,  л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b="1" dirty="0" smtClean="0">
                <a:latin typeface="Georgia" pitchFamily="18" charset="0"/>
              </a:rPr>
              <a:t> </a:t>
            </a:r>
            <a:r>
              <a:rPr lang="ru-RU" sz="2800" b="1" dirty="0" err="1" smtClean="0">
                <a:latin typeface="Georgia" pitchFamily="18" charset="0"/>
              </a:rPr>
              <a:t>патка</a:t>
            </a:r>
            <a:r>
              <a:rPr lang="ru-RU" sz="2800" b="1" dirty="0" smtClean="0">
                <a:latin typeface="Georgia" pitchFamily="18" charset="0"/>
              </a:rPr>
              <a:t>,  </a:t>
            </a:r>
          </a:p>
          <a:p>
            <a:r>
              <a:rPr lang="ru-RU" sz="2800" b="1" dirty="0" smtClean="0">
                <a:latin typeface="Georgia" pitchFamily="18" charset="0"/>
              </a:rPr>
              <a:t>с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b="1" dirty="0" smtClean="0">
                <a:latin typeface="Georgia" pitchFamily="18" charset="0"/>
              </a:rPr>
              <a:t> </a:t>
            </a:r>
            <a:r>
              <a:rPr lang="ru-RU" sz="2800" b="1" dirty="0" err="1" smtClean="0">
                <a:latin typeface="Georgia" pitchFamily="18" charset="0"/>
              </a:rPr>
              <a:t>лёный</a:t>
            </a:r>
            <a:r>
              <a:rPr lang="ru-RU" sz="2800" b="1" dirty="0" smtClean="0">
                <a:latin typeface="Georgia" pitchFamily="18" charset="0"/>
              </a:rPr>
              <a:t>,  л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b="1" dirty="0" smtClean="0">
                <a:latin typeface="Georgia" pitchFamily="18" charset="0"/>
              </a:rPr>
              <a:t> </a:t>
            </a:r>
            <a:r>
              <a:rPr lang="ru-RU" sz="2800" b="1" dirty="0" err="1" smtClean="0">
                <a:latin typeface="Georgia" pitchFamily="18" charset="0"/>
              </a:rPr>
              <a:t>дяной</a:t>
            </a:r>
            <a:r>
              <a:rPr lang="ru-RU" sz="2800" b="1" dirty="0" smtClean="0">
                <a:latin typeface="Georgia" pitchFamily="18" charset="0"/>
              </a:rPr>
              <a:t>,  в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 </a:t>
            </a:r>
            <a:r>
              <a:rPr lang="ru-RU" sz="2800" b="1" dirty="0" err="1" smtClean="0">
                <a:latin typeface="Georgia" pitchFamily="18" charset="0"/>
              </a:rPr>
              <a:t>рили</a:t>
            </a:r>
            <a:r>
              <a:rPr lang="ru-RU" sz="2800" b="1" dirty="0" smtClean="0">
                <a:latin typeface="Georgia" pitchFamily="18" charset="0"/>
              </a:rPr>
              <a:t>,  </a:t>
            </a:r>
          </a:p>
          <a:p>
            <a:r>
              <a:rPr lang="ru-RU" sz="2800" b="1" dirty="0" smtClean="0">
                <a:latin typeface="Georgia" pitchFamily="18" charset="0"/>
              </a:rPr>
              <a:t>к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 </a:t>
            </a:r>
            <a:r>
              <a:rPr lang="ru-RU" sz="2800" b="1" dirty="0" smtClean="0">
                <a:latin typeface="Georgia" pitchFamily="18" charset="0"/>
              </a:rPr>
              <a:t>пали,  </a:t>
            </a:r>
            <a:r>
              <a:rPr lang="ru-RU" sz="2800" b="1" dirty="0" err="1" smtClean="0">
                <a:latin typeface="Georgia" pitchFamily="18" charset="0"/>
              </a:rPr>
              <a:t>тр</a:t>
            </a:r>
            <a:r>
              <a:rPr lang="ru-RU" sz="2800" b="1" dirty="0" smtClean="0"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b="1" dirty="0" smtClean="0">
                <a:latin typeface="Georgia" pitchFamily="18" charset="0"/>
              </a:rPr>
              <a:t> </a:t>
            </a:r>
            <a:r>
              <a:rPr lang="ru-RU" sz="2800" b="1" dirty="0" err="1" smtClean="0">
                <a:latin typeface="Georgia" pitchFamily="18" charset="0"/>
              </a:rPr>
              <a:t>щали</a:t>
            </a:r>
            <a:r>
              <a:rPr lang="ru-RU" sz="2800" b="1" dirty="0" smtClean="0">
                <a:latin typeface="Georgia" pitchFamily="18" charset="0"/>
              </a:rPr>
              <a:t>,  </a:t>
            </a:r>
            <a:r>
              <a:rPr lang="ru-RU" sz="2800" b="1" dirty="0" err="1" smtClean="0">
                <a:latin typeface="Georgia" pitchFamily="18" charset="0"/>
              </a:rPr>
              <a:t>п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 . </a:t>
            </a:r>
            <a:r>
              <a:rPr lang="ru-RU" sz="2800" b="1" dirty="0" err="1" smtClean="0">
                <a:latin typeface="Georgia" pitchFamily="18" charset="0"/>
              </a:rPr>
              <a:t>щали</a:t>
            </a:r>
            <a:r>
              <a:rPr lang="ru-RU" sz="2800" b="1" dirty="0" smtClean="0">
                <a:latin typeface="Georgia" pitchFamily="18" charset="0"/>
              </a:rPr>
              <a:t>.  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712" y="350100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3933056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4365104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3968" y="3501008"/>
            <a:ext cx="412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о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68144" y="3501008"/>
            <a:ext cx="412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о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31640" y="3933056"/>
            <a:ext cx="412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о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03648" y="4365104"/>
            <a:ext cx="412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о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20072" y="4365104"/>
            <a:ext cx="442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и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36096" y="3933056"/>
            <a:ext cx="397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а</a:t>
            </a:r>
            <a:endParaRPr lang="ru-RU" sz="2800" b="1" dirty="0">
              <a:solidFill>
                <a:srgbClr val="00B05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301</Words>
  <Application>Microsoft Office PowerPoint</Application>
  <PresentationFormat>Экран (4:3)</PresentationFormat>
  <Paragraphs>82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маришка</dc:creator>
  <cp:lastModifiedBy>user</cp:lastModifiedBy>
  <cp:revision>21</cp:revision>
  <dcterms:created xsi:type="dcterms:W3CDTF">2013-12-01T15:02:52Z</dcterms:created>
  <dcterms:modified xsi:type="dcterms:W3CDTF">2013-12-03T11:37:09Z</dcterms:modified>
</cp:coreProperties>
</file>