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23"/>
  </p:notesMasterIdLst>
  <p:sldIdLst>
    <p:sldId id="257" r:id="rId2"/>
    <p:sldId id="276" r:id="rId3"/>
    <p:sldId id="259" r:id="rId4"/>
    <p:sldId id="258" r:id="rId5"/>
    <p:sldId id="282" r:id="rId6"/>
    <p:sldId id="260" r:id="rId7"/>
    <p:sldId id="283" r:id="rId8"/>
    <p:sldId id="273" r:id="rId9"/>
    <p:sldId id="268" r:id="rId10"/>
    <p:sldId id="281" r:id="rId11"/>
    <p:sldId id="265" r:id="rId12"/>
    <p:sldId id="266" r:id="rId13"/>
    <p:sldId id="267" r:id="rId14"/>
    <p:sldId id="269" r:id="rId15"/>
    <p:sldId id="280" r:id="rId16"/>
    <p:sldId id="271" r:id="rId17"/>
    <p:sldId id="270" r:id="rId18"/>
    <p:sldId id="272" r:id="rId19"/>
    <p:sldId id="278" r:id="rId20"/>
    <p:sldId id="279" r:id="rId21"/>
    <p:sldId id="256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Mangal" pitchFamily="2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Mangal" pitchFamily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7D"/>
    <a:srgbClr val="010167"/>
    <a:srgbClr val="00FF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660"/>
  </p:normalViewPr>
  <p:slideViewPr>
    <p:cSldViewPr>
      <p:cViewPr varScale="1">
        <p:scale>
          <a:sx n="101" d="100"/>
          <a:sy n="101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8F30DDF-0F0C-435D-9A07-4EE5F656522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1B2D4-FA38-4EDD-B19F-4CF7C45C64D5}" type="slidenum">
              <a:rPr lang="ru-RU"/>
              <a:pPr/>
              <a:t>1</a:t>
            </a:fld>
            <a:endParaRPr lang="ru-RU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66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6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6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6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668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66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6684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66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6686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792282E-CE3F-4E8B-A5AC-C506A0D77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F22CA-010F-49B1-943D-0487B2353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9A010-9D5C-4700-B9D9-E5F468E66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026A-0B86-45B4-98E1-20ECF2661F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DE265-C3EE-4FDE-8572-8648B0F91E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8DE7F-AE25-43FD-AC4D-6C442D191E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15DE5-8141-43A2-85C7-B9ECB0D7CE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74567-6EEC-47ED-8A38-9348C88E8A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BAADD-66E0-4D8E-98C1-FB5587EADE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E5C01-DF82-4078-87B8-98ADC55070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2037D-736F-45B8-A7A7-DACCADE05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565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5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565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565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6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56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56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56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56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E410516-48AD-44C7-BDD5-85C57E6551A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file:///C:\Documents%20and%20Settings\&#1040;&#1083;&#1077;&#1082;&#1089;&#1072;&#1085;&#1076;&#1088;\Local%20Settings\Temp\&#1060;&#1054;&#1056;&#1052;&#1040;%20&#1047;&#1045;&#1052;&#1051;&#1048;_1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28788"/>
          </a:xfrm>
        </p:spPr>
        <p:txBody>
          <a:bodyPr/>
          <a:lstStyle/>
          <a:p>
            <a:r>
              <a:rPr lang="ru-RU" sz="5400"/>
              <a:t/>
            </a:r>
            <a:br>
              <a:rPr lang="ru-RU" sz="5400"/>
            </a:br>
            <a:r>
              <a:rPr lang="ru-RU" sz="2400"/>
              <a:t/>
            </a:r>
            <a:br>
              <a:rPr lang="ru-RU" sz="2400"/>
            </a:br>
            <a:r>
              <a:rPr lang="ru-RU" sz="5400">
                <a:latin typeface="Bookman Old Style" pitchFamily="18" charset="0"/>
              </a:rPr>
              <a:t>Какую форму имеет Земля?</a:t>
            </a:r>
            <a:br>
              <a:rPr lang="ru-RU" sz="5400">
                <a:latin typeface="Bookman Old Style" pitchFamily="18" charset="0"/>
              </a:rPr>
            </a:br>
            <a:endParaRPr lang="ru-RU" sz="5400">
              <a:latin typeface="Bookman Old Style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416800" cy="4530725"/>
          </a:xfrm>
        </p:spPr>
        <p:txBody>
          <a:bodyPr/>
          <a:lstStyle/>
          <a:p>
            <a:r>
              <a:rPr lang="ru-RU">
                <a:latin typeface="Palatino Linotype" pitchFamily="18" charset="0"/>
              </a:rPr>
              <a:t>Прежде люди думали, что Земля – плоский или выпуклый (вроде старинного щита) круг, который держится на подпорках…</a:t>
            </a:r>
          </a:p>
          <a:p>
            <a:pPr>
              <a:buFont typeface="Wingdings" pitchFamily="2" charset="2"/>
              <a:buNone/>
            </a:pPr>
            <a:endParaRPr lang="ru-RU" sz="2400">
              <a:latin typeface="Palatino Linotype" pitchFamily="18" charset="0"/>
            </a:endParaRPr>
          </a:p>
          <a:p>
            <a:r>
              <a:rPr lang="ru-RU">
                <a:latin typeface="Palatino Linotype" pitchFamily="18" charset="0"/>
              </a:rPr>
              <a:t>Насчет подпорок у различных   народов были разные мнения…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869237" cy="1484313"/>
          </a:xfrm>
        </p:spPr>
        <p:txBody>
          <a:bodyPr/>
          <a:lstStyle/>
          <a:p>
            <a:r>
              <a:rPr lang="ru-RU" sz="6000">
                <a:latin typeface="Bookman Old Style" pitchFamily="18" charset="0"/>
              </a:rPr>
              <a:t>Цель экспедиции Магеллана</a:t>
            </a:r>
            <a:br>
              <a:rPr lang="ru-RU" sz="6000">
                <a:latin typeface="Bookman Old Style" pitchFamily="18" charset="0"/>
              </a:rPr>
            </a:br>
            <a:endParaRPr lang="ru-RU" sz="6000">
              <a:latin typeface="Bookman Old Style" pitchFamily="18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8229600" cy="3887787"/>
          </a:xfrm>
        </p:spPr>
        <p:txBody>
          <a:bodyPr/>
          <a:lstStyle/>
          <a:p>
            <a:pPr marL="609600" indent="-609600">
              <a:buFont typeface="Wingdings" pitchFamily="2" charset="2"/>
              <a:buChar char="ü"/>
            </a:pPr>
            <a:r>
              <a:rPr lang="ru-RU" sz="4400"/>
              <a:t>  Проложить </a:t>
            </a:r>
            <a:r>
              <a:rPr lang="ru-RU" sz="4400">
                <a:solidFill>
                  <a:schemeClr val="hlink"/>
                </a:solidFill>
              </a:rPr>
              <a:t>западный</a:t>
            </a:r>
            <a:r>
              <a:rPr lang="ru-RU" sz="4400"/>
              <a:t>  	путь к Молуккским 	островам – истинной 	родине пряностей, 	опередив португальцев.</a:t>
            </a:r>
          </a:p>
          <a:p>
            <a:pPr marL="609600" indent="-609600">
              <a:buFont typeface="Wingdings" pitchFamily="2" charset="2"/>
              <a:buNone/>
            </a:pPr>
            <a:endParaRPr lang="ru-RU" sz="44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2350" cy="1008062"/>
          </a:xfrm>
        </p:spPr>
        <p:txBody>
          <a:bodyPr/>
          <a:lstStyle/>
          <a:p>
            <a:r>
              <a:rPr lang="ru-RU">
                <a:latin typeface="Bookman Old Style" pitchFamily="18" charset="0"/>
              </a:rPr>
              <a:t>Корабли флотилии Магеллана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6453188"/>
            <a:ext cx="6335712" cy="404812"/>
          </a:xfrm>
        </p:spPr>
        <p:txBody>
          <a:bodyPr/>
          <a:lstStyle/>
          <a:p>
            <a:r>
              <a:rPr lang="ru-RU" sz="2000">
                <a:solidFill>
                  <a:schemeClr val="tx2"/>
                </a:solidFill>
              </a:rPr>
              <a:t>С ГРАВЮРЫ НАЧАЛА </a:t>
            </a:r>
            <a:r>
              <a:rPr lang="en-US" sz="2000">
                <a:solidFill>
                  <a:schemeClr val="tx2"/>
                </a:solidFill>
              </a:rPr>
              <a:t>XVII </a:t>
            </a:r>
            <a:r>
              <a:rPr lang="ru-RU" sz="2000">
                <a:solidFill>
                  <a:schemeClr val="tx2"/>
                </a:solidFill>
              </a:rPr>
              <a:t>в.</a:t>
            </a:r>
          </a:p>
        </p:txBody>
      </p:sp>
      <p:pic>
        <p:nvPicPr>
          <p:cNvPr id="121860" name="Picture 4" descr="флотил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6626225" cy="496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341438"/>
          </a:xfrm>
        </p:spPr>
        <p:txBody>
          <a:bodyPr/>
          <a:lstStyle/>
          <a:p>
            <a:r>
              <a:rPr lang="ru-RU" sz="4000">
                <a:latin typeface="Bookman Old Style" pitchFamily="18" charset="0"/>
              </a:rPr>
              <a:t>Магеллан во время кругосветного путешествия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00788" y="6237288"/>
            <a:ext cx="2843212" cy="620712"/>
          </a:xfrm>
        </p:spPr>
        <p:txBody>
          <a:bodyPr/>
          <a:lstStyle/>
          <a:p>
            <a:r>
              <a:rPr lang="ru-RU" sz="2400">
                <a:solidFill>
                  <a:schemeClr val="tx2"/>
                </a:solidFill>
              </a:rPr>
              <a:t>Рисунок </a:t>
            </a:r>
            <a:r>
              <a:rPr lang="en-US" sz="2400">
                <a:solidFill>
                  <a:schemeClr val="tx2"/>
                </a:solidFill>
              </a:rPr>
              <a:t>XVI</a:t>
            </a:r>
            <a:r>
              <a:rPr lang="ru-RU" sz="2400">
                <a:solidFill>
                  <a:schemeClr val="tx2"/>
                </a:solidFill>
              </a:rPr>
              <a:t> в.</a:t>
            </a:r>
          </a:p>
        </p:txBody>
      </p:sp>
      <p:pic>
        <p:nvPicPr>
          <p:cNvPr id="122884" name="Picture 4" descr="ScanImage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341438"/>
            <a:ext cx="3508375" cy="53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445500" cy="1139825"/>
          </a:xfrm>
        </p:spPr>
        <p:txBody>
          <a:bodyPr/>
          <a:lstStyle/>
          <a:p>
            <a:r>
              <a:rPr lang="ru-RU">
                <a:latin typeface="Bookman Old Style" pitchFamily="18" charset="0"/>
              </a:rPr>
              <a:t>Путь экспедиции Магеллана</a:t>
            </a:r>
            <a:r>
              <a:rPr lang="ru-RU" sz="3600"/>
              <a:t> </a:t>
            </a:r>
          </a:p>
        </p:txBody>
      </p:sp>
      <p:pic>
        <p:nvPicPr>
          <p:cNvPr id="123908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96975"/>
            <a:ext cx="8139113" cy="537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950912"/>
          </a:xfrm>
        </p:spPr>
        <p:txBody>
          <a:bodyPr/>
          <a:lstStyle/>
          <a:p>
            <a:r>
              <a:rPr lang="ru-RU" sz="4800">
                <a:latin typeface="Bookman Old Style" pitchFamily="18" charset="0"/>
              </a:rPr>
              <a:t>Корабль «</a:t>
            </a:r>
            <a:r>
              <a:rPr lang="en-US" sz="4800">
                <a:latin typeface="Bookman Old Style" pitchFamily="18" charset="0"/>
              </a:rPr>
              <a:t>VICTORIA</a:t>
            </a:r>
            <a:r>
              <a:rPr lang="ru-RU" sz="4800">
                <a:latin typeface="Bookman Old Style" pitchFamily="18" charset="0"/>
              </a:rPr>
              <a:t>»</a:t>
            </a:r>
          </a:p>
        </p:txBody>
      </p:sp>
      <p:pic>
        <p:nvPicPr>
          <p:cNvPr id="125956" name="Picture 4" descr="Вик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12875"/>
            <a:ext cx="6194425" cy="512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latin typeface="Bookman Old Style" pitchFamily="18" charset="0"/>
              </a:rPr>
              <a:t>Значение Экспедиции Магеллана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147050" cy="48974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800"/>
              <a:t>После 20 лет поисков открыт пролив, позже названный именем Магеллана.</a:t>
            </a:r>
          </a:p>
          <a:p>
            <a:pPr>
              <a:lnSpc>
                <a:spcPct val="90000"/>
              </a:lnSpc>
            </a:pPr>
            <a:r>
              <a:rPr lang="ru-RU" sz="2800"/>
              <a:t>Доведено до конца дело, которому посвятил жизнь Христофор Колумб, - проложен западный путь в страны Востока.</a:t>
            </a:r>
          </a:p>
          <a:p>
            <a:pPr>
              <a:lnSpc>
                <a:spcPct val="90000"/>
              </a:lnSpc>
            </a:pPr>
            <a:r>
              <a:rPr lang="ru-RU" sz="2800"/>
              <a:t>На практике доказана шарообразность нашей планеты.</a:t>
            </a:r>
          </a:p>
          <a:p>
            <a:pPr>
              <a:lnSpc>
                <a:spcPct val="90000"/>
              </a:lnSpc>
            </a:pPr>
            <a:r>
              <a:rPr lang="ru-RU" sz="2800"/>
              <a:t>Установлением огромных размеров Тихого океана опровергнута идея существенного преобладания суши над морем.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r>
              <a:rPr lang="ru-RU" sz="6000">
                <a:latin typeface="Bookman Old Style" pitchFamily="18" charset="0"/>
              </a:rPr>
              <a:t>Маршруты</a:t>
            </a:r>
          </a:p>
        </p:txBody>
      </p:sp>
      <p:pic>
        <p:nvPicPr>
          <p:cNvPr id="128004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1700213"/>
            <a:ext cx="9055100" cy="471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9324975" cy="718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latin typeface="Bookman Old Style" pitchFamily="18" charset="0"/>
              </a:rPr>
              <a:t>Проложи маршрут</a:t>
            </a:r>
          </a:p>
        </p:txBody>
      </p:sp>
      <p:pic>
        <p:nvPicPr>
          <p:cNvPr id="129028" name="Picture 4" descr="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773238"/>
            <a:ext cx="8570912" cy="442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r>
              <a:rPr lang="ru-RU" sz="3200">
                <a:latin typeface="Bookman Old Style" pitchFamily="18" charset="0"/>
              </a:rPr>
              <a:t>Фото Земли, сделанное с космического корабля «Аполлон-17»</a:t>
            </a:r>
          </a:p>
        </p:txBody>
      </p:sp>
      <p:pic>
        <p:nvPicPr>
          <p:cNvPr id="171012" name="Picture 4" descr="Т2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343025"/>
            <a:ext cx="5473700" cy="5407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43213" y="692150"/>
            <a:ext cx="4464050" cy="5322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i="1">
                <a:latin typeface="Georgia" pitchFamily="18" charset="0"/>
                <a:hlinkClick r:id="rId2" action="ppaction://hlinksldjump"/>
              </a:rPr>
              <a:t>Русь</a:t>
            </a:r>
            <a:endParaRPr lang="ru-RU" sz="4400" b="1" i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ru-RU" sz="4400" b="1" i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400" b="1" i="1">
                <a:latin typeface="Georgia" pitchFamily="18" charset="0"/>
                <a:hlinkClick r:id="rId3" action="ppaction://hlinksldjump"/>
              </a:rPr>
              <a:t>Индия </a:t>
            </a:r>
            <a:endParaRPr lang="ru-RU" sz="4400" b="1" i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ru-RU" sz="4400" b="1" i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400" b="1" i="1">
                <a:latin typeface="Georgia" pitchFamily="18" charset="0"/>
                <a:hlinkClick r:id="rId4" action="ppaction://hlinksldjump"/>
              </a:rPr>
              <a:t>Греция</a:t>
            </a:r>
            <a:endParaRPr lang="ru-RU" sz="4400" b="1" i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ru-RU" sz="4400" b="1" i="1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4400" b="1" i="1">
                <a:latin typeface="Georgia" pitchFamily="18" charset="0"/>
                <a:hlinkClick r:id="rId5" action="ppaction://hlinksldjump"/>
              </a:rPr>
              <a:t>Вавилон</a:t>
            </a:r>
            <a:endParaRPr lang="ru-RU" sz="4400" b="1" i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ru-RU" sz="4400" b="1" i="1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ru-RU" sz="4400" b="1" i="1"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400" b="1" i="1">
              <a:latin typeface="Monotype Corsiva" pitchFamily="66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4400" b="1" i="1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/>
          <a:lstStyle/>
          <a:p>
            <a:r>
              <a:rPr lang="ru-RU" sz="5400">
                <a:latin typeface="Bookman Old Style" pitchFamily="18" charset="0"/>
              </a:rPr>
              <a:t>Модель Земли</a:t>
            </a:r>
          </a:p>
        </p:txBody>
      </p:sp>
      <p:pic>
        <p:nvPicPr>
          <p:cNvPr id="172036" name="Picture 4" descr="GLOBE32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92375"/>
            <a:ext cx="2519362" cy="2519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25538"/>
            <a:ext cx="7847012" cy="2303462"/>
          </a:xfrm>
        </p:spPr>
        <p:txBody>
          <a:bodyPr/>
          <a:lstStyle/>
          <a:p>
            <a:r>
              <a:rPr lang="ru-RU" sz="7200">
                <a:latin typeface="Bookman Old Style" pitchFamily="18" charset="0"/>
              </a:rPr>
              <a:t>Форма Земли</a:t>
            </a:r>
            <a:r>
              <a:rPr lang="ru-RU" sz="6000">
                <a:latin typeface="Bookman Old Style" pitchFamily="18" charset="0"/>
              </a:rPr>
              <a:t/>
            </a:r>
            <a:br>
              <a:rPr lang="ru-RU" sz="6000">
                <a:latin typeface="Bookman Old Style" pitchFamily="18" charset="0"/>
              </a:rPr>
            </a:br>
            <a:r>
              <a:rPr lang="ru-RU" sz="4000">
                <a:latin typeface="Bookman Old Style" pitchFamily="18" charset="0"/>
              </a:rPr>
              <a:t/>
            </a:r>
            <a:br>
              <a:rPr lang="ru-RU" sz="4000">
                <a:latin typeface="Bookman Old Style" pitchFamily="18" charset="0"/>
              </a:rPr>
            </a:br>
            <a:r>
              <a:rPr lang="ru-RU" sz="4000">
                <a:latin typeface="Bookman Old Style" pitchFamily="18" charset="0"/>
              </a:rPr>
              <a:t>окружающий мир 4 класс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72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r>
              <a:rPr lang="ru-RU" sz="2800">
                <a:latin typeface="Bookman Old Style" pitchFamily="18" charset="0"/>
              </a:rPr>
              <a:t>Автор: М.А. Ткаченко</a:t>
            </a:r>
          </a:p>
          <a:p>
            <a:pPr>
              <a:lnSpc>
                <a:spcPct val="80000"/>
              </a:lnSpc>
            </a:pPr>
            <a:r>
              <a:rPr lang="ru-RU" sz="2800">
                <a:latin typeface="Bookman Old Style" pitchFamily="18" charset="0"/>
              </a:rPr>
              <a:t>МОУ «Гимназия № 10»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ru-RU" sz="4000">
                <a:latin typeface="Bookman Old Style" pitchFamily="18" charset="0"/>
              </a:rPr>
              <a:t>Так представляли Землю в старину на Руси</a:t>
            </a:r>
          </a:p>
        </p:txBody>
      </p:sp>
      <p:pic>
        <p:nvPicPr>
          <p:cNvPr id="115716" name="Picture 4" descr="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268413"/>
            <a:ext cx="4794250" cy="5329237"/>
          </a:xfrm>
          <a:prstGeom prst="rect">
            <a:avLst/>
          </a:prstGeom>
          <a:noFill/>
        </p:spPr>
      </p:pic>
      <p:sp>
        <p:nvSpPr>
          <p:cNvPr id="11571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4213" y="5734050"/>
            <a:ext cx="360362" cy="3952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0" name="Rectangle 1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39825"/>
          </a:xfrm>
        </p:spPr>
        <p:txBody>
          <a:bodyPr/>
          <a:lstStyle/>
          <a:p>
            <a:r>
              <a:rPr lang="ru-RU">
                <a:latin typeface="Bookman Old Style" pitchFamily="18" charset="0"/>
              </a:rPr>
              <a:t>Земля по представлению Древних индусов</a:t>
            </a:r>
          </a:p>
        </p:txBody>
      </p:sp>
      <p:pic>
        <p:nvPicPr>
          <p:cNvPr id="114692" name="Picture 4" descr="_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b="6224"/>
          <a:stretch>
            <a:fillRect/>
          </a:stretch>
        </p:blipFill>
        <p:spPr bwMode="auto">
          <a:xfrm>
            <a:off x="1908175" y="1484313"/>
            <a:ext cx="5400675" cy="5119687"/>
          </a:xfrm>
          <a:prstGeom prst="rect">
            <a:avLst/>
          </a:prstGeom>
          <a:noFill/>
        </p:spPr>
      </p:pic>
      <p:sp>
        <p:nvSpPr>
          <p:cNvPr id="11470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661025"/>
            <a:ext cx="431800" cy="466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ookman Old Style" pitchFamily="18" charset="0"/>
              </a:rPr>
              <a:t>Земля по представлению Древних греков</a:t>
            </a:r>
          </a:p>
        </p:txBody>
      </p:sp>
      <p:sp>
        <p:nvSpPr>
          <p:cNvPr id="1761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5876925"/>
            <a:ext cx="431800" cy="4667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6133" name="Picture 5" descr="ScanImage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773238"/>
            <a:ext cx="5976938" cy="430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ookman Old Style" pitchFamily="18" charset="0"/>
              </a:rPr>
              <a:t>Земля по представлению Древних вавилонян</a:t>
            </a:r>
          </a:p>
        </p:txBody>
      </p:sp>
      <p:pic>
        <p:nvPicPr>
          <p:cNvPr id="116740" name="Picture 4" descr="_4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8569325" cy="4794250"/>
          </a:xfrm>
          <a:prstGeom prst="rect">
            <a:avLst/>
          </a:prstGeom>
          <a:noFill/>
        </p:spPr>
      </p:pic>
      <p:sp>
        <p:nvSpPr>
          <p:cNvPr id="11674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3850" y="6021388"/>
            <a:ext cx="503238" cy="5381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223963"/>
          </a:xfrm>
        </p:spPr>
        <p:txBody>
          <a:bodyPr/>
          <a:lstStyle/>
          <a:p>
            <a:r>
              <a:rPr lang="ru-RU" sz="3600">
                <a:latin typeface="Bookman Old Style" pitchFamily="18" charset="0"/>
              </a:rPr>
              <a:t>Путник любуется хрустальными небесами Аристотеля</a:t>
            </a:r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71550" y="6497638"/>
            <a:ext cx="7488238" cy="36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tx2"/>
                </a:solidFill>
              </a:rPr>
              <a:t>ЭТОТ РИСУНОК СДЕЛАН НЕСКОЛЬКО СТОЛЕТИЙ НАЗАД</a:t>
            </a:r>
          </a:p>
        </p:txBody>
      </p:sp>
      <p:pic>
        <p:nvPicPr>
          <p:cNvPr id="184323" name="Picture 1027" descr="Poster_art_fine_art_print_Discovery_of_the_Universe_kid_room_child_art_kids_children_deti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25538"/>
            <a:ext cx="6397625" cy="535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7689850" cy="1139825"/>
          </a:xfrm>
        </p:spPr>
        <p:txBody>
          <a:bodyPr/>
          <a:lstStyle/>
          <a:p>
            <a:r>
              <a:rPr lang="ru-RU" sz="6600">
                <a:latin typeface="Bookman Old Style" pitchFamily="18" charset="0"/>
              </a:rPr>
              <a:t>Удивительно…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 </a:t>
            </a:r>
            <a:r>
              <a:rPr lang="ru-RU" sz="2800">
                <a:solidFill>
                  <a:schemeClr val="tx2"/>
                </a:solidFill>
              </a:rPr>
              <a:t>Удивительно не то, что люди долгое время считали Землю плоской, как крышка стола.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rgbClr val="00FFFF"/>
                </a:solidFill>
              </a:rPr>
              <a:t>Удивительно</a:t>
            </a:r>
            <a:r>
              <a:rPr lang="ru-RU" sz="2800">
                <a:solidFill>
                  <a:schemeClr val="tx2"/>
                </a:solidFill>
              </a:rPr>
              <a:t>, что разум человека все-таки сумел узнать истинную форму Земли.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>
                <a:solidFill>
                  <a:schemeClr val="tx2"/>
                </a:solidFill>
              </a:rPr>
              <a:t>Правда, для этого понадобились многие и многие тысячи лет…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484313"/>
            <a:ext cx="5133975" cy="3529012"/>
          </a:xfrm>
        </p:spPr>
        <p:txBody>
          <a:bodyPr/>
          <a:lstStyle/>
          <a:p>
            <a:r>
              <a:rPr lang="ru-RU" sz="4000">
                <a:latin typeface="Bookman Old Style" pitchFamily="18" charset="0"/>
              </a:rPr>
              <a:t>Фернан Магеллан (1470 - 1521)</a:t>
            </a:r>
            <a:br>
              <a:rPr lang="ru-RU" sz="4000">
                <a:latin typeface="Bookman Old Style" pitchFamily="18" charset="0"/>
              </a:rPr>
            </a:br>
            <a:r>
              <a:rPr lang="ru-RU" sz="4000">
                <a:latin typeface="Bookman Old Style" pitchFamily="18" charset="0"/>
              </a:rPr>
              <a:t>португальский мореплаватель</a:t>
            </a:r>
            <a:r>
              <a:rPr lang="ru-RU" sz="4000"/>
              <a:t> </a:t>
            </a:r>
            <a:br>
              <a:rPr lang="ru-RU" sz="4000"/>
            </a:br>
            <a:endParaRPr lang="ru-RU" sz="4000"/>
          </a:p>
        </p:txBody>
      </p:sp>
      <p:pic>
        <p:nvPicPr>
          <p:cNvPr id="124932" name="Picture 4" descr="Магелл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765175"/>
            <a:ext cx="3024188" cy="536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3">
      <a:dk1>
        <a:srgbClr val="000066"/>
      </a:dk1>
      <a:lt1>
        <a:srgbClr val="FFFFFF"/>
      </a:lt1>
      <a:dk2>
        <a:srgbClr val="000099"/>
      </a:dk2>
      <a:lt2>
        <a:srgbClr val="9FBFFF"/>
      </a:lt2>
      <a:accent1>
        <a:srgbClr val="0099CC"/>
      </a:accent1>
      <a:accent2>
        <a:srgbClr val="00CC66"/>
      </a:accent2>
      <a:accent3>
        <a:srgbClr val="AAAACA"/>
      </a:accent3>
      <a:accent4>
        <a:srgbClr val="DADADA"/>
      </a:accent4>
      <a:accent5>
        <a:srgbClr val="AACAE2"/>
      </a:accent5>
      <a:accent6>
        <a:srgbClr val="00B95C"/>
      </a:accent6>
      <a:hlink>
        <a:srgbClr val="00FFFF"/>
      </a:hlink>
      <a:folHlink>
        <a:srgbClr val="CDE6FF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ngal" pitchFamily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ngal" pitchFamily="2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231</Words>
  <Application>Microsoft Office PowerPoint</Application>
  <PresentationFormat>Экран (4:3)</PresentationFormat>
  <Paragraphs>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Орбита</vt:lpstr>
      <vt:lpstr>  Какую форму имеет Земля? </vt:lpstr>
      <vt:lpstr>Слайд 2</vt:lpstr>
      <vt:lpstr>Так представляли Землю в старину на Руси</vt:lpstr>
      <vt:lpstr>Земля по представлению Древних индусов</vt:lpstr>
      <vt:lpstr>Земля по представлению Древних греков</vt:lpstr>
      <vt:lpstr>Земля по представлению Древних вавилонян</vt:lpstr>
      <vt:lpstr>Путник любуется хрустальными небесами Аристотеля</vt:lpstr>
      <vt:lpstr>Удивительно…</vt:lpstr>
      <vt:lpstr>Фернан Магеллан (1470 - 1521) португальский мореплаватель  </vt:lpstr>
      <vt:lpstr>Цель экспедиции Магеллана </vt:lpstr>
      <vt:lpstr>Корабли флотилии Магеллана</vt:lpstr>
      <vt:lpstr>Магеллан во время кругосветного путешествия</vt:lpstr>
      <vt:lpstr>Путь экспедиции Магеллана </vt:lpstr>
      <vt:lpstr>Корабль «VICTORIA»</vt:lpstr>
      <vt:lpstr>Значение Экспедиции Магеллана</vt:lpstr>
      <vt:lpstr>Маршруты</vt:lpstr>
      <vt:lpstr>Слайд 17</vt:lpstr>
      <vt:lpstr>Проложи маршрут</vt:lpstr>
      <vt:lpstr>Фото Земли, сделанное с космического корабля «Аполлон-17»</vt:lpstr>
      <vt:lpstr>Модель Земли</vt:lpstr>
      <vt:lpstr>Форма Земли  окружающий мир 4 класс</vt:lpstr>
    </vt:vector>
  </TitlesOfParts>
  <Company>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ЗЕМЛИ Окружающий мир 4 класс</dc:title>
  <dc:creator>Макс</dc:creator>
  <cp:lastModifiedBy>Михаил</cp:lastModifiedBy>
  <cp:revision>54</cp:revision>
  <dcterms:created xsi:type="dcterms:W3CDTF">2006-11-22T15:03:37Z</dcterms:created>
  <dcterms:modified xsi:type="dcterms:W3CDTF">2014-12-25T14:56:12Z</dcterms:modified>
</cp:coreProperties>
</file>