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slideshow.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5" r:id="rId2"/>
    <p:sldId id="266" r:id="rId3"/>
    <p:sldId id="268" r:id="rId4"/>
    <p:sldId id="269" r:id="rId5"/>
    <p:sldId id="270" r:id="rId6"/>
    <p:sldId id="271" r:id="rId7"/>
    <p:sldId id="272" r:id="rId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2268E"/>
    <a:srgbClr val="221A6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564" autoAdjust="0"/>
  </p:normalViewPr>
  <p:slideViewPr>
    <p:cSldViewPr>
      <p:cViewPr>
        <p:scale>
          <a:sx n="75" d="100"/>
          <a:sy n="75" d="100"/>
        </p:scale>
        <p:origin x="-282" y="27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4CC9DBA-50EC-4127-877F-80485BC3F93C}" type="datetimeFigureOut">
              <a:rPr lang="ru-RU"/>
              <a:pPr>
                <a:defRPr/>
              </a:pPr>
              <a:t>11.03.2014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7A0C2E0-C090-4F15-8C75-BA2263CAC66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6F56ED1-E113-48C0-BB1C-CE5F1C9D294E}" type="datetimeFigureOut">
              <a:rPr lang="ru-RU"/>
              <a:pPr>
                <a:defRPr/>
              </a:pPr>
              <a:t>11.03.2014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3193384-03B8-4127-818F-5D1A53D152A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62CBFED-B4DB-45A4-9A7C-1DF3C33E0F3D}" type="datetimeFigureOut">
              <a:rPr lang="ru-RU"/>
              <a:pPr>
                <a:defRPr/>
              </a:pPr>
              <a:t>11.03.2014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0F129A1-6E7F-4D0B-ACF0-60F9F275D14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3CABB9E-1609-40D4-ADF0-7AA247E86058}" type="datetimeFigureOut">
              <a:rPr lang="ru-RU"/>
              <a:pPr>
                <a:defRPr/>
              </a:pPr>
              <a:t>11.03.2014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2165359-C63E-4313-8296-2CB476CE246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3942D75-B7DE-4115-A616-B9063A000577}" type="datetimeFigureOut">
              <a:rPr lang="ru-RU"/>
              <a:pPr>
                <a:defRPr/>
              </a:pPr>
              <a:t>11.03.2014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A780243-411E-4D84-9E05-A1BAD4B1C3B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2CB02FD-8EEE-450B-A96A-CCECEF9ED66E}" type="datetimeFigureOut">
              <a:rPr lang="ru-RU"/>
              <a:pPr>
                <a:defRPr/>
              </a:pPr>
              <a:t>11.03.2014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45F65B6-62EF-44CE-B040-058F5B777DC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F18D3F72-DFEA-45EE-9F71-3C556463AAE1}" type="datetimeFigureOut">
              <a:rPr lang="ru-RU"/>
              <a:pPr>
                <a:defRPr/>
              </a:pPr>
              <a:t>11.03.2014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462EBAE-FCB9-49AF-8A29-4595CB4D24F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7DC26A1-F97A-43AA-9B91-2BFCE0DBFFF2}" type="datetimeFigureOut">
              <a:rPr lang="ru-RU"/>
              <a:pPr>
                <a:defRPr/>
              </a:pPr>
              <a:t>11.03.2014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8BA9718-8FC9-4E7C-AB37-A5607D12A2A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8BEC6CF-4A05-49E5-81BC-69017FE7F563}" type="datetimeFigureOut">
              <a:rPr lang="ru-RU"/>
              <a:pPr>
                <a:defRPr/>
              </a:pPr>
              <a:t>11.03.2014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B0CB962-CD8A-424C-B15E-E696A425D4C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944C3D0-DB44-4BED-93BD-A1C3970F1ADA}" type="datetimeFigureOut">
              <a:rPr lang="ru-RU"/>
              <a:pPr>
                <a:defRPr/>
              </a:pPr>
              <a:t>11.03.2014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359265D-D03A-46E3-8E6C-D7ED6FAF74F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39546E4-5E1C-4B7E-A913-4E96ADBF946B}" type="datetimeFigureOut">
              <a:rPr lang="ru-RU"/>
              <a:pPr>
                <a:defRPr/>
              </a:pPr>
              <a:t>11.03.2014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622A687-7A68-46D8-AF70-4908E988A07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07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B81DDDC-60E1-4BD8-8605-12964DD71F53}" type="datetimeFigureOut">
              <a:rPr lang="ru-RU"/>
              <a:pPr>
                <a:defRPr/>
              </a:pPr>
              <a:t>11.03.2014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D52F192-9459-4C6E-AEB5-487B392C451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_____Microsoft_Office_Excel1.xls"/></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s>
</file>

<file path=ppt/slides/_rels/slide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_rels/slide7.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5.jpeg"/><Relationship Id="rId17" Type="http://schemas.openxmlformats.org/officeDocument/2006/relationships/image" Target="../media/image50.jpeg"/><Relationship Id="rId2" Type="http://schemas.openxmlformats.org/officeDocument/2006/relationships/image" Target="../media/image1.jpeg"/><Relationship Id="rId16"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5" Type="http://schemas.openxmlformats.org/officeDocument/2006/relationships/image" Target="../media/image4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 Id="rId14" Type="http://schemas.openxmlformats.org/officeDocument/2006/relationships/image" Target="../media/image4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202716" y="404664"/>
            <a:ext cx="8686031" cy="1200329"/>
          </a:xfrm>
          <a:prstGeom prst="rect">
            <a:avLst/>
          </a:prstGeom>
          <a:solidFill>
            <a:schemeClr val="bg1"/>
          </a:solidFill>
          <a:ln w="88900">
            <a:solidFill>
              <a:srgbClr val="32268E"/>
            </a:solidFill>
          </a:ln>
          <a:effectLst>
            <a:glow rad="63500">
              <a:schemeClr val="accent1">
                <a:satMod val="175000"/>
                <a:alpha val="40000"/>
              </a:schemeClr>
            </a:glow>
            <a:innerShdw blurRad="63500" dist="50800" dir="13500000">
              <a:prstClr val="black">
                <a:alpha val="50000"/>
              </a:prstClr>
            </a:innerShdw>
            <a:softEdge rad="165100"/>
          </a:effectLst>
        </p:spPr>
        <p:txBody>
          <a:bodyPr wrap="none">
            <a:spAutoFit/>
          </a:bodyPr>
          <a:lstStyle/>
          <a:p>
            <a:pPr algn="ctr" fontAlgn="auto">
              <a:spcBef>
                <a:spcPts val="0"/>
              </a:spcBef>
              <a:spcAft>
                <a:spcPts val="0"/>
              </a:spcAft>
              <a:defRPr/>
            </a:pPr>
            <a:r>
              <a:rPr lang="ru-RU" sz="3600" b="1" dirty="0">
                <a:ln w="900" cmpd="sng">
                  <a:solidFill>
                    <a:schemeClr val="accent1">
                      <a:satMod val="190000"/>
                      <a:alpha val="55000"/>
                    </a:schemeClr>
                  </a:solidFill>
                  <a:prstDash val="solid"/>
                </a:ln>
                <a:solidFill>
                  <a:schemeClr val="tx2">
                    <a:lumMod val="75000"/>
                  </a:schemeClr>
                </a:solidFill>
                <a:effectLst>
                  <a:innerShdw blurRad="101600" dist="76200" dir="5400000">
                    <a:schemeClr val="accent1">
                      <a:satMod val="190000"/>
                      <a:tint val="100000"/>
                      <a:alpha val="74000"/>
                    </a:schemeClr>
                  </a:innerShdw>
                </a:effectLst>
                <a:latin typeface="+mn-lt"/>
                <a:cs typeface="+mn-cs"/>
              </a:rPr>
              <a:t>Публичная презентация </a:t>
            </a:r>
          </a:p>
          <a:p>
            <a:pPr algn="ctr" fontAlgn="auto">
              <a:spcBef>
                <a:spcPts val="0"/>
              </a:spcBef>
              <a:spcAft>
                <a:spcPts val="0"/>
              </a:spcAft>
              <a:defRPr/>
            </a:pPr>
            <a:r>
              <a:rPr lang="ru-RU" sz="3600" b="1" dirty="0">
                <a:ln w="900" cmpd="sng">
                  <a:solidFill>
                    <a:schemeClr val="accent1">
                      <a:satMod val="190000"/>
                      <a:alpha val="55000"/>
                    </a:schemeClr>
                  </a:solidFill>
                  <a:prstDash val="solid"/>
                </a:ln>
                <a:solidFill>
                  <a:schemeClr val="tx2">
                    <a:lumMod val="75000"/>
                  </a:schemeClr>
                </a:solidFill>
                <a:effectLst>
                  <a:innerShdw blurRad="101600" dist="76200" dir="5400000">
                    <a:schemeClr val="accent1">
                      <a:satMod val="190000"/>
                      <a:tint val="100000"/>
                      <a:alpha val="74000"/>
                    </a:schemeClr>
                  </a:innerShdw>
                </a:effectLst>
                <a:latin typeface="+mn-lt"/>
                <a:cs typeface="+mn-cs"/>
              </a:rPr>
              <a:t>результатов педагогической деятельности</a:t>
            </a:r>
          </a:p>
        </p:txBody>
      </p:sp>
      <p:sp>
        <p:nvSpPr>
          <p:cNvPr id="5" name="Прямоугольник 4"/>
          <p:cNvSpPr/>
          <p:nvPr/>
        </p:nvSpPr>
        <p:spPr>
          <a:xfrm>
            <a:off x="1792784" y="1916832"/>
            <a:ext cx="5227488" cy="3046988"/>
          </a:xfrm>
          <a:prstGeom prst="rect">
            <a:avLst/>
          </a:prstGeom>
          <a:solidFill>
            <a:schemeClr val="bg1"/>
          </a:solidFill>
          <a:ln w="88900">
            <a:solidFill>
              <a:srgbClr val="32268E"/>
            </a:solidFill>
          </a:ln>
          <a:effectLst>
            <a:innerShdw blurRad="63500" dist="50800" dir="13500000">
              <a:prstClr val="black">
                <a:alpha val="50000"/>
              </a:prstClr>
            </a:innerShdw>
            <a:softEdge rad="177800"/>
          </a:effectLst>
        </p:spPr>
        <p:txBody>
          <a:bodyPr>
            <a:spAutoFit/>
          </a:bodyPr>
          <a:lstStyle/>
          <a:p>
            <a:pPr algn="ctr">
              <a:defRPr/>
            </a:pPr>
            <a:r>
              <a:rPr lang="ru-RU" sz="3200" b="1" dirty="0">
                <a:ln w="900" cmpd="sng">
                  <a:solidFill>
                    <a:schemeClr val="accent1">
                      <a:satMod val="190000"/>
                      <a:alpha val="55000"/>
                    </a:schemeClr>
                  </a:solidFill>
                  <a:prstDash val="solid"/>
                </a:ln>
                <a:solidFill>
                  <a:schemeClr val="tx2">
                    <a:lumMod val="75000"/>
                  </a:schemeClr>
                </a:solidFill>
                <a:effectLst>
                  <a:innerShdw blurRad="101600" dist="76200" dir="5400000">
                    <a:schemeClr val="accent1">
                      <a:satMod val="190000"/>
                      <a:tint val="100000"/>
                      <a:alpha val="74000"/>
                    </a:schemeClr>
                  </a:innerShdw>
                </a:effectLst>
                <a:latin typeface="Monotype Corsiva" pitchFamily="66" charset="0"/>
                <a:cs typeface="+mn-cs"/>
              </a:rPr>
              <a:t>« Педагог – он вечно созидатель.</a:t>
            </a:r>
          </a:p>
          <a:p>
            <a:pPr algn="ctr" eaLnBrk="0" hangingPunct="0">
              <a:defRPr/>
            </a:pPr>
            <a:r>
              <a:rPr lang="ru-RU" sz="3200" b="1" dirty="0">
                <a:ln w="900" cmpd="sng">
                  <a:solidFill>
                    <a:schemeClr val="accent1">
                      <a:satMod val="190000"/>
                      <a:alpha val="55000"/>
                    </a:schemeClr>
                  </a:solidFill>
                  <a:prstDash val="solid"/>
                </a:ln>
                <a:solidFill>
                  <a:schemeClr val="tx2">
                    <a:lumMod val="75000"/>
                  </a:schemeClr>
                </a:solidFill>
                <a:effectLst>
                  <a:innerShdw blurRad="101600" dist="76200" dir="5400000">
                    <a:schemeClr val="accent1">
                      <a:satMod val="190000"/>
                      <a:tint val="100000"/>
                      <a:alpha val="74000"/>
                    </a:schemeClr>
                  </a:innerShdw>
                </a:effectLst>
                <a:latin typeface="Monotype Corsiva" pitchFamily="66" charset="0"/>
                <a:cs typeface="+mn-cs"/>
              </a:rPr>
              <a:t>     Он  жизни учит и любви </a:t>
            </a:r>
          </a:p>
          <a:p>
            <a:pPr algn="ctr" eaLnBrk="0" hangingPunct="0">
              <a:defRPr/>
            </a:pPr>
            <a:r>
              <a:rPr lang="ru-RU" sz="3200" b="1" dirty="0">
                <a:ln w="900" cmpd="sng">
                  <a:solidFill>
                    <a:schemeClr val="accent1">
                      <a:satMod val="190000"/>
                      <a:alpha val="55000"/>
                    </a:schemeClr>
                  </a:solidFill>
                  <a:prstDash val="solid"/>
                </a:ln>
                <a:solidFill>
                  <a:schemeClr val="tx2">
                    <a:lumMod val="75000"/>
                  </a:schemeClr>
                </a:solidFill>
                <a:effectLst>
                  <a:innerShdw blurRad="101600" dist="76200" dir="5400000">
                    <a:schemeClr val="accent1">
                      <a:satMod val="190000"/>
                      <a:tint val="100000"/>
                      <a:alpha val="74000"/>
                    </a:schemeClr>
                  </a:innerShdw>
                </a:effectLst>
                <a:latin typeface="Monotype Corsiva" pitchFamily="66" charset="0"/>
                <a:cs typeface="+mn-cs"/>
              </a:rPr>
              <a:t>к труду.</a:t>
            </a:r>
          </a:p>
          <a:p>
            <a:pPr algn="ctr" eaLnBrk="0" hangingPunct="0">
              <a:defRPr/>
            </a:pPr>
            <a:r>
              <a:rPr lang="ru-RU" sz="3200" b="1" dirty="0">
                <a:ln w="900" cmpd="sng">
                  <a:solidFill>
                    <a:schemeClr val="accent1">
                      <a:satMod val="190000"/>
                      <a:alpha val="55000"/>
                    </a:schemeClr>
                  </a:solidFill>
                  <a:prstDash val="solid"/>
                </a:ln>
                <a:solidFill>
                  <a:schemeClr val="tx2">
                    <a:lumMod val="75000"/>
                  </a:schemeClr>
                </a:solidFill>
                <a:effectLst>
                  <a:innerShdw blurRad="101600" dist="76200" dir="5400000">
                    <a:schemeClr val="accent1">
                      <a:satMod val="190000"/>
                      <a:tint val="100000"/>
                      <a:alpha val="74000"/>
                    </a:schemeClr>
                  </a:innerShdw>
                </a:effectLst>
                <a:latin typeface="Monotype Corsiva" pitchFamily="66" charset="0"/>
                <a:cs typeface="+mn-cs"/>
              </a:rPr>
              <a:t>         </a:t>
            </a:r>
            <a:r>
              <a:rPr lang="ru-RU" sz="3200" b="1" dirty="0" smtClean="0">
                <a:ln w="900" cmpd="sng">
                  <a:solidFill>
                    <a:schemeClr val="accent1">
                      <a:satMod val="190000"/>
                      <a:alpha val="55000"/>
                    </a:schemeClr>
                  </a:solidFill>
                  <a:prstDash val="solid"/>
                </a:ln>
                <a:solidFill>
                  <a:schemeClr val="tx2">
                    <a:lumMod val="75000"/>
                  </a:schemeClr>
                </a:solidFill>
                <a:effectLst>
                  <a:innerShdw blurRad="101600" dist="76200" dir="5400000">
                    <a:schemeClr val="accent1">
                      <a:satMod val="190000"/>
                      <a:tint val="100000"/>
                      <a:alpha val="74000"/>
                    </a:schemeClr>
                  </a:innerShdw>
                </a:effectLst>
                <a:latin typeface="Monotype Corsiva" pitchFamily="66" charset="0"/>
                <a:cs typeface="+mn-cs"/>
              </a:rPr>
              <a:t>Я - </a:t>
            </a:r>
            <a:r>
              <a:rPr lang="ru-RU" sz="3200" b="1" dirty="0">
                <a:ln w="900" cmpd="sng">
                  <a:solidFill>
                    <a:schemeClr val="accent1">
                      <a:satMod val="190000"/>
                      <a:alpha val="55000"/>
                    </a:schemeClr>
                  </a:solidFill>
                  <a:prstDash val="solid"/>
                </a:ln>
                <a:solidFill>
                  <a:schemeClr val="tx2">
                    <a:lumMod val="75000"/>
                  </a:schemeClr>
                </a:solidFill>
                <a:effectLst>
                  <a:innerShdw blurRad="101600" dist="76200" dir="5400000">
                    <a:schemeClr val="accent1">
                      <a:satMod val="190000"/>
                      <a:tint val="100000"/>
                      <a:alpha val="74000"/>
                    </a:schemeClr>
                  </a:innerShdw>
                </a:effectLst>
                <a:latin typeface="Monotype Corsiva" pitchFamily="66" charset="0"/>
                <a:cs typeface="+mn-cs"/>
              </a:rPr>
              <a:t>педагог, наставник, воспитатель.</a:t>
            </a:r>
          </a:p>
          <a:p>
            <a:pPr algn="ctr" eaLnBrk="0" hangingPunct="0">
              <a:defRPr/>
            </a:pPr>
            <a:r>
              <a:rPr lang="ru-RU" sz="3200" b="1" dirty="0">
                <a:ln w="900" cmpd="sng">
                  <a:solidFill>
                    <a:schemeClr val="accent1">
                      <a:satMod val="190000"/>
                      <a:alpha val="55000"/>
                    </a:schemeClr>
                  </a:solidFill>
                  <a:prstDash val="solid"/>
                </a:ln>
                <a:solidFill>
                  <a:schemeClr val="tx2">
                    <a:lumMod val="75000"/>
                  </a:schemeClr>
                </a:solidFill>
                <a:effectLst>
                  <a:innerShdw blurRad="101600" dist="76200" dir="5400000">
                    <a:schemeClr val="accent1">
                      <a:satMod val="190000"/>
                      <a:tint val="100000"/>
                      <a:alpha val="74000"/>
                    </a:schemeClr>
                  </a:innerShdw>
                </a:effectLst>
                <a:latin typeface="Monotype Corsiva" pitchFamily="66" charset="0"/>
                <a:cs typeface="+mn-cs"/>
              </a:rPr>
              <a:t>За что благодарю свою судьбу»</a:t>
            </a:r>
          </a:p>
        </p:txBody>
      </p:sp>
      <p:pic>
        <p:nvPicPr>
          <p:cNvPr id="6" name="Рисунок 5"/>
          <p:cNvPicPr>
            <a:picLocks noChangeAspect="1"/>
          </p:cNvPicPr>
          <p:nvPr/>
        </p:nvPicPr>
        <p:blipFill>
          <a:blip r:embed="rId3"/>
          <a:stretch>
            <a:fillRect/>
          </a:stretch>
        </p:blipFill>
        <p:spPr>
          <a:xfrm>
            <a:off x="219020" y="2112765"/>
            <a:ext cx="1337741" cy="1107817"/>
          </a:xfrm>
          <a:prstGeom prst="rect">
            <a:avLst/>
          </a:prstGeom>
          <a:solidFill>
            <a:schemeClr val="bg1"/>
          </a:solidFill>
          <a:ln w="88900">
            <a:solidFill>
              <a:srgbClr val="32268E"/>
            </a:solidFill>
          </a:ln>
          <a:effectLst>
            <a:innerShdw blurRad="63500" dist="50800" dir="13500000">
              <a:prstClr val="black">
                <a:alpha val="50000"/>
              </a:prstClr>
            </a:innerShdw>
            <a:softEdge rad="190500"/>
          </a:effectLst>
        </p:spPr>
      </p:pic>
      <p:pic>
        <p:nvPicPr>
          <p:cNvPr id="7" name="Рисунок 6"/>
          <p:cNvPicPr>
            <a:picLocks noChangeAspect="1"/>
          </p:cNvPicPr>
          <p:nvPr/>
        </p:nvPicPr>
        <p:blipFill>
          <a:blip r:embed="rId4"/>
          <a:stretch>
            <a:fillRect/>
          </a:stretch>
        </p:blipFill>
        <p:spPr>
          <a:xfrm>
            <a:off x="223649" y="3573016"/>
            <a:ext cx="1367867" cy="1107817"/>
          </a:xfrm>
          <a:prstGeom prst="rect">
            <a:avLst/>
          </a:prstGeom>
          <a:solidFill>
            <a:schemeClr val="bg1"/>
          </a:solidFill>
          <a:ln w="88900">
            <a:solidFill>
              <a:srgbClr val="32268E"/>
            </a:solidFill>
          </a:ln>
          <a:effectLst>
            <a:innerShdw blurRad="63500" dist="50800" dir="13500000">
              <a:prstClr val="black">
                <a:alpha val="50000"/>
              </a:prstClr>
            </a:innerShdw>
            <a:softEdge rad="228600"/>
          </a:effectLst>
        </p:spPr>
      </p:pic>
      <p:pic>
        <p:nvPicPr>
          <p:cNvPr id="8" name="Рисунок 7"/>
          <p:cNvPicPr>
            <a:picLocks noChangeAspect="1"/>
          </p:cNvPicPr>
          <p:nvPr/>
        </p:nvPicPr>
        <p:blipFill>
          <a:blip r:embed="rId5"/>
          <a:stretch>
            <a:fillRect/>
          </a:stretch>
        </p:blipFill>
        <p:spPr>
          <a:xfrm>
            <a:off x="259252" y="5089515"/>
            <a:ext cx="1336044" cy="1137725"/>
          </a:xfrm>
          <a:prstGeom prst="rect">
            <a:avLst/>
          </a:prstGeom>
          <a:solidFill>
            <a:schemeClr val="bg1"/>
          </a:solidFill>
          <a:ln w="88900">
            <a:solidFill>
              <a:srgbClr val="32268E"/>
            </a:solidFill>
          </a:ln>
          <a:effectLst>
            <a:innerShdw blurRad="63500" dist="50800" dir="13500000">
              <a:prstClr val="black">
                <a:alpha val="50000"/>
              </a:prstClr>
            </a:innerShdw>
            <a:softEdge rad="228600"/>
          </a:effectLst>
        </p:spPr>
      </p:pic>
      <p:pic>
        <p:nvPicPr>
          <p:cNvPr id="9" name="Рисунок 8"/>
          <p:cNvPicPr>
            <a:picLocks noChangeAspect="1"/>
          </p:cNvPicPr>
          <p:nvPr/>
        </p:nvPicPr>
        <p:blipFill>
          <a:blip r:embed="rId6"/>
          <a:stretch>
            <a:fillRect/>
          </a:stretch>
        </p:blipFill>
        <p:spPr>
          <a:xfrm>
            <a:off x="2130219" y="5089515"/>
            <a:ext cx="1319717" cy="1214140"/>
          </a:xfrm>
          <a:prstGeom prst="rect">
            <a:avLst/>
          </a:prstGeom>
          <a:solidFill>
            <a:schemeClr val="bg1"/>
          </a:solidFill>
          <a:ln w="88900">
            <a:solidFill>
              <a:srgbClr val="32268E"/>
            </a:solidFill>
          </a:ln>
          <a:effectLst>
            <a:innerShdw blurRad="63500" dist="50800" dir="13500000">
              <a:prstClr val="black">
                <a:alpha val="50000"/>
              </a:prstClr>
            </a:innerShdw>
            <a:softEdge rad="228600"/>
          </a:effectLst>
        </p:spPr>
      </p:pic>
      <p:pic>
        <p:nvPicPr>
          <p:cNvPr id="10" name="Рисунок 9"/>
          <p:cNvPicPr>
            <a:picLocks noChangeAspect="1"/>
          </p:cNvPicPr>
          <p:nvPr/>
        </p:nvPicPr>
        <p:blipFill>
          <a:blip r:embed="rId7"/>
          <a:stretch>
            <a:fillRect/>
          </a:stretch>
        </p:blipFill>
        <p:spPr>
          <a:xfrm>
            <a:off x="3886451" y="5106402"/>
            <a:ext cx="1318560" cy="1197253"/>
          </a:xfrm>
          <a:prstGeom prst="rect">
            <a:avLst/>
          </a:prstGeom>
          <a:solidFill>
            <a:schemeClr val="bg1"/>
          </a:solidFill>
          <a:ln w="88900">
            <a:solidFill>
              <a:srgbClr val="32268E"/>
            </a:solidFill>
          </a:ln>
          <a:effectLst>
            <a:innerShdw blurRad="63500" dist="50800" dir="13500000">
              <a:prstClr val="black">
                <a:alpha val="50000"/>
              </a:prstClr>
            </a:innerShdw>
            <a:softEdge rad="228600"/>
          </a:effectLst>
        </p:spPr>
      </p:pic>
      <p:pic>
        <p:nvPicPr>
          <p:cNvPr id="4105" name="Рисунок 1"/>
          <p:cNvPicPr>
            <a:picLocks noChangeAspect="1"/>
          </p:cNvPicPr>
          <p:nvPr/>
        </p:nvPicPr>
        <p:blipFill>
          <a:blip r:embed="rId8">
            <a:clrChange>
              <a:clrFrom>
                <a:srgbClr val="FFFFFF"/>
              </a:clrFrom>
              <a:clrTo>
                <a:srgbClr val="FFFFFF">
                  <a:alpha val="0"/>
                </a:srgbClr>
              </a:clrTo>
            </a:clrChange>
          </a:blip>
          <a:stretch>
            <a:fillRect/>
          </a:stretch>
        </p:blipFill>
        <p:spPr bwMode="auto">
          <a:xfrm>
            <a:off x="6459538" y="3018128"/>
            <a:ext cx="2679700" cy="378560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TextBox 1"/>
          <p:cNvSpPr txBox="1"/>
          <p:nvPr/>
        </p:nvSpPr>
        <p:spPr>
          <a:xfrm>
            <a:off x="2643174" y="56818"/>
            <a:ext cx="4881154" cy="707886"/>
          </a:xfrm>
          <a:prstGeom prst="rect">
            <a:avLst/>
          </a:prstGeom>
          <a:solidFill>
            <a:schemeClr val="bg1"/>
          </a:solidFill>
          <a:ln w="88900">
            <a:solidFill>
              <a:srgbClr val="32268E"/>
            </a:solidFill>
          </a:ln>
          <a:effectLst>
            <a:innerShdw blurRad="63500" dist="50800" dir="13500000">
              <a:prstClr val="black">
                <a:alpha val="50000"/>
              </a:prstClr>
            </a:innerShdw>
            <a:softEdge rad="152400"/>
          </a:effectLst>
        </p:spPr>
        <p:txBody>
          <a:bodyPr>
            <a:spAutoFit/>
          </a:bodyPr>
          <a:lstStyle/>
          <a:p>
            <a:pPr algn="ctr" fontAlgn="auto">
              <a:spcBef>
                <a:spcPts val="0"/>
              </a:spcBef>
              <a:spcAft>
                <a:spcPts val="0"/>
              </a:spcAft>
              <a:defRPr/>
            </a:pPr>
            <a:r>
              <a:rPr lang="ru-RU" sz="4000" b="1" dirty="0">
                <a:ln w="900" cmpd="sng">
                  <a:solidFill>
                    <a:schemeClr val="accent1">
                      <a:satMod val="190000"/>
                      <a:alpha val="55000"/>
                    </a:schemeClr>
                  </a:solidFill>
                  <a:prstDash val="solid"/>
                </a:ln>
                <a:solidFill>
                  <a:schemeClr val="tx2">
                    <a:lumMod val="75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Визитная карточка</a:t>
            </a:r>
          </a:p>
        </p:txBody>
      </p:sp>
      <p:sp>
        <p:nvSpPr>
          <p:cNvPr id="4" name="Прямоугольник 3"/>
          <p:cNvSpPr/>
          <p:nvPr/>
        </p:nvSpPr>
        <p:spPr>
          <a:xfrm>
            <a:off x="65453" y="764704"/>
            <a:ext cx="4464496" cy="830997"/>
          </a:xfrm>
          <a:prstGeom prst="rect">
            <a:avLst/>
          </a:prstGeom>
          <a:noFill/>
          <a:ln w="88900">
            <a:solidFill>
              <a:schemeClr val="bg1"/>
            </a:solidFill>
          </a:ln>
          <a:effectLst>
            <a:innerShdw blurRad="63500" dist="50800" dir="13500000">
              <a:prstClr val="black">
                <a:alpha val="50000"/>
              </a:prstClr>
            </a:innerShdw>
            <a:softEdge rad="0"/>
          </a:effectLst>
        </p:spPr>
        <p:txBody>
          <a:bodyPr>
            <a:spAutoFit/>
          </a:bodyPr>
          <a:lstStyle/>
          <a:p>
            <a:pPr algn="ctr" fontAlgn="auto">
              <a:spcBef>
                <a:spcPts val="0"/>
              </a:spcBef>
              <a:spcAft>
                <a:spcPts val="0"/>
              </a:spcAft>
              <a:defRPr/>
            </a:pPr>
            <a:r>
              <a:rPr lang="ru-RU" sz="1600" dirty="0">
                <a:solidFill>
                  <a:schemeClr val="bg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1995 год -  Бутурлиновское педагогическое училище, образование – средне – </a:t>
            </a:r>
          </a:p>
          <a:p>
            <a:pPr algn="ctr" fontAlgn="auto">
              <a:spcBef>
                <a:spcPts val="0"/>
              </a:spcBef>
              <a:spcAft>
                <a:spcPts val="0"/>
              </a:spcAft>
              <a:defRPr/>
            </a:pPr>
            <a:r>
              <a:rPr lang="ru-RU" sz="1600" dirty="0">
                <a:solidFill>
                  <a:schemeClr val="bg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специальное </a:t>
            </a:r>
            <a:endParaRPr lang="ru-RU" sz="1600" dirty="0">
              <a:solidFill>
                <a:schemeClr val="bg1"/>
              </a:solidFill>
              <a:effectLst>
                <a:outerShdw blurRad="38100" dist="38100" dir="2700000" algn="tl">
                  <a:srgbClr val="000000">
                    <a:alpha val="43137"/>
                  </a:srgbClr>
                </a:outerShdw>
              </a:effectLst>
              <a:latin typeface="+mn-lt"/>
              <a:cs typeface="+mn-cs"/>
            </a:endParaRPr>
          </a:p>
        </p:txBody>
      </p:sp>
      <p:sp>
        <p:nvSpPr>
          <p:cNvPr id="5" name="Прямоугольник 4"/>
          <p:cNvSpPr/>
          <p:nvPr/>
        </p:nvSpPr>
        <p:spPr>
          <a:xfrm>
            <a:off x="4644008" y="764703"/>
            <a:ext cx="4392488" cy="830997"/>
          </a:xfrm>
          <a:prstGeom prst="rect">
            <a:avLst/>
          </a:prstGeom>
          <a:noFill/>
          <a:ln w="88900">
            <a:solidFill>
              <a:schemeClr val="bg1"/>
            </a:solidFill>
          </a:ln>
          <a:effectLst>
            <a:innerShdw blurRad="63500" dist="50800" dir="13500000">
              <a:prstClr val="black">
                <a:alpha val="50000"/>
              </a:prstClr>
            </a:innerShdw>
          </a:effectLst>
        </p:spPr>
        <p:txBody>
          <a:bodyPr>
            <a:spAutoFit/>
          </a:bodyPr>
          <a:lstStyle/>
          <a:p>
            <a:pPr algn="ctr" fontAlgn="auto">
              <a:spcBef>
                <a:spcPts val="0"/>
              </a:spcBef>
              <a:spcAft>
                <a:spcPts val="0"/>
              </a:spcAft>
              <a:defRPr/>
            </a:pPr>
            <a:r>
              <a:rPr lang="ru-RU" sz="1600" dirty="0">
                <a:solidFill>
                  <a:schemeClr val="bg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2000 год - Борисоглебский государственный педагогический институт, образование – высшее </a:t>
            </a:r>
            <a:endParaRPr lang="ru-RU" sz="1600" dirty="0">
              <a:solidFill>
                <a:schemeClr val="bg1"/>
              </a:solidFill>
              <a:effectLst>
                <a:outerShdw blurRad="38100" dist="38100" dir="2700000" algn="tl">
                  <a:srgbClr val="000000">
                    <a:alpha val="43137"/>
                  </a:srgbClr>
                </a:outerShdw>
              </a:effectLst>
              <a:latin typeface="+mn-lt"/>
              <a:cs typeface="+mn-cs"/>
            </a:endParaRPr>
          </a:p>
        </p:txBody>
      </p:sp>
      <p:sp>
        <p:nvSpPr>
          <p:cNvPr id="6" name="Прямоугольник 5"/>
          <p:cNvSpPr/>
          <p:nvPr/>
        </p:nvSpPr>
        <p:spPr>
          <a:xfrm>
            <a:off x="3133725" y="1773238"/>
            <a:ext cx="2720975" cy="646112"/>
          </a:xfrm>
          <a:prstGeom prst="rect">
            <a:avLst/>
          </a:prstGeom>
          <a:ln w="88900">
            <a:solidFill>
              <a:schemeClr val="bg1"/>
            </a:solidFill>
          </a:ln>
        </p:spPr>
        <p:txBody>
          <a:bodyPr wrap="none">
            <a:spAutoFit/>
          </a:bodyPr>
          <a:lstStyle/>
          <a:p>
            <a:pPr algn="ctr" fontAlgn="auto">
              <a:spcBef>
                <a:spcPts val="0"/>
              </a:spcBef>
              <a:spcAft>
                <a:spcPts val="0"/>
              </a:spcAft>
              <a:defRPr/>
            </a:pPr>
            <a:r>
              <a:rPr lang="ru-RU" b="1" dirty="0">
                <a:solidFill>
                  <a:srgbClr val="32268E"/>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МКОУ Таловская СОШ</a:t>
            </a:r>
          </a:p>
          <a:p>
            <a:pPr algn="ctr" fontAlgn="auto">
              <a:spcBef>
                <a:spcPts val="0"/>
              </a:spcBef>
              <a:spcAft>
                <a:spcPts val="0"/>
              </a:spcAft>
              <a:defRPr/>
            </a:pPr>
            <a:r>
              <a:rPr lang="ru-RU" b="1" dirty="0">
                <a:solidFill>
                  <a:srgbClr val="32268E"/>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Стаж работы - 17 лет </a:t>
            </a:r>
            <a:endParaRPr lang="ru-RU" b="1" dirty="0">
              <a:solidFill>
                <a:srgbClr val="32268E"/>
              </a:solidFill>
              <a:effectLst>
                <a:outerShdw blurRad="38100" dist="38100" dir="2700000" algn="tl">
                  <a:srgbClr val="000000">
                    <a:alpha val="43137"/>
                  </a:srgbClr>
                </a:outerShdw>
              </a:effectLst>
              <a:latin typeface="+mn-lt"/>
              <a:cs typeface="+mn-cs"/>
            </a:endParaRPr>
          </a:p>
        </p:txBody>
      </p:sp>
      <p:sp>
        <p:nvSpPr>
          <p:cNvPr id="7" name="Прямоугольник 6"/>
          <p:cNvSpPr/>
          <p:nvPr/>
        </p:nvSpPr>
        <p:spPr>
          <a:xfrm>
            <a:off x="85725" y="2565400"/>
            <a:ext cx="3438525" cy="646113"/>
          </a:xfrm>
          <a:prstGeom prst="rect">
            <a:avLst/>
          </a:prstGeom>
          <a:ln w="88900">
            <a:solidFill>
              <a:schemeClr val="bg1"/>
            </a:solidFill>
          </a:ln>
        </p:spPr>
        <p:txBody>
          <a:bodyPr>
            <a:spAutoFit/>
          </a:bodyPr>
          <a:lstStyle/>
          <a:p>
            <a:pPr indent="360000" algn="ctr" eaLnBrk="0" hangingPunct="0">
              <a:defRPr/>
            </a:pPr>
            <a:r>
              <a:rPr lang="ru-RU"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С 2002 года являюсь организатором ЕГЭ и ГИА</a:t>
            </a:r>
          </a:p>
        </p:txBody>
      </p:sp>
      <p:sp>
        <p:nvSpPr>
          <p:cNvPr id="8" name="Прямоугольник 7"/>
          <p:cNvSpPr/>
          <p:nvPr/>
        </p:nvSpPr>
        <p:spPr>
          <a:xfrm>
            <a:off x="900113" y="3357563"/>
            <a:ext cx="7583487" cy="646112"/>
          </a:xfrm>
          <a:prstGeom prst="rect">
            <a:avLst/>
          </a:prstGeom>
          <a:ln w="88900">
            <a:solidFill>
              <a:schemeClr val="bg1"/>
            </a:solidFill>
          </a:ln>
        </p:spPr>
        <p:txBody>
          <a:bodyPr>
            <a:spAutoFit/>
          </a:bodyPr>
          <a:lstStyle/>
          <a:p>
            <a:pPr indent="360000" algn="ctr" eaLnBrk="0" hangingPunct="0">
              <a:defRPr/>
            </a:pPr>
            <a:r>
              <a:rPr lang="ru-RU" dirty="0">
                <a:solidFill>
                  <a:schemeClr val="bg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С 2010 – 2011 учебного года  работаю в режиме эксперимента </a:t>
            </a:r>
          </a:p>
          <a:p>
            <a:pPr indent="360000" algn="ctr" eaLnBrk="0" hangingPunct="0">
              <a:defRPr/>
            </a:pPr>
            <a:r>
              <a:rPr lang="ru-RU" dirty="0">
                <a:solidFill>
                  <a:schemeClr val="bg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по внедрению ФГОС  НОО</a:t>
            </a:r>
          </a:p>
        </p:txBody>
      </p:sp>
      <p:sp>
        <p:nvSpPr>
          <p:cNvPr id="9" name="Прямоугольник 8"/>
          <p:cNvSpPr/>
          <p:nvPr/>
        </p:nvSpPr>
        <p:spPr>
          <a:xfrm>
            <a:off x="5519738" y="2565400"/>
            <a:ext cx="3516312" cy="646113"/>
          </a:xfrm>
          <a:prstGeom prst="rect">
            <a:avLst/>
          </a:prstGeom>
          <a:ln w="88900">
            <a:solidFill>
              <a:schemeClr val="bg1"/>
            </a:solidFill>
          </a:ln>
        </p:spPr>
        <p:txBody>
          <a:bodyPr>
            <a:spAutoFit/>
          </a:bodyPr>
          <a:lstStyle/>
          <a:p>
            <a:pPr algn="ctr" fontAlgn="auto">
              <a:spcBef>
                <a:spcPts val="0"/>
              </a:spcBef>
              <a:spcAft>
                <a:spcPts val="0"/>
              </a:spcAft>
              <a:defRPr/>
            </a:pPr>
            <a:r>
              <a:rPr lang="ru-RU" dirty="0">
                <a:solidFill>
                  <a:schemeClr val="bg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В 2013 году присвоена высшая квалификационная категория</a:t>
            </a:r>
            <a:endParaRPr lang="ru-RU" dirty="0">
              <a:solidFill>
                <a:schemeClr val="bg1"/>
              </a:solidFill>
              <a:effectLst>
                <a:outerShdw blurRad="38100" dist="38100" dir="2700000" algn="tl">
                  <a:srgbClr val="000000">
                    <a:alpha val="43137"/>
                  </a:srgbClr>
                </a:outerShdw>
              </a:effectLst>
              <a:latin typeface="+mn-lt"/>
              <a:cs typeface="+mn-cs"/>
            </a:endParaRPr>
          </a:p>
        </p:txBody>
      </p:sp>
      <p:sp>
        <p:nvSpPr>
          <p:cNvPr id="12" name="Прямоугольник 11"/>
          <p:cNvSpPr/>
          <p:nvPr/>
        </p:nvSpPr>
        <p:spPr>
          <a:xfrm>
            <a:off x="3371850" y="4189413"/>
            <a:ext cx="2341563" cy="369887"/>
          </a:xfrm>
          <a:prstGeom prst="rect">
            <a:avLst/>
          </a:prstGeom>
          <a:ln w="88900">
            <a:solidFill>
              <a:schemeClr val="bg1"/>
            </a:solidFill>
          </a:ln>
        </p:spPr>
        <p:txBody>
          <a:bodyPr wrap="none">
            <a:spAutoFit/>
          </a:bodyPr>
          <a:lstStyle/>
          <a:p>
            <a:pPr fontAlgn="auto">
              <a:spcBef>
                <a:spcPts val="0"/>
              </a:spcBef>
              <a:spcAft>
                <a:spcPts val="0"/>
              </a:spcAft>
              <a:defRPr/>
            </a:pPr>
            <a:r>
              <a:rPr lang="ru-RU" b="1" dirty="0">
                <a:solidFill>
                  <a:srgbClr val="32268E"/>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Прохождение курсов</a:t>
            </a:r>
            <a:endParaRPr lang="ru-RU" b="1" dirty="0">
              <a:solidFill>
                <a:srgbClr val="32268E"/>
              </a:solidFill>
              <a:effectLst>
                <a:outerShdw blurRad="38100" dist="38100" dir="2700000" algn="tl">
                  <a:srgbClr val="000000">
                    <a:alpha val="43137"/>
                  </a:srgbClr>
                </a:outerShdw>
              </a:effectLst>
              <a:latin typeface="+mn-lt"/>
              <a:cs typeface="+mn-cs"/>
            </a:endParaRPr>
          </a:p>
        </p:txBody>
      </p:sp>
      <p:sp>
        <p:nvSpPr>
          <p:cNvPr id="13" name="Прямоугольник 12"/>
          <p:cNvSpPr/>
          <p:nvPr/>
        </p:nvSpPr>
        <p:spPr>
          <a:xfrm>
            <a:off x="3608388" y="5229225"/>
            <a:ext cx="4868862" cy="369888"/>
          </a:xfrm>
          <a:prstGeom prst="rect">
            <a:avLst/>
          </a:prstGeom>
          <a:ln w="88900">
            <a:solidFill>
              <a:schemeClr val="bg1"/>
            </a:solidFill>
          </a:ln>
        </p:spPr>
        <p:txBody>
          <a:bodyPr wrap="none">
            <a:spAutoFit/>
          </a:bodyPr>
          <a:lstStyle/>
          <a:p>
            <a:pPr fontAlgn="auto">
              <a:spcBef>
                <a:spcPts val="0"/>
              </a:spcBef>
              <a:spcAft>
                <a:spcPts val="0"/>
              </a:spcAft>
              <a:defRPr/>
            </a:pPr>
            <a:r>
              <a:rPr lang="ru-RU"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«Особенности реализации ФГОС НОО», 2011 г.</a:t>
            </a:r>
            <a:endParaRPr lang="ru-RU" dirty="0">
              <a:solidFill>
                <a:schemeClr val="bg1"/>
              </a:solidFill>
              <a:effectLst>
                <a:outerShdw blurRad="38100" dist="38100" dir="2700000" algn="tl">
                  <a:srgbClr val="000000">
                    <a:alpha val="43137"/>
                  </a:srgbClr>
                </a:outerShdw>
              </a:effectLst>
              <a:latin typeface="+mn-lt"/>
              <a:cs typeface="+mn-cs"/>
            </a:endParaRPr>
          </a:p>
        </p:txBody>
      </p:sp>
      <p:sp>
        <p:nvSpPr>
          <p:cNvPr id="14" name="Прямоугольник 13"/>
          <p:cNvSpPr/>
          <p:nvPr/>
        </p:nvSpPr>
        <p:spPr>
          <a:xfrm>
            <a:off x="119063" y="4724400"/>
            <a:ext cx="4908550" cy="369888"/>
          </a:xfrm>
          <a:prstGeom prst="rect">
            <a:avLst/>
          </a:prstGeom>
          <a:ln w="88900">
            <a:solidFill>
              <a:schemeClr val="bg1"/>
            </a:solidFill>
          </a:ln>
        </p:spPr>
        <p:txBody>
          <a:bodyPr wrap="none">
            <a:spAutoFit/>
          </a:bodyPr>
          <a:lstStyle/>
          <a:p>
            <a:pPr fontAlgn="auto">
              <a:spcBef>
                <a:spcPts val="0"/>
              </a:spcBef>
              <a:spcAft>
                <a:spcPts val="0"/>
              </a:spcAft>
              <a:defRPr/>
            </a:pPr>
            <a:r>
              <a:rPr lang="ru-RU"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«Духовно – нравственное просвещение», 2011 г.</a:t>
            </a:r>
            <a:endParaRPr lang="ru-RU" dirty="0">
              <a:solidFill>
                <a:schemeClr val="bg1"/>
              </a:solidFill>
              <a:effectLst>
                <a:outerShdw blurRad="38100" dist="38100" dir="2700000" algn="tl">
                  <a:srgbClr val="000000">
                    <a:alpha val="43137"/>
                  </a:srgbClr>
                </a:outerShdw>
              </a:effectLst>
              <a:latin typeface="+mn-lt"/>
              <a:cs typeface="+mn-cs"/>
            </a:endParaRPr>
          </a:p>
        </p:txBody>
      </p:sp>
      <p:sp>
        <p:nvSpPr>
          <p:cNvPr id="15" name="Прямоугольник 14"/>
          <p:cNvSpPr/>
          <p:nvPr/>
        </p:nvSpPr>
        <p:spPr>
          <a:xfrm>
            <a:off x="114300" y="6300788"/>
            <a:ext cx="8921750" cy="369887"/>
          </a:xfrm>
          <a:prstGeom prst="rect">
            <a:avLst/>
          </a:prstGeom>
          <a:ln w="88900">
            <a:solidFill>
              <a:schemeClr val="bg1"/>
            </a:solidFill>
          </a:ln>
        </p:spPr>
        <p:txBody>
          <a:bodyPr>
            <a:spAutoFit/>
          </a:bodyPr>
          <a:lstStyle/>
          <a:p>
            <a:pPr fontAlgn="auto">
              <a:spcBef>
                <a:spcPts val="0"/>
              </a:spcBef>
              <a:spcAft>
                <a:spcPts val="0"/>
              </a:spcAft>
              <a:defRPr/>
            </a:pPr>
            <a:r>
              <a:rPr lang="ru-RU"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«Информационно – компьютерная компетентность учителя в контексте ФГОС», 2012 г. </a:t>
            </a:r>
            <a:endParaRPr lang="ru-RU" dirty="0">
              <a:solidFill>
                <a:schemeClr val="bg1"/>
              </a:solidFill>
              <a:effectLst>
                <a:outerShdw blurRad="38100" dist="38100" dir="2700000" algn="tl">
                  <a:srgbClr val="000000">
                    <a:alpha val="43137"/>
                  </a:srgbClr>
                </a:outerShdw>
              </a:effectLst>
              <a:latin typeface="+mn-lt"/>
              <a:cs typeface="+mn-cs"/>
            </a:endParaRPr>
          </a:p>
        </p:txBody>
      </p:sp>
      <p:sp>
        <p:nvSpPr>
          <p:cNvPr id="16" name="Прямоугольник 15"/>
          <p:cNvSpPr/>
          <p:nvPr/>
        </p:nvSpPr>
        <p:spPr>
          <a:xfrm>
            <a:off x="1258888" y="5710238"/>
            <a:ext cx="5232400" cy="369887"/>
          </a:xfrm>
          <a:prstGeom prst="rect">
            <a:avLst/>
          </a:prstGeom>
          <a:ln w="88900">
            <a:solidFill>
              <a:schemeClr val="bg1"/>
            </a:solidFill>
          </a:ln>
        </p:spPr>
        <p:txBody>
          <a:bodyPr wrap="none">
            <a:spAutoFit/>
          </a:bodyPr>
          <a:lstStyle/>
          <a:p>
            <a:pPr fontAlgn="auto">
              <a:spcBef>
                <a:spcPts val="0"/>
              </a:spcBef>
              <a:spcAft>
                <a:spcPts val="0"/>
              </a:spcAft>
              <a:defRPr/>
            </a:pPr>
            <a:r>
              <a:rPr lang="ru-RU"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«Использование ЭОР в процессе обучения», 2012 г.</a:t>
            </a:r>
            <a:endParaRPr lang="ru-RU" dirty="0">
              <a:solidFill>
                <a:schemeClr val="bg1"/>
              </a:solidFill>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 r="-15000"/>
          </a:stretch>
        </a:blipFill>
        <a:effectLst/>
      </p:bgPr>
    </p:bg>
    <p:spTree>
      <p:nvGrpSpPr>
        <p:cNvPr id="1" name=""/>
        <p:cNvGrpSpPr/>
        <p:nvPr/>
      </p:nvGrpSpPr>
      <p:grpSpPr>
        <a:xfrm>
          <a:off x="0" y="0"/>
          <a:ext cx="0" cy="0"/>
          <a:chOff x="0" y="0"/>
          <a:chExt cx="0" cy="0"/>
        </a:xfrm>
      </p:grpSpPr>
      <p:sp>
        <p:nvSpPr>
          <p:cNvPr id="2" name="TextBox 1"/>
          <p:cNvSpPr txBox="1"/>
          <p:nvPr/>
        </p:nvSpPr>
        <p:spPr>
          <a:xfrm>
            <a:off x="1331640" y="188640"/>
            <a:ext cx="6159058" cy="707886"/>
          </a:xfrm>
          <a:prstGeom prst="rect">
            <a:avLst/>
          </a:prstGeom>
          <a:solidFill>
            <a:schemeClr val="bg1"/>
          </a:solidFill>
          <a:ln w="88900">
            <a:solidFill>
              <a:srgbClr val="32268E"/>
            </a:solidFill>
          </a:ln>
          <a:effectLst>
            <a:innerShdw blurRad="63500" dist="50800" dir="13500000">
              <a:prstClr val="black">
                <a:alpha val="50000"/>
              </a:prstClr>
            </a:innerShdw>
            <a:softEdge rad="152400"/>
          </a:effectLst>
        </p:spPr>
        <p:txBody>
          <a:bodyPr>
            <a:spAutoFit/>
          </a:bodyPr>
          <a:lstStyle>
            <a:defPPr>
              <a:defRPr lang="ru-RU"/>
            </a:defPPr>
            <a:lvl1pPr algn="ctr">
              <a:defRPr sz="4000" b="1">
                <a:ln w="900" cmpd="sng">
                  <a:solidFill>
                    <a:schemeClr val="accent1">
                      <a:satMod val="190000"/>
                      <a:alpha val="55000"/>
                    </a:schemeClr>
                  </a:solidFill>
                  <a:prstDash val="solid"/>
                </a:ln>
                <a:solidFill>
                  <a:schemeClr val="tx2">
                    <a:lumMod val="75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defRPr>
            </a:lvl1pPr>
          </a:lstStyle>
          <a:p>
            <a:pPr fontAlgn="auto">
              <a:spcBef>
                <a:spcPts val="0"/>
              </a:spcBef>
              <a:spcAft>
                <a:spcPts val="0"/>
              </a:spcAft>
              <a:defRPr/>
            </a:pPr>
            <a:r>
              <a:rPr lang="ru-RU" dirty="0"/>
              <a:t>Учебная деятельность</a:t>
            </a:r>
          </a:p>
        </p:txBody>
      </p:sp>
      <p:sp>
        <p:nvSpPr>
          <p:cNvPr id="3" name="Прямоугольник 2"/>
          <p:cNvSpPr/>
          <p:nvPr/>
        </p:nvSpPr>
        <p:spPr>
          <a:xfrm>
            <a:off x="4895850" y="971550"/>
            <a:ext cx="4087813" cy="1476375"/>
          </a:xfrm>
          <a:prstGeom prst="rect">
            <a:avLst/>
          </a:prstGeom>
          <a:ln w="50800">
            <a:solidFill>
              <a:schemeClr val="bg1"/>
            </a:solidFill>
          </a:ln>
        </p:spPr>
        <p:txBody>
          <a:bodyPr>
            <a:spAutoFit/>
          </a:bodyPr>
          <a:lstStyle/>
          <a:p>
            <a:pPr fontAlgn="auto">
              <a:spcBef>
                <a:spcPts val="0"/>
              </a:spcBef>
              <a:spcAft>
                <a:spcPts val="0"/>
              </a:spcAft>
              <a:defRPr/>
            </a:pPr>
            <a:r>
              <a:rPr lang="ru-RU" dirty="0">
                <a:solidFill>
                  <a:schemeClr val="bg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Как учитель работаю над проблемой </a:t>
            </a:r>
            <a:r>
              <a:rPr lang="ru-RU" i="1" dirty="0">
                <a:solidFill>
                  <a:schemeClr val="bg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«Активизация познавательной деятельности учащихся в процессе обучения, формирование любознательности»</a:t>
            </a:r>
            <a:endParaRPr lang="ru-RU" dirty="0">
              <a:solidFill>
                <a:schemeClr val="bg1"/>
              </a:solidFill>
              <a:effectLst>
                <a:outerShdw blurRad="38100" dist="38100" dir="2700000" algn="tl">
                  <a:srgbClr val="000000">
                    <a:alpha val="43137"/>
                  </a:srgbClr>
                </a:outerShdw>
              </a:effectLst>
              <a:latin typeface="+mn-lt"/>
              <a:cs typeface="+mn-cs"/>
            </a:endParaRPr>
          </a:p>
        </p:txBody>
      </p:sp>
      <p:sp>
        <p:nvSpPr>
          <p:cNvPr id="4" name="Прямоугольник 3"/>
          <p:cNvSpPr/>
          <p:nvPr/>
        </p:nvSpPr>
        <p:spPr>
          <a:xfrm>
            <a:off x="4895850" y="2419350"/>
            <a:ext cx="4087813" cy="922338"/>
          </a:xfrm>
          <a:prstGeom prst="rect">
            <a:avLst/>
          </a:prstGeom>
          <a:ln w="50800">
            <a:solidFill>
              <a:schemeClr val="bg1"/>
            </a:solidFill>
          </a:ln>
        </p:spPr>
        <p:txBody>
          <a:bodyPr>
            <a:spAutoFit/>
          </a:bodyPr>
          <a:lstStyle/>
          <a:p>
            <a:pPr fontAlgn="auto">
              <a:spcBef>
                <a:spcPts val="0"/>
              </a:spcBef>
              <a:spcAft>
                <a:spcPts val="0"/>
              </a:spcAft>
              <a:defRPr/>
            </a:pPr>
            <a:r>
              <a:rPr lang="ru-RU" dirty="0">
                <a:solidFill>
                  <a:schemeClr val="bg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Целью моей педагогической деятельности является развитие личности ребенка </a:t>
            </a:r>
            <a:endParaRPr lang="ru-RU" dirty="0">
              <a:solidFill>
                <a:schemeClr val="bg1"/>
              </a:solidFill>
              <a:effectLst>
                <a:outerShdw blurRad="38100" dist="38100" dir="2700000" algn="tl">
                  <a:srgbClr val="000000">
                    <a:alpha val="43137"/>
                  </a:srgbClr>
                </a:outerShdw>
              </a:effectLst>
              <a:latin typeface="+mn-lt"/>
              <a:cs typeface="+mn-cs"/>
            </a:endParaRPr>
          </a:p>
        </p:txBody>
      </p:sp>
      <p:sp>
        <p:nvSpPr>
          <p:cNvPr id="5" name="Прямоугольник 4"/>
          <p:cNvSpPr/>
          <p:nvPr/>
        </p:nvSpPr>
        <p:spPr>
          <a:xfrm>
            <a:off x="4895850" y="3325813"/>
            <a:ext cx="4087813" cy="2308324"/>
          </a:xfrm>
          <a:prstGeom prst="rect">
            <a:avLst/>
          </a:prstGeom>
          <a:ln w="50800">
            <a:solidFill>
              <a:schemeClr val="bg1"/>
            </a:solidFill>
          </a:ln>
        </p:spPr>
        <p:txBody>
          <a:bodyPr>
            <a:spAutoFit/>
          </a:bodyPr>
          <a:lstStyle/>
          <a:p>
            <a:r>
              <a:rPr lang="ru-RU" dirty="0" smtClean="0">
                <a:solidFill>
                  <a:schemeClr val="bg1"/>
                </a:solidFill>
              </a:rPr>
              <a:t>Передо мной, как педагогом, ежедневно стоят вопросы:</a:t>
            </a:r>
          </a:p>
          <a:p>
            <a:pPr algn="just" eaLnBrk="0" hangingPunct="0">
              <a:buFont typeface="Wingdings" pitchFamily="2" charset="2"/>
              <a:buChar char="Ø"/>
              <a:defRPr/>
            </a:pPr>
            <a:r>
              <a:rPr lang="ru-RU" dirty="0" smtClean="0">
                <a:solidFill>
                  <a:schemeClr val="bg1"/>
                </a:solidFill>
                <a:effectLst>
                  <a:outerShdw blurRad="38100" dist="38100" dir="2700000" algn="tl">
                    <a:srgbClr val="C0C0C0"/>
                  </a:outerShdw>
                </a:effectLst>
                <a:latin typeface="Times New Roman" pitchFamily="18" charset="0"/>
                <a:ea typeface="Calibri" pitchFamily="34" charset="0"/>
                <a:cs typeface="Calibri" pitchFamily="34" charset="0"/>
              </a:rPr>
              <a:t> </a:t>
            </a:r>
            <a:r>
              <a:rPr lang="ru-RU" dirty="0">
                <a:solidFill>
                  <a:schemeClr val="bg1"/>
                </a:solidFill>
                <a:effectLst>
                  <a:outerShdw blurRad="38100" dist="38100" dir="2700000" algn="tl">
                    <a:srgbClr val="C0C0C0"/>
                  </a:outerShdw>
                </a:effectLst>
                <a:latin typeface="Times New Roman" pitchFamily="18" charset="0"/>
                <a:ea typeface="Calibri" pitchFamily="34" charset="0"/>
                <a:cs typeface="Calibri" pitchFamily="34" charset="0"/>
              </a:rPr>
              <a:t>Как заинтересовать ребенка учебным предметом?</a:t>
            </a:r>
            <a:endParaRPr lang="ru-RU" dirty="0">
              <a:solidFill>
                <a:schemeClr val="bg1"/>
              </a:solidFill>
              <a:effectLst>
                <a:outerShdw blurRad="38100" dist="38100" dir="2700000" algn="tl">
                  <a:srgbClr val="C0C0C0"/>
                </a:outerShdw>
              </a:effectLst>
              <a:latin typeface="Times New Roman" pitchFamily="18" charset="0"/>
              <a:cs typeface="Times New Roman" pitchFamily="18" charset="0"/>
            </a:endParaRPr>
          </a:p>
          <a:p>
            <a:pPr algn="just" eaLnBrk="0" hangingPunct="0">
              <a:buFont typeface="Wingdings" pitchFamily="2" charset="2"/>
              <a:buChar char="Ø"/>
              <a:defRPr/>
            </a:pPr>
            <a:r>
              <a:rPr lang="ru-RU" dirty="0">
                <a:solidFill>
                  <a:schemeClr val="bg1"/>
                </a:solidFill>
                <a:effectLst>
                  <a:outerShdw blurRad="38100" dist="38100" dir="2700000" algn="tl">
                    <a:srgbClr val="C0C0C0"/>
                  </a:outerShdw>
                </a:effectLst>
                <a:latin typeface="Times New Roman" pitchFamily="18" charset="0"/>
                <a:ea typeface="Calibri" pitchFamily="34" charset="0"/>
                <a:cs typeface="Calibri" pitchFamily="34" charset="0"/>
              </a:rPr>
              <a:t> Как интересно и доступно донести до учащегося новый материал?</a:t>
            </a:r>
            <a:endParaRPr lang="ru-RU" dirty="0">
              <a:solidFill>
                <a:schemeClr val="bg1"/>
              </a:solidFill>
              <a:effectLst>
                <a:outerShdw blurRad="38100" dist="38100" dir="2700000" algn="tl">
                  <a:srgbClr val="C0C0C0"/>
                </a:outerShdw>
              </a:effectLst>
              <a:latin typeface="Times New Roman" pitchFamily="18" charset="0"/>
              <a:cs typeface="Times New Roman" pitchFamily="18" charset="0"/>
            </a:endParaRPr>
          </a:p>
          <a:p>
            <a:pPr algn="just" eaLnBrk="0" hangingPunct="0">
              <a:buFont typeface="Wingdings" pitchFamily="2" charset="2"/>
              <a:buChar char="Ø"/>
              <a:defRPr/>
            </a:pPr>
            <a:r>
              <a:rPr lang="ru-RU" dirty="0">
                <a:solidFill>
                  <a:schemeClr val="bg1"/>
                </a:solidFill>
                <a:effectLst>
                  <a:outerShdw blurRad="38100" dist="38100" dir="2700000" algn="tl">
                    <a:srgbClr val="C0C0C0"/>
                  </a:outerShdw>
                </a:effectLst>
                <a:latin typeface="Times New Roman" pitchFamily="18" charset="0"/>
                <a:ea typeface="Calibri" pitchFamily="34" charset="0"/>
                <a:cs typeface="Calibri" pitchFamily="34" charset="0"/>
              </a:rPr>
              <a:t> Как создать для учащегося ситуацию успеха и веру в свои силы?</a:t>
            </a:r>
            <a:endParaRPr lang="ru-RU"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6" name="Прямоугольник 5"/>
          <p:cNvSpPr/>
          <p:nvPr/>
        </p:nvSpPr>
        <p:spPr>
          <a:xfrm>
            <a:off x="323528" y="5643578"/>
            <a:ext cx="8568952" cy="1077218"/>
          </a:xfrm>
          <a:prstGeom prst="rect">
            <a:avLst/>
          </a:prstGeom>
          <a:solidFill>
            <a:schemeClr val="bg1"/>
          </a:solidFill>
          <a:ln w="88900">
            <a:solidFill>
              <a:srgbClr val="32268E"/>
            </a:solidFill>
          </a:ln>
          <a:effectLst>
            <a:innerShdw blurRad="63500" dist="50800" dir="13500000">
              <a:prstClr val="black">
                <a:alpha val="50000"/>
              </a:prstClr>
            </a:innerShdw>
            <a:softEdge rad="152400"/>
          </a:effectLst>
        </p:spPr>
        <p:txBody>
          <a:bodyPr wrap="square">
            <a:spAutoFit/>
          </a:bodyPr>
          <a:lstStyle/>
          <a:p>
            <a:pPr algn="ctr" fontAlgn="auto">
              <a:spcBef>
                <a:spcPts val="0"/>
              </a:spcBef>
              <a:spcAft>
                <a:spcPts val="0"/>
              </a:spcAft>
              <a:defRPr/>
            </a:pPr>
            <a:r>
              <a:rPr lang="ru-RU" sz="3200" b="1" dirty="0" smtClean="0">
                <a:ln w="900" cmpd="sng">
                  <a:solidFill>
                    <a:schemeClr val="accent1">
                      <a:satMod val="190000"/>
                      <a:alpha val="55000"/>
                    </a:schemeClr>
                  </a:solidFill>
                  <a:prstDash val="solid"/>
                </a:ln>
                <a:solidFill>
                  <a:schemeClr val="tx2">
                    <a:lumMod val="75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Всегда </a:t>
            </a:r>
            <a:r>
              <a:rPr lang="ru-RU" sz="3200" b="1" dirty="0">
                <a:ln w="900" cmpd="sng">
                  <a:solidFill>
                    <a:schemeClr val="accent1">
                      <a:satMod val="190000"/>
                      <a:alpha val="55000"/>
                    </a:schemeClr>
                  </a:solidFill>
                  <a:prstDash val="solid"/>
                </a:ln>
                <a:solidFill>
                  <a:schemeClr val="tx2">
                    <a:lumMod val="75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работаю под девизом:  </a:t>
            </a:r>
            <a:endParaRPr lang="ru-RU" sz="3200" b="1" dirty="0" smtClean="0">
              <a:ln w="900" cmpd="sng">
                <a:solidFill>
                  <a:schemeClr val="accent1">
                    <a:satMod val="190000"/>
                    <a:alpha val="55000"/>
                  </a:schemeClr>
                </a:solidFill>
                <a:prstDash val="solid"/>
              </a:ln>
              <a:solidFill>
                <a:schemeClr val="tx2">
                  <a:lumMod val="75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a:p>
            <a:pPr algn="ctr" fontAlgn="auto">
              <a:spcBef>
                <a:spcPts val="0"/>
              </a:spcBef>
              <a:spcAft>
                <a:spcPts val="0"/>
              </a:spcAft>
              <a:defRPr/>
            </a:pPr>
            <a:r>
              <a:rPr lang="ru-RU" sz="3200" b="1" dirty="0" smtClean="0">
                <a:ln w="900" cmpd="sng">
                  <a:solidFill>
                    <a:schemeClr val="accent1">
                      <a:satMod val="190000"/>
                      <a:alpha val="55000"/>
                    </a:schemeClr>
                  </a:solidFill>
                  <a:prstDash val="solid"/>
                </a:ln>
                <a:solidFill>
                  <a:schemeClr val="tx2">
                    <a:lumMod val="75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a:t>
            </a:r>
            <a:r>
              <a:rPr lang="ru-RU" sz="3200" b="1" dirty="0">
                <a:ln w="900" cmpd="sng">
                  <a:solidFill>
                    <a:schemeClr val="accent1">
                      <a:satMod val="190000"/>
                      <a:alpha val="55000"/>
                    </a:schemeClr>
                  </a:solidFill>
                  <a:prstDash val="solid"/>
                </a:ln>
                <a:solidFill>
                  <a:schemeClr val="tx2">
                    <a:lumMod val="75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Учение с увлечением!»</a:t>
            </a:r>
          </a:p>
        </p:txBody>
      </p:sp>
      <p:graphicFrame>
        <p:nvGraphicFramePr>
          <p:cNvPr id="1026" name="Диаграмма 6"/>
          <p:cNvGraphicFramePr>
            <a:graphicFrameLocks/>
          </p:cNvGraphicFramePr>
          <p:nvPr/>
        </p:nvGraphicFramePr>
        <p:xfrm>
          <a:off x="128588" y="920750"/>
          <a:ext cx="4710112" cy="4359275"/>
        </p:xfrm>
        <a:graphic>
          <a:graphicData uri="http://schemas.openxmlformats.org/presentationml/2006/ole">
            <p:oleObj spid="_x0000_s1026" r:id="rId4" imgW="4712616" imgH="4359018"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3000"/>
                                        <p:tgtEl>
                                          <p:spTgt spid="3"/>
                                        </p:tgtEl>
                                      </p:cBhvr>
                                    </p:animEffect>
                                  </p:childTnLst>
                                </p:cTn>
                              </p:par>
                            </p:childTnLst>
                          </p:cTn>
                        </p:par>
                        <p:par>
                          <p:cTn id="8" fill="hold">
                            <p:stCondLst>
                              <p:cond delay="3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3000"/>
                                        <p:tgtEl>
                                          <p:spTgt spid="4"/>
                                        </p:tgtEl>
                                      </p:cBhvr>
                                    </p:animEffect>
                                  </p:childTnLst>
                                </p:cTn>
                              </p:par>
                            </p:childTnLst>
                          </p:cTn>
                        </p:par>
                        <p:par>
                          <p:cTn id="12" fill="hold">
                            <p:stCondLst>
                              <p:cond delay="6000"/>
                            </p:stCondLst>
                            <p:childTnLst>
                              <p:par>
                                <p:cTn id="13" presetID="6"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TextBox 1"/>
          <p:cNvSpPr txBox="1"/>
          <p:nvPr/>
        </p:nvSpPr>
        <p:spPr>
          <a:xfrm>
            <a:off x="1331640" y="188640"/>
            <a:ext cx="6159058" cy="707886"/>
          </a:xfrm>
          <a:prstGeom prst="rect">
            <a:avLst/>
          </a:prstGeom>
          <a:solidFill>
            <a:schemeClr val="bg1"/>
          </a:solidFill>
          <a:ln w="88900">
            <a:solidFill>
              <a:srgbClr val="32268E"/>
            </a:solidFill>
          </a:ln>
          <a:effectLst>
            <a:innerShdw blurRad="63500" dist="50800" dir="13500000">
              <a:prstClr val="black">
                <a:alpha val="50000"/>
              </a:prstClr>
            </a:innerShdw>
            <a:softEdge rad="152400"/>
          </a:effectLst>
        </p:spPr>
        <p:txBody>
          <a:bodyPr>
            <a:spAutoFit/>
          </a:bodyPr>
          <a:lstStyle>
            <a:defPPr>
              <a:defRPr lang="ru-RU"/>
            </a:defPPr>
            <a:lvl1pPr algn="ctr">
              <a:defRPr sz="4000" b="1">
                <a:ln w="900" cmpd="sng">
                  <a:solidFill>
                    <a:schemeClr val="accent1">
                      <a:satMod val="190000"/>
                      <a:alpha val="55000"/>
                    </a:schemeClr>
                  </a:solidFill>
                  <a:prstDash val="solid"/>
                </a:ln>
                <a:solidFill>
                  <a:schemeClr val="tx2">
                    <a:lumMod val="75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defRPr>
            </a:lvl1pPr>
          </a:lstStyle>
          <a:p>
            <a:pPr fontAlgn="auto">
              <a:spcBef>
                <a:spcPts val="0"/>
              </a:spcBef>
              <a:spcAft>
                <a:spcPts val="0"/>
              </a:spcAft>
              <a:defRPr/>
            </a:pPr>
            <a:r>
              <a:rPr lang="ru-RU" dirty="0" smtClean="0"/>
              <a:t>Внеурочная </a:t>
            </a:r>
            <a:r>
              <a:rPr lang="ru-RU" dirty="0"/>
              <a:t>деятельность</a:t>
            </a:r>
          </a:p>
        </p:txBody>
      </p:sp>
      <p:sp>
        <p:nvSpPr>
          <p:cNvPr id="3" name="Содержимое 6"/>
          <p:cNvSpPr txBox="1">
            <a:spLocks/>
          </p:cNvSpPr>
          <p:nvPr/>
        </p:nvSpPr>
        <p:spPr bwMode="auto">
          <a:xfrm>
            <a:off x="107950" y="896938"/>
            <a:ext cx="4303713" cy="5845175"/>
          </a:xfrm>
          <a:prstGeom prst="rect">
            <a:avLst/>
          </a:prstGeom>
          <a:noFill/>
          <a:ln w="50800">
            <a:solidFill>
              <a:schemeClr val="bg1"/>
            </a:solidFill>
            <a:miter lim="800000"/>
            <a:headEnd/>
            <a:tailEnd/>
          </a:ln>
        </p:spPr>
        <p:txBody>
          <a:bodyPr/>
          <a:lstStyle/>
          <a:p>
            <a:pPr>
              <a:spcBef>
                <a:spcPct val="20000"/>
              </a:spcBef>
              <a:buFont typeface="Arial" charset="0"/>
              <a:buNone/>
            </a:pPr>
            <a:r>
              <a:rPr lang="ru-RU" sz="1300" b="1">
                <a:latin typeface="Times New Roman" pitchFamily="18" charset="0"/>
                <a:cs typeface="Times New Roman" pitchFamily="18" charset="0"/>
              </a:rPr>
              <a:t>Участие в профессиональных конкурсах</a:t>
            </a:r>
          </a:p>
          <a:p>
            <a:pPr>
              <a:spcBef>
                <a:spcPct val="20000"/>
              </a:spcBef>
              <a:buFont typeface="Wingdings" pitchFamily="2" charset="2"/>
              <a:buChar char="Ø"/>
            </a:pPr>
            <a:r>
              <a:rPr lang="ru-RU" sz="1300">
                <a:latin typeface="Times New Roman" pitchFamily="18" charset="0"/>
                <a:cs typeface="Times New Roman" pitchFamily="18" charset="0"/>
              </a:rPr>
              <a:t>«Твой лучший учитель, школа!»</a:t>
            </a:r>
          </a:p>
          <a:p>
            <a:pPr>
              <a:spcBef>
                <a:spcPct val="20000"/>
              </a:spcBef>
              <a:buFont typeface="Wingdings" pitchFamily="2" charset="2"/>
              <a:buChar char="Ø"/>
            </a:pPr>
            <a:r>
              <a:rPr lang="ru-RU" sz="1300">
                <a:latin typeface="Times New Roman" pitchFamily="18" charset="0"/>
                <a:cs typeface="Times New Roman" pitchFamily="18" charset="0"/>
              </a:rPr>
              <a:t>«Учитель года – 2011»</a:t>
            </a:r>
          </a:p>
          <a:p>
            <a:pPr>
              <a:spcBef>
                <a:spcPct val="20000"/>
              </a:spcBef>
              <a:buFont typeface="Arial" charset="0"/>
              <a:buNone/>
            </a:pPr>
            <a:r>
              <a:rPr lang="ru-RU" sz="1300" b="1">
                <a:latin typeface="Times New Roman" pitchFamily="18" charset="0"/>
                <a:cs typeface="Times New Roman" pitchFamily="18" charset="0"/>
              </a:rPr>
              <a:t>Выступление на конференциях и семинарах</a:t>
            </a:r>
          </a:p>
          <a:p>
            <a:pPr>
              <a:spcBef>
                <a:spcPct val="20000"/>
              </a:spcBef>
              <a:buFont typeface="Wingdings" pitchFamily="2" charset="2"/>
              <a:buChar char="Ø"/>
            </a:pPr>
            <a:r>
              <a:rPr lang="ru-RU" sz="1300">
                <a:latin typeface="Times New Roman" pitchFamily="18" charset="0"/>
                <a:cs typeface="Times New Roman" pitchFamily="18" charset="0"/>
              </a:rPr>
              <a:t>«Использование тестовых технологий в начальной школе»</a:t>
            </a:r>
          </a:p>
          <a:p>
            <a:pPr>
              <a:spcBef>
                <a:spcPct val="20000"/>
              </a:spcBef>
              <a:buFont typeface="Wingdings" pitchFamily="2" charset="2"/>
              <a:buChar char="Ø"/>
            </a:pPr>
            <a:r>
              <a:rPr lang="ru-RU" sz="1300">
                <a:latin typeface="Times New Roman" pitchFamily="18" charset="0"/>
                <a:cs typeface="Times New Roman" pitchFamily="18" charset="0"/>
              </a:rPr>
              <a:t>«Информатизация учебного процесса и управления образованием. Сетевые и Интернет – технологии»</a:t>
            </a:r>
          </a:p>
          <a:p>
            <a:pPr>
              <a:spcBef>
                <a:spcPct val="20000"/>
              </a:spcBef>
              <a:buFont typeface="Wingdings" pitchFamily="2" charset="2"/>
              <a:buChar char="Ø"/>
            </a:pPr>
            <a:r>
              <a:rPr lang="ru-RU" sz="1300">
                <a:latin typeface="Times New Roman" pitchFamily="18" charset="0"/>
                <a:cs typeface="Times New Roman" pitchFamily="18" charset="0"/>
              </a:rPr>
              <a:t>«Организация проектной деятельности в начальной школе»</a:t>
            </a:r>
          </a:p>
          <a:p>
            <a:pPr>
              <a:spcBef>
                <a:spcPct val="20000"/>
              </a:spcBef>
              <a:buFont typeface="Wingdings" pitchFamily="2" charset="2"/>
              <a:buChar char="Ø"/>
            </a:pPr>
            <a:r>
              <a:rPr lang="ru-RU" sz="1300">
                <a:latin typeface="Times New Roman" pitchFamily="18" charset="0"/>
                <a:cs typeface="Times New Roman" pitchFamily="18" charset="0"/>
              </a:rPr>
              <a:t>«Эффективность урока – успех учителя и ученика»</a:t>
            </a:r>
          </a:p>
          <a:p>
            <a:pPr>
              <a:spcBef>
                <a:spcPct val="20000"/>
              </a:spcBef>
              <a:buFont typeface="Wingdings" pitchFamily="2" charset="2"/>
              <a:buChar char="Ø"/>
            </a:pPr>
            <a:r>
              <a:rPr lang="ru-RU" sz="1300">
                <a:latin typeface="Times New Roman" pitchFamily="18" charset="0"/>
                <a:cs typeface="Times New Roman" pitchFamily="18" charset="0"/>
              </a:rPr>
              <a:t>«Образовательная среда Воронежской области в условиях модернизации Российского образования»</a:t>
            </a:r>
          </a:p>
          <a:p>
            <a:pPr>
              <a:spcBef>
                <a:spcPct val="20000"/>
              </a:spcBef>
              <a:buFont typeface="Wingdings" pitchFamily="2" charset="2"/>
              <a:buChar char="Ø"/>
            </a:pPr>
            <a:r>
              <a:rPr lang="ru-RU" sz="1300">
                <a:latin typeface="Times New Roman" pitchFamily="18" charset="0"/>
                <a:cs typeface="Times New Roman" pitchFamily="18" charset="0"/>
              </a:rPr>
              <a:t>«Формирование метапредметных и личностных УУД в начальной школе»</a:t>
            </a:r>
          </a:p>
          <a:p>
            <a:pPr>
              <a:spcBef>
                <a:spcPct val="20000"/>
              </a:spcBef>
              <a:buFont typeface="Wingdings" pitchFamily="2" charset="2"/>
              <a:buChar char="Ø"/>
            </a:pPr>
            <a:r>
              <a:rPr lang="ru-RU" sz="1300">
                <a:latin typeface="Times New Roman" pitchFamily="18" charset="0"/>
                <a:cs typeface="Times New Roman" pitchFamily="18" charset="0"/>
              </a:rPr>
              <a:t>«Новый учебный предмет «Основы религиозных культур и светской этики» в системе духовно – нравственного воспитания детей и молодёжи: опыт, проблемы, перспективы»</a:t>
            </a:r>
          </a:p>
          <a:p>
            <a:pPr>
              <a:spcBef>
                <a:spcPct val="20000"/>
              </a:spcBef>
              <a:buFont typeface="Wingdings" pitchFamily="2" charset="2"/>
              <a:buChar char="Ø"/>
            </a:pPr>
            <a:r>
              <a:rPr lang="ru-RU" sz="1300">
                <a:latin typeface="Times New Roman" pitchFamily="18" charset="0"/>
                <a:cs typeface="Times New Roman" pitchFamily="18" charset="0"/>
              </a:rPr>
              <a:t>«Особенности реализации системно – деятельностного подхода на уроках и во внеурочной деятельности в начальной школе» </a:t>
            </a:r>
          </a:p>
          <a:p>
            <a:pPr>
              <a:spcBef>
                <a:spcPct val="20000"/>
              </a:spcBef>
              <a:buFont typeface="Arial" charset="0"/>
              <a:buNone/>
            </a:pPr>
            <a:r>
              <a:rPr lang="ru-RU" sz="1300" b="1">
                <a:latin typeface="Times New Roman" pitchFamily="18" charset="0"/>
                <a:cs typeface="Times New Roman" pitchFamily="18" charset="0"/>
              </a:rPr>
              <a:t>Участие в вебинарах</a:t>
            </a:r>
          </a:p>
          <a:p>
            <a:pPr>
              <a:spcBef>
                <a:spcPct val="20000"/>
              </a:spcBef>
              <a:buFont typeface="Wingdings" pitchFamily="2" charset="2"/>
              <a:buChar char="Ø"/>
            </a:pPr>
            <a:r>
              <a:rPr lang="ru-RU" sz="1300">
                <a:latin typeface="Times New Roman" pitchFamily="18" charset="0"/>
                <a:cs typeface="Times New Roman" pitchFamily="18" charset="0"/>
              </a:rPr>
              <a:t>«Разработка тестовых материалов для оценки достижения планируемых результатов обучения при реализации ФГОС НОО»</a:t>
            </a:r>
          </a:p>
        </p:txBody>
      </p:sp>
      <p:sp>
        <p:nvSpPr>
          <p:cNvPr id="4" name="Содержимое 8"/>
          <p:cNvSpPr txBox="1">
            <a:spLocks/>
          </p:cNvSpPr>
          <p:nvPr/>
        </p:nvSpPr>
        <p:spPr bwMode="auto">
          <a:xfrm>
            <a:off x="4411663" y="896938"/>
            <a:ext cx="4624387" cy="5845175"/>
          </a:xfrm>
          <a:prstGeom prst="rect">
            <a:avLst/>
          </a:prstGeom>
          <a:noFill/>
          <a:ln w="50800">
            <a:solidFill>
              <a:schemeClr val="bg1"/>
            </a:solidFill>
            <a:miter lim="800000"/>
            <a:headEnd/>
            <a:tailEnd/>
          </a:ln>
        </p:spPr>
        <p:txBody>
          <a:bodyPr/>
          <a:lstStyle/>
          <a:p>
            <a:pPr marL="342900" indent="-342900">
              <a:spcBef>
                <a:spcPct val="20000"/>
              </a:spcBef>
              <a:buFont typeface="Arial" charset="0"/>
              <a:buNone/>
            </a:pPr>
            <a:r>
              <a:rPr lang="ru-RU" sz="1300" b="1" dirty="0">
                <a:latin typeface="Times New Roman" pitchFamily="18" charset="0"/>
                <a:cs typeface="Times New Roman" pitchFamily="18" charset="0"/>
              </a:rPr>
              <a:t>Участие учащихся в олимпиадах</a:t>
            </a:r>
          </a:p>
          <a:p>
            <a:pPr marL="342900" indent="-342900">
              <a:spcBef>
                <a:spcPct val="20000"/>
              </a:spcBef>
              <a:buFont typeface="Wingdings" pitchFamily="2" charset="2"/>
              <a:buChar char="Ø"/>
            </a:pPr>
            <a:r>
              <a:rPr lang="ru-RU" sz="1300" dirty="0">
                <a:latin typeface="Times New Roman" pitchFamily="18" charset="0"/>
                <a:cs typeface="Times New Roman" pitchFamily="18" charset="0"/>
              </a:rPr>
              <a:t>Окружной конкурс чтецов </a:t>
            </a:r>
            <a:r>
              <a:rPr lang="en-US" sz="1300" dirty="0">
                <a:latin typeface="Times New Roman" pitchFamily="18" charset="0"/>
                <a:cs typeface="Times New Roman" pitchFamily="18" charset="0"/>
              </a:rPr>
              <a:t>I</a:t>
            </a:r>
            <a:r>
              <a:rPr lang="ru-RU" sz="1300" dirty="0">
                <a:latin typeface="Times New Roman" pitchFamily="18" charset="0"/>
                <a:cs typeface="Times New Roman" pitchFamily="18" charset="0"/>
              </a:rPr>
              <a:t> место </a:t>
            </a:r>
            <a:endParaRPr lang="ru-RU" sz="1300" b="1" dirty="0">
              <a:latin typeface="Times New Roman" pitchFamily="18" charset="0"/>
              <a:cs typeface="Times New Roman" pitchFamily="18" charset="0"/>
            </a:endParaRPr>
          </a:p>
          <a:p>
            <a:pPr marL="342900" indent="-342900">
              <a:spcBef>
                <a:spcPct val="20000"/>
              </a:spcBef>
              <a:buFont typeface="Wingdings" pitchFamily="2" charset="2"/>
              <a:buChar char="Ø"/>
            </a:pPr>
            <a:r>
              <a:rPr lang="ru-RU" sz="1300" dirty="0">
                <a:latin typeface="Times New Roman" pitchFamily="18" charset="0"/>
                <a:cs typeface="Times New Roman" pitchFamily="18" charset="0"/>
              </a:rPr>
              <a:t>Окружная олимпиада по математике,  </a:t>
            </a:r>
            <a:r>
              <a:rPr lang="en-US" sz="1300" dirty="0">
                <a:latin typeface="Times New Roman" pitchFamily="18" charset="0"/>
                <a:cs typeface="Times New Roman" pitchFamily="18" charset="0"/>
              </a:rPr>
              <a:t>III</a:t>
            </a:r>
            <a:r>
              <a:rPr lang="ru-RU" sz="1300" dirty="0">
                <a:latin typeface="Times New Roman" pitchFamily="18" charset="0"/>
                <a:cs typeface="Times New Roman" pitchFamily="18" charset="0"/>
              </a:rPr>
              <a:t> место </a:t>
            </a:r>
          </a:p>
          <a:p>
            <a:pPr marL="342900" indent="-342900">
              <a:spcBef>
                <a:spcPct val="20000"/>
              </a:spcBef>
              <a:buFont typeface="Wingdings" pitchFamily="2" charset="2"/>
              <a:buChar char="Ø"/>
            </a:pPr>
            <a:r>
              <a:rPr lang="ru-RU" sz="1300" dirty="0">
                <a:latin typeface="Times New Roman" pitchFamily="18" charset="0"/>
                <a:cs typeface="Times New Roman" pitchFamily="18" charset="0"/>
              </a:rPr>
              <a:t>Окружная олимпиада по окружающему миру,  </a:t>
            </a:r>
            <a:r>
              <a:rPr lang="en-US" sz="1300" dirty="0">
                <a:latin typeface="Times New Roman" pitchFamily="18" charset="0"/>
                <a:cs typeface="Times New Roman" pitchFamily="18" charset="0"/>
              </a:rPr>
              <a:t>I</a:t>
            </a:r>
            <a:r>
              <a:rPr lang="ru-RU" sz="1300" dirty="0">
                <a:latin typeface="Times New Roman" pitchFamily="18" charset="0"/>
                <a:cs typeface="Times New Roman" pitchFamily="18" charset="0"/>
              </a:rPr>
              <a:t> место </a:t>
            </a:r>
          </a:p>
          <a:p>
            <a:pPr marL="342900" indent="-342900">
              <a:spcBef>
                <a:spcPct val="20000"/>
              </a:spcBef>
              <a:buFont typeface="Wingdings" pitchFamily="2" charset="2"/>
              <a:buChar char="Ø"/>
            </a:pPr>
            <a:r>
              <a:rPr lang="ru-RU" sz="1300" dirty="0">
                <a:latin typeface="Times New Roman" pitchFamily="18" charset="0"/>
                <a:cs typeface="Times New Roman" pitchFamily="18" charset="0"/>
              </a:rPr>
              <a:t>Окружная олимпиада по математике, </a:t>
            </a:r>
            <a:r>
              <a:rPr lang="en-US" sz="1300" dirty="0">
                <a:latin typeface="Times New Roman" pitchFamily="18" charset="0"/>
                <a:cs typeface="Times New Roman" pitchFamily="18" charset="0"/>
              </a:rPr>
              <a:t>II</a:t>
            </a:r>
            <a:r>
              <a:rPr lang="ru-RU" sz="1300" dirty="0">
                <a:latin typeface="Times New Roman" pitchFamily="18" charset="0"/>
                <a:cs typeface="Times New Roman" pitchFamily="18" charset="0"/>
              </a:rPr>
              <a:t> место</a:t>
            </a:r>
          </a:p>
          <a:p>
            <a:pPr marL="342900" indent="-342900">
              <a:spcBef>
                <a:spcPct val="20000"/>
              </a:spcBef>
              <a:buFont typeface="Wingdings" pitchFamily="2" charset="2"/>
              <a:buChar char="Ø"/>
            </a:pPr>
            <a:r>
              <a:rPr lang="ru-RU" sz="1300" dirty="0">
                <a:latin typeface="Times New Roman" pitchFamily="18" charset="0"/>
                <a:cs typeface="Times New Roman" pitchFamily="18" charset="0"/>
              </a:rPr>
              <a:t>Всероссийский молодёжный чемпионат «Старт»</a:t>
            </a:r>
          </a:p>
          <a:p>
            <a:pPr marL="342900" indent="-342900">
              <a:spcBef>
                <a:spcPct val="20000"/>
              </a:spcBef>
              <a:buFont typeface="Arial" charset="0"/>
              <a:buNone/>
            </a:pPr>
            <a:r>
              <a:rPr lang="ru-RU" sz="1300" b="1" dirty="0">
                <a:latin typeface="Times New Roman" pitchFamily="18" charset="0"/>
                <a:cs typeface="Times New Roman" pitchFamily="18" charset="0"/>
              </a:rPr>
              <a:t>Участие учащихся в конкурсах и викторинах</a:t>
            </a:r>
          </a:p>
          <a:p>
            <a:pPr marL="342900" indent="-342900">
              <a:spcBef>
                <a:spcPct val="20000"/>
              </a:spcBef>
              <a:buFont typeface="Wingdings" pitchFamily="2" charset="2"/>
              <a:buChar char="Ø"/>
            </a:pPr>
            <a:r>
              <a:rPr lang="ru-RU" sz="1300" dirty="0">
                <a:latin typeface="Times New Roman" pitchFamily="18" charset="0"/>
                <a:cs typeface="Times New Roman" pitchFamily="18" charset="0"/>
              </a:rPr>
              <a:t>«Школьные таланты», 1 место в трёх номинациях</a:t>
            </a:r>
          </a:p>
          <a:p>
            <a:pPr marL="342900" indent="-342900">
              <a:spcBef>
                <a:spcPct val="20000"/>
              </a:spcBef>
              <a:buFont typeface="Wingdings" pitchFamily="2" charset="2"/>
              <a:buChar char="Ø"/>
            </a:pPr>
            <a:r>
              <a:rPr lang="ru-RU" sz="1300" dirty="0">
                <a:latin typeface="Times New Roman" pitchFamily="18" charset="0"/>
                <a:cs typeface="Times New Roman" pitchFamily="18" charset="0"/>
              </a:rPr>
              <a:t>Всероссийский конкурс детских творческих работ «В гостях у сказочника», 1 место</a:t>
            </a:r>
          </a:p>
          <a:p>
            <a:pPr marL="342900" indent="-342900">
              <a:spcBef>
                <a:spcPct val="20000"/>
              </a:spcBef>
              <a:buFont typeface="Wingdings" pitchFamily="2" charset="2"/>
              <a:buChar char="Ø"/>
            </a:pPr>
            <a:r>
              <a:rPr lang="ru-RU" sz="1300" dirty="0">
                <a:latin typeface="Times New Roman" pitchFamily="18" charset="0"/>
                <a:cs typeface="Times New Roman" pitchFamily="18" charset="0"/>
              </a:rPr>
              <a:t>Областной конкурс «Сказочная Германия»</a:t>
            </a:r>
          </a:p>
          <a:p>
            <a:pPr marL="342900" indent="-342900">
              <a:spcBef>
                <a:spcPct val="20000"/>
              </a:spcBef>
              <a:buFont typeface="Wingdings" pitchFamily="2" charset="2"/>
              <a:buChar char="Ø"/>
            </a:pPr>
            <a:r>
              <a:rPr lang="ru-RU" sz="1300" dirty="0">
                <a:latin typeface="Times New Roman" pitchFamily="18" charset="0"/>
                <a:cs typeface="Times New Roman" pitchFamily="18" charset="0"/>
              </a:rPr>
              <a:t>Региональный конкурс «Вселенная Детства»</a:t>
            </a:r>
          </a:p>
          <a:p>
            <a:pPr marL="342900" indent="-342900">
              <a:spcBef>
                <a:spcPct val="20000"/>
              </a:spcBef>
              <a:buFont typeface="Wingdings" pitchFamily="2" charset="2"/>
              <a:buChar char="Ø"/>
            </a:pPr>
            <a:r>
              <a:rPr lang="ru-RU" sz="1300" dirty="0">
                <a:latin typeface="Times New Roman" pitchFamily="18" charset="0"/>
                <a:cs typeface="Times New Roman" pitchFamily="18" charset="0"/>
              </a:rPr>
              <a:t>«Ученик года», призер</a:t>
            </a:r>
          </a:p>
          <a:p>
            <a:pPr marL="342900" indent="-342900">
              <a:spcBef>
                <a:spcPct val="20000"/>
              </a:spcBef>
              <a:buFont typeface="Wingdings" pitchFamily="2" charset="2"/>
              <a:buChar char="Ø"/>
            </a:pPr>
            <a:r>
              <a:rPr lang="ru-RU" sz="1300" dirty="0">
                <a:latin typeface="Times New Roman" pitchFamily="18" charset="0"/>
                <a:cs typeface="Times New Roman" pitchFamily="18" charset="0"/>
              </a:rPr>
              <a:t>Всероссийский </a:t>
            </a:r>
            <a:r>
              <a:rPr lang="ru-RU" sz="1300" dirty="0" err="1">
                <a:latin typeface="Times New Roman" pitchFamily="18" charset="0"/>
                <a:cs typeface="Times New Roman" pitchFamily="18" charset="0"/>
              </a:rPr>
              <a:t>блиц-турнир</a:t>
            </a:r>
            <a:r>
              <a:rPr lang="ru-RU" sz="1300" dirty="0">
                <a:latin typeface="Times New Roman" pitchFamily="18" charset="0"/>
                <a:cs typeface="Times New Roman" pitchFamily="18" charset="0"/>
              </a:rPr>
              <a:t> «Росток», 1 место</a:t>
            </a:r>
          </a:p>
          <a:p>
            <a:pPr marL="342900" indent="-342900">
              <a:spcBef>
                <a:spcPct val="20000"/>
              </a:spcBef>
              <a:buFont typeface="Wingdings" pitchFamily="2" charset="2"/>
              <a:buChar char="Ø"/>
            </a:pPr>
            <a:r>
              <a:rPr lang="ru-RU" sz="1300" dirty="0">
                <a:latin typeface="Times New Roman" pitchFamily="18" charset="0"/>
                <a:cs typeface="Times New Roman" pitchFamily="18" charset="0"/>
              </a:rPr>
              <a:t>Всероссийский </a:t>
            </a:r>
            <a:r>
              <a:rPr lang="ru-RU" sz="1300" dirty="0" err="1">
                <a:latin typeface="Times New Roman" pitchFamily="18" charset="0"/>
                <a:cs typeface="Times New Roman" pitchFamily="18" charset="0"/>
              </a:rPr>
              <a:t>блиц-турнир</a:t>
            </a:r>
            <a:r>
              <a:rPr lang="ru-RU" sz="1300" dirty="0">
                <a:latin typeface="Times New Roman" pitchFamily="18" charset="0"/>
                <a:cs typeface="Times New Roman" pitchFamily="18" charset="0"/>
              </a:rPr>
              <a:t> «Разнобой», 1 место</a:t>
            </a:r>
          </a:p>
          <a:p>
            <a:pPr marL="342900" indent="-342900">
              <a:spcBef>
                <a:spcPct val="20000"/>
              </a:spcBef>
              <a:buFont typeface="Wingdings" pitchFamily="2" charset="2"/>
              <a:buChar char="Ø"/>
            </a:pPr>
            <a:r>
              <a:rPr lang="en-US" sz="1300" dirty="0">
                <a:latin typeface="Times New Roman" pitchFamily="18" charset="0"/>
                <a:cs typeface="Times New Roman" pitchFamily="18" charset="0"/>
              </a:rPr>
              <a:t>II </a:t>
            </a:r>
            <a:r>
              <a:rPr lang="ru-RU" sz="1300" dirty="0">
                <a:latin typeface="Times New Roman" pitchFamily="18" charset="0"/>
                <a:cs typeface="Times New Roman" pitchFamily="18" charset="0"/>
              </a:rPr>
              <a:t>Всероссийская викторина «По дорогам Сказочной страны», победитель</a:t>
            </a:r>
          </a:p>
          <a:p>
            <a:pPr marL="342900" indent="-342900">
              <a:spcBef>
                <a:spcPct val="20000"/>
              </a:spcBef>
              <a:buFont typeface="Wingdings" pitchFamily="2" charset="2"/>
              <a:buChar char="Ø"/>
            </a:pPr>
            <a:r>
              <a:rPr lang="ru-RU" sz="1300" dirty="0">
                <a:latin typeface="Times New Roman" pitchFamily="18" charset="0"/>
                <a:cs typeface="Times New Roman" pitchFamily="18" charset="0"/>
              </a:rPr>
              <a:t>Всероссийская акция «Покормите птиц», диплом </a:t>
            </a:r>
            <a:r>
              <a:rPr lang="en-US" sz="1300" dirty="0">
                <a:latin typeface="Times New Roman" pitchFamily="18" charset="0"/>
                <a:cs typeface="Times New Roman" pitchFamily="18" charset="0"/>
              </a:rPr>
              <a:t>III</a:t>
            </a:r>
            <a:r>
              <a:rPr lang="ru-RU" sz="1300" dirty="0">
                <a:latin typeface="Times New Roman" pitchFamily="18" charset="0"/>
                <a:cs typeface="Times New Roman" pitchFamily="18" charset="0"/>
              </a:rPr>
              <a:t> степени</a:t>
            </a:r>
          </a:p>
          <a:p>
            <a:pPr marL="342900" indent="-342900">
              <a:spcBef>
                <a:spcPct val="20000"/>
              </a:spcBef>
              <a:buFont typeface="Wingdings" pitchFamily="2" charset="2"/>
              <a:buChar char="Ø"/>
            </a:pPr>
            <a:r>
              <a:rPr lang="ru-RU" sz="1300" dirty="0">
                <a:latin typeface="Times New Roman" pitchFamily="18" charset="0"/>
                <a:cs typeface="Times New Roman" pitchFamily="18" charset="0"/>
              </a:rPr>
              <a:t>Муниципальный конкурс «Пасха православная», призёр</a:t>
            </a:r>
          </a:p>
          <a:p>
            <a:pPr marL="342900" indent="-342900">
              <a:spcBef>
                <a:spcPct val="20000"/>
              </a:spcBef>
              <a:buFont typeface="Wingdings" pitchFamily="2" charset="2"/>
              <a:buChar char="Ø"/>
            </a:pPr>
            <a:r>
              <a:rPr lang="ru-RU" sz="1300" dirty="0">
                <a:latin typeface="Times New Roman" pitchFamily="18" charset="0"/>
                <a:cs typeface="Times New Roman" pitchFamily="18" charset="0"/>
              </a:rPr>
              <a:t>Муниципальный конкурс «Цветущий мир глазами ребёнка», </a:t>
            </a:r>
            <a:r>
              <a:rPr lang="en-US" sz="1300" dirty="0">
                <a:latin typeface="Times New Roman" pitchFamily="18" charset="0"/>
                <a:cs typeface="Times New Roman" pitchFamily="18" charset="0"/>
              </a:rPr>
              <a:t>II </a:t>
            </a:r>
            <a:r>
              <a:rPr lang="ru-RU" sz="1300" dirty="0">
                <a:latin typeface="Times New Roman" pitchFamily="18" charset="0"/>
                <a:cs typeface="Times New Roman" pitchFamily="18" charset="0"/>
              </a:rPr>
              <a:t>место</a:t>
            </a:r>
          </a:p>
          <a:p>
            <a:pPr marL="342900" indent="-342900">
              <a:spcBef>
                <a:spcPct val="20000"/>
              </a:spcBef>
              <a:buFont typeface="Wingdings" pitchFamily="2" charset="2"/>
              <a:buChar char="Ø"/>
            </a:pPr>
            <a:r>
              <a:rPr lang="ru-RU" sz="1300" dirty="0">
                <a:latin typeface="Times New Roman" pitchFamily="18" charset="0"/>
                <a:cs typeface="Times New Roman" pitchFamily="18" charset="0"/>
              </a:rPr>
              <a:t>Региональный конкурс «Путешествие в завтра» </a:t>
            </a:r>
          </a:p>
          <a:p>
            <a:pPr marL="342900" indent="-342900">
              <a:spcBef>
                <a:spcPct val="20000"/>
              </a:spcBef>
              <a:buFont typeface="Wingdings" pitchFamily="2" charset="2"/>
              <a:buChar char="Ø"/>
            </a:pPr>
            <a:r>
              <a:rPr lang="ru-RU" sz="1300" dirty="0">
                <a:latin typeface="Times New Roman" pitchFamily="18" charset="0"/>
                <a:cs typeface="Times New Roman" pitchFamily="18" charset="0"/>
              </a:rPr>
              <a:t>Областной конкурс «Старая </a:t>
            </a:r>
            <a:r>
              <a:rPr lang="ru-RU" sz="1300" dirty="0" err="1">
                <a:latin typeface="Times New Roman" pitchFamily="18" charset="0"/>
                <a:cs typeface="Times New Roman" pitchFamily="18" charset="0"/>
              </a:rPr>
              <a:t>старая</a:t>
            </a:r>
            <a:r>
              <a:rPr lang="ru-RU" sz="1300" dirty="0">
                <a:latin typeface="Times New Roman" pitchFamily="18" charset="0"/>
                <a:cs typeface="Times New Roman" pitchFamily="18" charset="0"/>
              </a:rPr>
              <a:t> сказка»</a:t>
            </a:r>
          </a:p>
        </p:txBody>
      </p:sp>
      <p:pic>
        <p:nvPicPr>
          <p:cNvPr id="16" name="Picture 6" descr="D:\Документы\Школа\МСТ дипломы\сушкова НГ.png"/>
          <p:cNvPicPr>
            <a:picLocks noChangeAspect="1" noChangeArrowheads="1"/>
          </p:cNvPicPr>
          <p:nvPr/>
        </p:nvPicPr>
        <p:blipFill>
          <a:blip r:embed="rId3"/>
          <a:stretch>
            <a:fillRect/>
          </a:stretch>
        </p:blipFill>
        <p:spPr bwMode="auto">
          <a:xfrm>
            <a:off x="4362506" y="3429000"/>
            <a:ext cx="4570296" cy="3217862"/>
          </a:xfrm>
          <a:prstGeom prst="rect">
            <a:avLst/>
          </a:prstGeom>
          <a:noFill/>
          <a:ln w="9525">
            <a:noFill/>
            <a:miter lim="800000"/>
            <a:headEnd/>
            <a:tailEnd/>
          </a:ln>
        </p:spPr>
      </p:pic>
      <p:pic>
        <p:nvPicPr>
          <p:cNvPr id="21" name="Picture 12" descr="D:\Документы\Школа\Дипломы голд творчество\format_A5_document_102205.jpg"/>
          <p:cNvPicPr>
            <a:picLocks noChangeAspect="1" noChangeArrowheads="1"/>
          </p:cNvPicPr>
          <p:nvPr/>
        </p:nvPicPr>
        <p:blipFill>
          <a:blip r:embed="rId4"/>
          <a:stretch>
            <a:fillRect/>
          </a:stretch>
        </p:blipFill>
        <p:spPr bwMode="auto">
          <a:xfrm>
            <a:off x="4071934" y="3143248"/>
            <a:ext cx="4594492" cy="3252787"/>
          </a:xfrm>
          <a:prstGeom prst="rect">
            <a:avLst/>
          </a:prstGeom>
          <a:noFill/>
          <a:ln w="9525">
            <a:noFill/>
            <a:miter lim="800000"/>
            <a:headEnd/>
            <a:tailEnd/>
          </a:ln>
        </p:spPr>
      </p:pic>
      <p:pic>
        <p:nvPicPr>
          <p:cNvPr id="23" name="Picture 7" descr="D:\Документы\Школа\МСТ дипломы\475.jpg"/>
          <p:cNvPicPr>
            <a:picLocks noChangeAspect="1" noChangeArrowheads="1"/>
          </p:cNvPicPr>
          <p:nvPr/>
        </p:nvPicPr>
        <p:blipFill>
          <a:blip r:embed="rId5"/>
          <a:stretch>
            <a:fillRect/>
          </a:stretch>
        </p:blipFill>
        <p:spPr bwMode="auto">
          <a:xfrm>
            <a:off x="5072066" y="2285992"/>
            <a:ext cx="2738437" cy="3874942"/>
          </a:xfrm>
          <a:prstGeom prst="rect">
            <a:avLst/>
          </a:prstGeom>
          <a:noFill/>
          <a:ln w="9525">
            <a:noFill/>
            <a:miter lim="800000"/>
            <a:headEnd/>
            <a:tailEnd/>
          </a:ln>
        </p:spPr>
      </p:pic>
      <p:pic>
        <p:nvPicPr>
          <p:cNvPr id="27" name="Picture 11" descr="D:\Документы\Школа\Дипломы голд творчество\Калгина Пронов.jpg"/>
          <p:cNvPicPr>
            <a:picLocks noChangeAspect="1" noChangeArrowheads="1"/>
          </p:cNvPicPr>
          <p:nvPr/>
        </p:nvPicPr>
        <p:blipFill>
          <a:blip r:embed="rId6"/>
          <a:stretch>
            <a:fillRect/>
          </a:stretch>
        </p:blipFill>
        <p:spPr bwMode="auto">
          <a:xfrm>
            <a:off x="3714744" y="1500174"/>
            <a:ext cx="3283770" cy="4238625"/>
          </a:xfrm>
          <a:prstGeom prst="rect">
            <a:avLst/>
          </a:prstGeom>
          <a:noFill/>
          <a:ln w="9525">
            <a:noFill/>
            <a:miter lim="800000"/>
            <a:headEnd/>
            <a:tailEnd/>
          </a:ln>
        </p:spPr>
      </p:pic>
      <p:pic>
        <p:nvPicPr>
          <p:cNvPr id="30" name="Picture 15" descr="D:\Документы\Школа\Дипломы голд творчество\Сушкова зима .jpg"/>
          <p:cNvPicPr>
            <a:picLocks noChangeAspect="1" noChangeArrowheads="1"/>
          </p:cNvPicPr>
          <p:nvPr/>
        </p:nvPicPr>
        <p:blipFill>
          <a:blip r:embed="rId7"/>
          <a:stretch>
            <a:fillRect/>
          </a:stretch>
        </p:blipFill>
        <p:spPr bwMode="auto">
          <a:xfrm>
            <a:off x="2285984" y="785794"/>
            <a:ext cx="3695700" cy="4738263"/>
          </a:xfrm>
          <a:prstGeom prst="rect">
            <a:avLst/>
          </a:prstGeom>
          <a:noFill/>
          <a:ln w="9525">
            <a:noFill/>
            <a:miter lim="800000"/>
            <a:headEnd/>
            <a:tailEnd/>
          </a:ln>
        </p:spPr>
      </p:pic>
      <p:pic>
        <p:nvPicPr>
          <p:cNvPr id="33" name="Picture 18" descr="D:\Документы\Школа\фактор роста дипломы\1084143-1084149-img.jpg"/>
          <p:cNvPicPr>
            <a:picLocks noChangeAspect="1" noChangeArrowheads="1"/>
          </p:cNvPicPr>
          <p:nvPr/>
        </p:nvPicPr>
        <p:blipFill>
          <a:blip r:embed="rId8"/>
          <a:stretch>
            <a:fillRect/>
          </a:stretch>
        </p:blipFill>
        <p:spPr bwMode="auto">
          <a:xfrm>
            <a:off x="2000232" y="500042"/>
            <a:ext cx="2803525" cy="3884206"/>
          </a:xfrm>
          <a:prstGeom prst="rect">
            <a:avLst/>
          </a:prstGeom>
          <a:noFill/>
          <a:ln w="9525">
            <a:noFill/>
            <a:miter lim="800000"/>
            <a:headEnd/>
            <a:tailEnd/>
          </a:ln>
        </p:spPr>
      </p:pic>
      <p:pic>
        <p:nvPicPr>
          <p:cNvPr id="12" name="Рисунок 11" descr="Рисунок2.jpg"/>
          <p:cNvPicPr>
            <a:picLocks noChangeAspect="1"/>
          </p:cNvPicPr>
          <p:nvPr/>
        </p:nvPicPr>
        <p:blipFill>
          <a:blip r:embed="rId9"/>
          <a:stretch>
            <a:fillRect/>
          </a:stretch>
        </p:blipFill>
        <p:spPr>
          <a:xfrm>
            <a:off x="714348" y="428604"/>
            <a:ext cx="2500330" cy="33305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6" presetClass="entr" presetSubtype="16"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3000"/>
                                        <p:tgtEl>
                                          <p:spTgt spid="16"/>
                                        </p:tgtEl>
                                      </p:cBhvr>
                                    </p:animEffect>
                                  </p:childTnLst>
                                </p:cTn>
                              </p:par>
                            </p:childTnLst>
                          </p:cTn>
                        </p:par>
                        <p:par>
                          <p:cTn id="19" fill="hold">
                            <p:stCondLst>
                              <p:cond delay="4000"/>
                            </p:stCondLst>
                            <p:childTnLst>
                              <p:par>
                                <p:cTn id="20" presetID="6" presetClass="entr" presetSubtype="16"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3000"/>
                                        <p:tgtEl>
                                          <p:spTgt spid="21"/>
                                        </p:tgtEl>
                                      </p:cBhvr>
                                    </p:animEffect>
                                  </p:childTnLst>
                                </p:cTn>
                              </p:par>
                            </p:childTnLst>
                          </p:cTn>
                        </p:par>
                        <p:par>
                          <p:cTn id="23" fill="hold">
                            <p:stCondLst>
                              <p:cond delay="7000"/>
                            </p:stCondLst>
                            <p:childTnLst>
                              <p:par>
                                <p:cTn id="24" presetID="6" presetClass="entr" presetSubtype="16"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circle(in)">
                                      <p:cBhvr>
                                        <p:cTn id="26" dur="3000"/>
                                        <p:tgtEl>
                                          <p:spTgt spid="23"/>
                                        </p:tgtEl>
                                      </p:cBhvr>
                                    </p:animEffect>
                                  </p:childTnLst>
                                </p:cTn>
                              </p:par>
                            </p:childTnLst>
                          </p:cTn>
                        </p:par>
                        <p:par>
                          <p:cTn id="27" fill="hold">
                            <p:stCondLst>
                              <p:cond delay="10000"/>
                            </p:stCondLst>
                            <p:childTnLst>
                              <p:par>
                                <p:cTn id="28" presetID="6" presetClass="entr" presetSubtype="16"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circle(in)">
                                      <p:cBhvr>
                                        <p:cTn id="30" dur="3000"/>
                                        <p:tgtEl>
                                          <p:spTgt spid="27"/>
                                        </p:tgtEl>
                                      </p:cBhvr>
                                    </p:animEffect>
                                  </p:childTnLst>
                                </p:cTn>
                              </p:par>
                            </p:childTnLst>
                          </p:cTn>
                        </p:par>
                        <p:par>
                          <p:cTn id="31" fill="hold">
                            <p:stCondLst>
                              <p:cond delay="13000"/>
                            </p:stCondLst>
                            <p:childTnLst>
                              <p:par>
                                <p:cTn id="32" presetID="6" presetClass="entr" presetSubtype="16"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circle(in)">
                                      <p:cBhvr>
                                        <p:cTn id="34" dur="3000"/>
                                        <p:tgtEl>
                                          <p:spTgt spid="30"/>
                                        </p:tgtEl>
                                      </p:cBhvr>
                                    </p:animEffect>
                                  </p:childTnLst>
                                </p:cTn>
                              </p:par>
                            </p:childTnLst>
                          </p:cTn>
                        </p:par>
                        <p:par>
                          <p:cTn id="35" fill="hold">
                            <p:stCondLst>
                              <p:cond delay="16000"/>
                            </p:stCondLst>
                            <p:childTnLst>
                              <p:par>
                                <p:cTn id="36" presetID="6" presetClass="entr" presetSubtype="16"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circle(in)">
                                      <p:cBhvr>
                                        <p:cTn id="38" dur="3000"/>
                                        <p:tgtEl>
                                          <p:spTgt spid="33"/>
                                        </p:tgtEl>
                                      </p:cBhvr>
                                    </p:animEffect>
                                  </p:childTnLst>
                                </p:cTn>
                              </p:par>
                            </p:childTnLst>
                          </p:cTn>
                        </p:par>
                        <p:par>
                          <p:cTn id="39" fill="hold">
                            <p:stCondLst>
                              <p:cond delay="19000"/>
                            </p:stCondLst>
                            <p:childTnLst>
                              <p:par>
                                <p:cTn id="40" presetID="6" presetClass="entr" presetSubtype="16"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TextBox 1"/>
          <p:cNvSpPr txBox="1"/>
          <p:nvPr/>
        </p:nvSpPr>
        <p:spPr>
          <a:xfrm>
            <a:off x="2071670" y="116632"/>
            <a:ext cx="5812698" cy="707886"/>
          </a:xfrm>
          <a:prstGeom prst="rect">
            <a:avLst/>
          </a:prstGeom>
          <a:solidFill>
            <a:schemeClr val="bg1"/>
          </a:solidFill>
          <a:ln w="88900">
            <a:solidFill>
              <a:srgbClr val="32268E"/>
            </a:solidFill>
          </a:ln>
          <a:effectLst>
            <a:innerShdw blurRad="63500" dist="50800" dir="13500000">
              <a:prstClr val="black">
                <a:alpha val="50000"/>
              </a:prstClr>
            </a:innerShdw>
            <a:softEdge rad="152400"/>
          </a:effectLst>
        </p:spPr>
        <p:txBody>
          <a:bodyPr>
            <a:spAutoFit/>
          </a:bodyPr>
          <a:lstStyle>
            <a:defPPr>
              <a:defRPr lang="ru-RU"/>
            </a:defPPr>
            <a:lvl1pPr algn="ctr">
              <a:defRPr sz="4000" b="1">
                <a:ln w="900" cmpd="sng">
                  <a:solidFill>
                    <a:schemeClr val="accent1">
                      <a:satMod val="190000"/>
                      <a:alpha val="55000"/>
                    </a:schemeClr>
                  </a:solidFill>
                  <a:prstDash val="solid"/>
                </a:ln>
                <a:solidFill>
                  <a:schemeClr val="tx2">
                    <a:lumMod val="75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defRPr>
            </a:lvl1pPr>
          </a:lstStyle>
          <a:p>
            <a:pPr fontAlgn="auto">
              <a:spcBef>
                <a:spcPts val="0"/>
              </a:spcBef>
              <a:spcAft>
                <a:spcPts val="0"/>
              </a:spcAft>
              <a:defRPr/>
            </a:pPr>
            <a:r>
              <a:rPr lang="ru-RU" dirty="0"/>
              <a:t>Воспитательная работа</a:t>
            </a:r>
          </a:p>
        </p:txBody>
      </p:sp>
      <p:sp>
        <p:nvSpPr>
          <p:cNvPr id="3" name="Rectangle 1"/>
          <p:cNvSpPr>
            <a:spLocks noChangeArrowheads="1"/>
          </p:cNvSpPr>
          <p:nvPr/>
        </p:nvSpPr>
        <p:spPr bwMode="auto">
          <a:xfrm>
            <a:off x="163513" y="1185863"/>
            <a:ext cx="8786812" cy="4800600"/>
          </a:xfrm>
          <a:prstGeom prst="rect">
            <a:avLst/>
          </a:prstGeom>
          <a:noFill/>
          <a:ln w="9525">
            <a:noFill/>
            <a:miter lim="800000"/>
            <a:headEnd/>
            <a:tailEnd/>
          </a:ln>
          <a:effectLst/>
        </p:spPr>
        <p:txBody>
          <a:bodyPr anchor="ctr">
            <a:spAutoFit/>
          </a:bodyPr>
          <a:lstStyle/>
          <a:p>
            <a:pPr indent="180000" algn="just">
              <a:defRPr/>
            </a:pPr>
            <a:r>
              <a:rPr lang="ru-RU" dirty="0">
                <a:solidFill>
                  <a:schemeClr val="bg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Я – классный руководитель. Большое внимание уделяю воспитательной работе в классе. </a:t>
            </a:r>
          </a:p>
          <a:p>
            <a:pPr indent="180000" algn="just">
              <a:defRPr/>
            </a:pPr>
            <a:r>
              <a:rPr lang="ru-RU" dirty="0">
                <a:solidFill>
                  <a:schemeClr val="bg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Целью моей воспитательной работы является создание условий для развития многогранной творческой личности. Методика моей воспитательной работы строится на коллективной творческой деятельности. </a:t>
            </a:r>
          </a:p>
          <a:p>
            <a:pPr indent="180000" algn="just">
              <a:defRPr/>
            </a:pPr>
            <a:r>
              <a:rPr lang="ru-RU" dirty="0">
                <a:solidFill>
                  <a:schemeClr val="bg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Опираясь на общеобразовательную подготовку учащихся и учитывая их интересы, способности и возрастные возможности я провожу воспитательные мероприятия, которые расширяют кругозор учащихся, увеличивают познавательные возможности, развивают самостоятельность и активность. </a:t>
            </a:r>
          </a:p>
          <a:p>
            <a:pPr indent="180000" algn="just">
              <a:defRPr/>
            </a:pPr>
            <a:r>
              <a:rPr lang="ru-RU" dirty="0">
                <a:solidFill>
                  <a:schemeClr val="bg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Дети моего класса активно участвуют во всех школьных и районных мероприятиях. Расширяю социальный опыт детей средствами внеурочной и внешкольной деятельности (экскурсии, походы, предметные недели, общешкольные праздники, конкурсы). Каждым учеником моего класса ведется портфолио, которое представляет собой подборку, коллекцию работ, целью которой является демонстрация образовательных достижений учащегося. Портфолио позволяет проследить индивидуальный прогресс учащегося, достигнутый им в процессе обучения, причем вне прямого сравнения с достижениями других учеников.     </a:t>
            </a:r>
          </a:p>
        </p:txBody>
      </p:sp>
      <p:pic>
        <p:nvPicPr>
          <p:cNvPr id="4" name="Picture 4"/>
          <p:cNvPicPr>
            <a:picLocks noChangeAspect="1" noChangeArrowheads="1"/>
          </p:cNvPicPr>
          <p:nvPr/>
        </p:nvPicPr>
        <p:blipFill>
          <a:blip r:embed="rId3"/>
          <a:stretch>
            <a:fillRect/>
          </a:stretch>
        </p:blipFill>
        <p:spPr bwMode="auto">
          <a:xfrm>
            <a:off x="226185" y="1090613"/>
            <a:ext cx="4151381" cy="3130550"/>
          </a:xfrm>
          <a:prstGeom prst="rect">
            <a:avLst/>
          </a:prstGeom>
          <a:noFill/>
          <a:ln w="9525">
            <a:noFill/>
            <a:miter lim="800000"/>
            <a:headEnd/>
            <a:tailEnd/>
          </a:ln>
        </p:spPr>
      </p:pic>
      <p:pic>
        <p:nvPicPr>
          <p:cNvPr id="5" name="Picture 3"/>
          <p:cNvPicPr>
            <a:picLocks noChangeAspect="1" noChangeArrowheads="1"/>
          </p:cNvPicPr>
          <p:nvPr/>
        </p:nvPicPr>
        <p:blipFill>
          <a:blip r:embed="rId4"/>
          <a:stretch>
            <a:fillRect/>
          </a:stretch>
        </p:blipFill>
        <p:spPr bwMode="auto">
          <a:xfrm>
            <a:off x="357158" y="1285860"/>
            <a:ext cx="4224338" cy="3163907"/>
          </a:xfrm>
          <a:prstGeom prst="rect">
            <a:avLst/>
          </a:prstGeom>
          <a:noFill/>
          <a:ln w="9525">
            <a:noFill/>
            <a:miter lim="800000"/>
            <a:headEnd/>
            <a:tailEnd/>
          </a:ln>
        </p:spPr>
      </p:pic>
      <p:pic>
        <p:nvPicPr>
          <p:cNvPr id="6" name="Picture 11"/>
          <p:cNvPicPr>
            <a:picLocks noChangeAspect="1" noChangeArrowheads="1"/>
          </p:cNvPicPr>
          <p:nvPr/>
        </p:nvPicPr>
        <p:blipFill>
          <a:blip r:embed="rId5"/>
          <a:stretch>
            <a:fillRect/>
          </a:stretch>
        </p:blipFill>
        <p:spPr bwMode="auto">
          <a:xfrm>
            <a:off x="695032" y="1484313"/>
            <a:ext cx="4153486" cy="3132137"/>
          </a:xfrm>
          <a:prstGeom prst="rect">
            <a:avLst/>
          </a:prstGeom>
          <a:noFill/>
          <a:ln w="9525">
            <a:noFill/>
            <a:miter lim="800000"/>
            <a:headEnd/>
            <a:tailEnd/>
          </a:ln>
        </p:spPr>
      </p:pic>
      <p:pic>
        <p:nvPicPr>
          <p:cNvPr id="7" name="Picture 10"/>
          <p:cNvPicPr>
            <a:picLocks noChangeAspect="1" noChangeArrowheads="1"/>
          </p:cNvPicPr>
          <p:nvPr/>
        </p:nvPicPr>
        <p:blipFill>
          <a:blip r:embed="rId6"/>
          <a:stretch>
            <a:fillRect/>
          </a:stretch>
        </p:blipFill>
        <p:spPr bwMode="auto">
          <a:xfrm>
            <a:off x="684213" y="1702274"/>
            <a:ext cx="4392612" cy="3289939"/>
          </a:xfrm>
          <a:prstGeom prst="rect">
            <a:avLst/>
          </a:prstGeom>
          <a:noFill/>
          <a:ln w="9525">
            <a:noFill/>
            <a:miter lim="800000"/>
            <a:headEnd/>
            <a:tailEnd/>
          </a:ln>
        </p:spPr>
      </p:pic>
      <p:pic>
        <p:nvPicPr>
          <p:cNvPr id="8" name="Picture 8"/>
          <p:cNvPicPr>
            <a:picLocks noChangeAspect="1" noChangeArrowheads="1"/>
          </p:cNvPicPr>
          <p:nvPr/>
        </p:nvPicPr>
        <p:blipFill>
          <a:blip r:embed="rId7"/>
          <a:stretch>
            <a:fillRect/>
          </a:stretch>
        </p:blipFill>
        <p:spPr bwMode="auto">
          <a:xfrm>
            <a:off x="900113" y="1934497"/>
            <a:ext cx="4491037" cy="3363657"/>
          </a:xfrm>
          <a:prstGeom prst="rect">
            <a:avLst/>
          </a:prstGeom>
          <a:noFill/>
          <a:ln w="9525">
            <a:noFill/>
            <a:miter lim="800000"/>
            <a:headEnd/>
            <a:tailEnd/>
          </a:ln>
        </p:spPr>
      </p:pic>
      <p:pic>
        <p:nvPicPr>
          <p:cNvPr id="9" name="Picture 14"/>
          <p:cNvPicPr>
            <a:picLocks noChangeAspect="1" noChangeArrowheads="1"/>
          </p:cNvPicPr>
          <p:nvPr/>
        </p:nvPicPr>
        <p:blipFill>
          <a:blip r:embed="rId8"/>
          <a:stretch>
            <a:fillRect/>
          </a:stretch>
        </p:blipFill>
        <p:spPr bwMode="auto">
          <a:xfrm>
            <a:off x="1144731" y="2152650"/>
            <a:ext cx="4570126" cy="3441700"/>
          </a:xfrm>
          <a:prstGeom prst="rect">
            <a:avLst/>
          </a:prstGeom>
          <a:noFill/>
          <a:ln w="9525">
            <a:noFill/>
            <a:miter lim="800000"/>
            <a:headEnd/>
            <a:tailEnd/>
          </a:ln>
        </p:spPr>
      </p:pic>
      <p:pic>
        <p:nvPicPr>
          <p:cNvPr id="10" name="Picture 13"/>
          <p:cNvPicPr>
            <a:picLocks noChangeAspect="1" noChangeArrowheads="1"/>
          </p:cNvPicPr>
          <p:nvPr/>
        </p:nvPicPr>
        <p:blipFill>
          <a:blip r:embed="rId9"/>
          <a:stretch>
            <a:fillRect/>
          </a:stretch>
        </p:blipFill>
        <p:spPr bwMode="auto">
          <a:xfrm>
            <a:off x="1315011" y="2322513"/>
            <a:ext cx="4637552" cy="3482975"/>
          </a:xfrm>
          <a:prstGeom prst="rect">
            <a:avLst/>
          </a:prstGeom>
          <a:noFill/>
          <a:ln w="9525">
            <a:noFill/>
            <a:miter lim="800000"/>
            <a:headEnd/>
            <a:tailEnd/>
          </a:ln>
        </p:spPr>
      </p:pic>
      <p:pic>
        <p:nvPicPr>
          <p:cNvPr id="11" name="Picture 5"/>
          <p:cNvPicPr>
            <a:picLocks noChangeAspect="1" noChangeArrowheads="1"/>
          </p:cNvPicPr>
          <p:nvPr/>
        </p:nvPicPr>
        <p:blipFill>
          <a:blip r:embed="rId10"/>
          <a:stretch>
            <a:fillRect/>
          </a:stretch>
        </p:blipFill>
        <p:spPr bwMode="auto">
          <a:xfrm>
            <a:off x="1578534" y="2622550"/>
            <a:ext cx="4642319" cy="3724275"/>
          </a:xfrm>
          <a:prstGeom prst="rect">
            <a:avLst/>
          </a:prstGeom>
          <a:noFill/>
          <a:ln w="9525">
            <a:noFill/>
            <a:miter lim="800000"/>
            <a:headEnd/>
            <a:tailEnd/>
          </a:ln>
        </p:spPr>
      </p:pic>
      <p:pic>
        <p:nvPicPr>
          <p:cNvPr id="12" name="Picture 7"/>
          <p:cNvPicPr>
            <a:picLocks noChangeAspect="1" noChangeArrowheads="1"/>
          </p:cNvPicPr>
          <p:nvPr/>
        </p:nvPicPr>
        <p:blipFill>
          <a:blip r:embed="rId11"/>
          <a:stretch>
            <a:fillRect/>
          </a:stretch>
        </p:blipFill>
        <p:spPr bwMode="auto">
          <a:xfrm>
            <a:off x="4080734" y="3348038"/>
            <a:ext cx="4856032" cy="3243262"/>
          </a:xfrm>
          <a:prstGeom prst="rect">
            <a:avLst/>
          </a:prstGeom>
          <a:noFill/>
          <a:ln w="9525">
            <a:noFill/>
            <a:miter lim="800000"/>
            <a:headEnd/>
            <a:tailEnd/>
          </a:ln>
        </p:spPr>
      </p:pic>
      <p:pic>
        <p:nvPicPr>
          <p:cNvPr id="13" name="Picture 6"/>
          <p:cNvPicPr>
            <a:picLocks noChangeAspect="1" noChangeArrowheads="1"/>
          </p:cNvPicPr>
          <p:nvPr/>
        </p:nvPicPr>
        <p:blipFill>
          <a:blip r:embed="rId12"/>
          <a:stretch>
            <a:fillRect/>
          </a:stretch>
        </p:blipFill>
        <p:spPr bwMode="auto">
          <a:xfrm>
            <a:off x="3927667" y="3189288"/>
            <a:ext cx="4784341" cy="3213100"/>
          </a:xfrm>
          <a:prstGeom prst="rect">
            <a:avLst/>
          </a:prstGeom>
          <a:noFill/>
          <a:ln w="9525">
            <a:noFill/>
            <a:miter lim="800000"/>
            <a:headEnd/>
            <a:tailEnd/>
          </a:ln>
        </p:spPr>
      </p:pic>
      <p:pic>
        <p:nvPicPr>
          <p:cNvPr id="14" name="Picture 9"/>
          <p:cNvPicPr>
            <a:picLocks noChangeAspect="1" noChangeArrowheads="1"/>
          </p:cNvPicPr>
          <p:nvPr/>
        </p:nvPicPr>
        <p:blipFill>
          <a:blip r:embed="rId13"/>
          <a:stretch>
            <a:fillRect/>
          </a:stretch>
        </p:blipFill>
        <p:spPr bwMode="auto">
          <a:xfrm>
            <a:off x="3789948" y="2662238"/>
            <a:ext cx="4656554" cy="3506787"/>
          </a:xfrm>
          <a:prstGeom prst="rect">
            <a:avLst/>
          </a:prstGeom>
          <a:noFill/>
          <a:ln w="9525">
            <a:noFill/>
            <a:miter lim="800000"/>
            <a:headEnd/>
            <a:tailEnd/>
          </a:ln>
        </p:spPr>
      </p:pic>
      <p:pic>
        <p:nvPicPr>
          <p:cNvPr id="15" name="Picture 15"/>
          <p:cNvPicPr>
            <a:picLocks noChangeAspect="1" noChangeArrowheads="1"/>
          </p:cNvPicPr>
          <p:nvPr/>
        </p:nvPicPr>
        <p:blipFill>
          <a:blip r:embed="rId14"/>
          <a:stretch>
            <a:fillRect/>
          </a:stretch>
        </p:blipFill>
        <p:spPr bwMode="auto">
          <a:xfrm>
            <a:off x="3439905" y="2419350"/>
            <a:ext cx="4785140" cy="3603625"/>
          </a:xfrm>
          <a:prstGeom prst="rect">
            <a:avLst/>
          </a:prstGeom>
          <a:noFill/>
          <a:ln w="9525">
            <a:noFill/>
            <a:miter lim="800000"/>
            <a:headEnd/>
            <a:tailEnd/>
          </a:ln>
        </p:spPr>
      </p:pic>
      <p:pic>
        <p:nvPicPr>
          <p:cNvPr id="16" name="Picture 16" descr="C:\Documents and Settings\Admin\Рабочий стол\Масленица\Масленица фото\Изображение 700.jpg"/>
          <p:cNvPicPr>
            <a:picLocks noChangeAspect="1" noChangeArrowheads="1"/>
          </p:cNvPicPr>
          <p:nvPr/>
        </p:nvPicPr>
        <p:blipFill>
          <a:blip r:embed="rId15"/>
          <a:stretch>
            <a:fillRect/>
          </a:stretch>
        </p:blipFill>
        <p:spPr bwMode="auto">
          <a:xfrm>
            <a:off x="2897836" y="2322513"/>
            <a:ext cx="5118391" cy="3406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3000"/>
                                        <p:tgtEl>
                                          <p:spTgt spid="4"/>
                                        </p:tgtEl>
                                      </p:cBhvr>
                                    </p:animEffect>
                                  </p:childTnLst>
                                </p:cTn>
                              </p:par>
                            </p:childTnLst>
                          </p:cTn>
                        </p:par>
                        <p:par>
                          <p:cTn id="8" fill="hold">
                            <p:stCondLst>
                              <p:cond delay="30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3000"/>
                                        <p:tgtEl>
                                          <p:spTgt spid="5"/>
                                        </p:tgtEl>
                                      </p:cBhvr>
                                    </p:animEffect>
                                  </p:childTnLst>
                                </p:cTn>
                              </p:par>
                            </p:childTnLst>
                          </p:cTn>
                        </p:par>
                        <p:par>
                          <p:cTn id="12" fill="hold">
                            <p:stCondLst>
                              <p:cond delay="6000"/>
                            </p:stCondLst>
                            <p:childTnLst>
                              <p:par>
                                <p:cTn id="13" presetID="6"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3000"/>
                                        <p:tgtEl>
                                          <p:spTgt spid="6"/>
                                        </p:tgtEl>
                                      </p:cBhvr>
                                    </p:animEffect>
                                  </p:childTnLst>
                                </p:cTn>
                              </p:par>
                            </p:childTnLst>
                          </p:cTn>
                        </p:par>
                        <p:par>
                          <p:cTn id="16" fill="hold">
                            <p:stCondLst>
                              <p:cond delay="9000"/>
                            </p:stCondLst>
                            <p:childTnLst>
                              <p:par>
                                <p:cTn id="17" presetID="6"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3000"/>
                                        <p:tgtEl>
                                          <p:spTgt spid="7"/>
                                        </p:tgtEl>
                                      </p:cBhvr>
                                    </p:animEffect>
                                  </p:childTnLst>
                                </p:cTn>
                              </p:par>
                            </p:childTnLst>
                          </p:cTn>
                        </p:par>
                        <p:par>
                          <p:cTn id="20" fill="hold">
                            <p:stCondLst>
                              <p:cond delay="12000"/>
                            </p:stCondLst>
                            <p:childTnLst>
                              <p:par>
                                <p:cTn id="21" presetID="6"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3000"/>
                                        <p:tgtEl>
                                          <p:spTgt spid="8"/>
                                        </p:tgtEl>
                                      </p:cBhvr>
                                    </p:animEffect>
                                  </p:childTnLst>
                                </p:cTn>
                              </p:par>
                            </p:childTnLst>
                          </p:cTn>
                        </p:par>
                        <p:par>
                          <p:cTn id="24" fill="hold">
                            <p:stCondLst>
                              <p:cond delay="15000"/>
                            </p:stCondLst>
                            <p:childTnLst>
                              <p:par>
                                <p:cTn id="25" presetID="6"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3000"/>
                                        <p:tgtEl>
                                          <p:spTgt spid="9"/>
                                        </p:tgtEl>
                                      </p:cBhvr>
                                    </p:animEffect>
                                  </p:childTnLst>
                                </p:cTn>
                              </p:par>
                            </p:childTnLst>
                          </p:cTn>
                        </p:par>
                        <p:par>
                          <p:cTn id="28" fill="hold">
                            <p:stCondLst>
                              <p:cond delay="18000"/>
                            </p:stCondLst>
                            <p:childTnLst>
                              <p:par>
                                <p:cTn id="29" presetID="6" presetClass="entr" presetSubtype="16"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3000"/>
                                        <p:tgtEl>
                                          <p:spTgt spid="10"/>
                                        </p:tgtEl>
                                      </p:cBhvr>
                                    </p:animEffect>
                                  </p:childTnLst>
                                </p:cTn>
                              </p:par>
                            </p:childTnLst>
                          </p:cTn>
                        </p:par>
                        <p:par>
                          <p:cTn id="32" fill="hold">
                            <p:stCondLst>
                              <p:cond delay="21000"/>
                            </p:stCondLst>
                            <p:childTnLst>
                              <p:par>
                                <p:cTn id="33" presetID="6"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3000"/>
                                        <p:tgtEl>
                                          <p:spTgt spid="11"/>
                                        </p:tgtEl>
                                      </p:cBhvr>
                                    </p:animEffect>
                                  </p:childTnLst>
                                </p:cTn>
                              </p:par>
                            </p:childTnLst>
                          </p:cTn>
                        </p:par>
                        <p:par>
                          <p:cTn id="36" fill="hold">
                            <p:stCondLst>
                              <p:cond delay="24000"/>
                            </p:stCondLst>
                            <p:childTnLst>
                              <p:par>
                                <p:cTn id="37" presetID="6" presetClass="entr" presetSubtype="16"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3000"/>
                                        <p:tgtEl>
                                          <p:spTgt spid="12"/>
                                        </p:tgtEl>
                                      </p:cBhvr>
                                    </p:animEffect>
                                  </p:childTnLst>
                                </p:cTn>
                              </p:par>
                            </p:childTnLst>
                          </p:cTn>
                        </p:par>
                        <p:par>
                          <p:cTn id="40" fill="hold">
                            <p:stCondLst>
                              <p:cond delay="27000"/>
                            </p:stCondLst>
                            <p:childTnLst>
                              <p:par>
                                <p:cTn id="41" presetID="6" presetClass="entr" presetSubtype="16"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circle(in)">
                                      <p:cBhvr>
                                        <p:cTn id="43" dur="3000"/>
                                        <p:tgtEl>
                                          <p:spTgt spid="13"/>
                                        </p:tgtEl>
                                      </p:cBhvr>
                                    </p:animEffect>
                                  </p:childTnLst>
                                </p:cTn>
                              </p:par>
                            </p:childTnLst>
                          </p:cTn>
                        </p:par>
                        <p:par>
                          <p:cTn id="44" fill="hold">
                            <p:stCondLst>
                              <p:cond delay="30000"/>
                            </p:stCondLst>
                            <p:childTnLst>
                              <p:par>
                                <p:cTn id="45" presetID="6" presetClass="entr" presetSubtype="16"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ircle(in)">
                                      <p:cBhvr>
                                        <p:cTn id="47" dur="3000"/>
                                        <p:tgtEl>
                                          <p:spTgt spid="14"/>
                                        </p:tgtEl>
                                      </p:cBhvr>
                                    </p:animEffect>
                                  </p:childTnLst>
                                </p:cTn>
                              </p:par>
                            </p:childTnLst>
                          </p:cTn>
                        </p:par>
                        <p:par>
                          <p:cTn id="48" fill="hold">
                            <p:stCondLst>
                              <p:cond delay="33000"/>
                            </p:stCondLst>
                            <p:childTnLst>
                              <p:par>
                                <p:cTn id="49" presetID="6" presetClass="entr" presetSubtype="16"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ircle(in)">
                                      <p:cBhvr>
                                        <p:cTn id="51" dur="3000"/>
                                        <p:tgtEl>
                                          <p:spTgt spid="15"/>
                                        </p:tgtEl>
                                      </p:cBhvr>
                                    </p:animEffect>
                                  </p:childTnLst>
                                </p:cTn>
                              </p:par>
                            </p:childTnLst>
                          </p:cTn>
                        </p:par>
                        <p:par>
                          <p:cTn id="52" fill="hold">
                            <p:stCondLst>
                              <p:cond delay="36000"/>
                            </p:stCondLst>
                            <p:childTnLst>
                              <p:par>
                                <p:cTn id="53" presetID="6"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circle(in)">
                                      <p:cBhvr>
                                        <p:cTn id="55"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TextBox 1"/>
          <p:cNvSpPr txBox="1"/>
          <p:nvPr/>
        </p:nvSpPr>
        <p:spPr>
          <a:xfrm>
            <a:off x="2214546" y="260648"/>
            <a:ext cx="5381790" cy="707886"/>
          </a:xfrm>
          <a:prstGeom prst="rect">
            <a:avLst/>
          </a:prstGeom>
          <a:solidFill>
            <a:schemeClr val="bg1"/>
          </a:solidFill>
          <a:ln w="88900">
            <a:solidFill>
              <a:srgbClr val="32268E"/>
            </a:solidFill>
          </a:ln>
          <a:effectLst>
            <a:innerShdw blurRad="63500" dist="50800" dir="13500000">
              <a:prstClr val="black">
                <a:alpha val="50000"/>
              </a:prstClr>
            </a:innerShdw>
            <a:softEdge rad="152400"/>
          </a:effectLst>
        </p:spPr>
        <p:txBody>
          <a:bodyPr>
            <a:spAutoFit/>
          </a:bodyPr>
          <a:lstStyle>
            <a:defPPr>
              <a:defRPr lang="ru-RU"/>
            </a:defPPr>
            <a:lvl1pPr algn="ctr">
              <a:defRPr sz="4000" b="1">
                <a:ln w="900" cmpd="sng">
                  <a:solidFill>
                    <a:schemeClr val="accent1">
                      <a:satMod val="190000"/>
                      <a:alpha val="55000"/>
                    </a:schemeClr>
                  </a:solidFill>
                  <a:prstDash val="solid"/>
                </a:ln>
                <a:solidFill>
                  <a:schemeClr val="tx2">
                    <a:lumMod val="75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defRPr>
            </a:lvl1pPr>
          </a:lstStyle>
          <a:p>
            <a:pPr fontAlgn="auto">
              <a:spcBef>
                <a:spcPts val="0"/>
              </a:spcBef>
              <a:spcAft>
                <a:spcPts val="0"/>
              </a:spcAft>
              <a:defRPr/>
            </a:pPr>
            <a:r>
              <a:rPr lang="ru-RU" dirty="0"/>
              <a:t>Работа с родителями</a:t>
            </a:r>
          </a:p>
        </p:txBody>
      </p:sp>
      <p:sp>
        <p:nvSpPr>
          <p:cNvPr id="3" name="Rectangle 1"/>
          <p:cNvSpPr>
            <a:spLocks noChangeArrowheads="1"/>
          </p:cNvSpPr>
          <p:nvPr/>
        </p:nvSpPr>
        <p:spPr bwMode="auto">
          <a:xfrm>
            <a:off x="142875" y="1120775"/>
            <a:ext cx="8786813" cy="1476375"/>
          </a:xfrm>
          <a:prstGeom prst="rect">
            <a:avLst/>
          </a:prstGeom>
          <a:noFill/>
          <a:ln w="88900">
            <a:solidFill>
              <a:schemeClr val="bg1"/>
            </a:solidFill>
            <a:miter lim="800000"/>
            <a:headEnd/>
            <a:tailEnd/>
          </a:ln>
          <a:effectLst/>
        </p:spPr>
        <p:txBody>
          <a:bodyPr anchor="ctr">
            <a:spAutoFit/>
          </a:bodyPr>
          <a:lstStyle/>
          <a:p>
            <a:pPr indent="360000" algn="just">
              <a:defRPr/>
            </a:pPr>
            <a:r>
              <a:rPr lang="ru-RU" dirty="0">
                <a:solidFill>
                  <a:schemeClr val="bg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Огромную роль в воспитании детей играют родители, которых я сумела организовать и объединить. Вообще я считаю, чем дружнее и сплоченнее родители, тем дружнее дети. Родители принимают активное участие во всех классных мероприятиях, помогают мне, как классному руководителю в организации и проведении, а детям в подготовке мероприятий. Родители живут жизнью класса вместе с детьми. </a:t>
            </a:r>
          </a:p>
        </p:txBody>
      </p:sp>
      <p:pic>
        <p:nvPicPr>
          <p:cNvPr id="4" name="Picture 2" descr="D:\Документы\Школа\новый год\IMG_9214.JPG"/>
          <p:cNvPicPr>
            <a:picLocks noChangeAspect="1" noChangeArrowheads="1"/>
          </p:cNvPicPr>
          <p:nvPr/>
        </p:nvPicPr>
        <p:blipFill>
          <a:blip r:embed="rId3"/>
          <a:stretch>
            <a:fillRect/>
          </a:stretch>
        </p:blipFill>
        <p:spPr bwMode="auto">
          <a:xfrm>
            <a:off x="250825" y="1863773"/>
            <a:ext cx="3097212" cy="4641754"/>
          </a:xfrm>
          <a:prstGeom prst="rect">
            <a:avLst/>
          </a:prstGeom>
          <a:noFill/>
          <a:ln w="9525">
            <a:noFill/>
            <a:miter lim="800000"/>
            <a:headEnd/>
            <a:tailEnd/>
          </a:ln>
        </p:spPr>
      </p:pic>
      <p:pic>
        <p:nvPicPr>
          <p:cNvPr id="5" name="Picture 4" descr="D:\Документы\Школа\новый год\IMG_9266.JPG"/>
          <p:cNvPicPr>
            <a:picLocks noChangeAspect="1" noChangeArrowheads="1"/>
          </p:cNvPicPr>
          <p:nvPr/>
        </p:nvPicPr>
        <p:blipFill>
          <a:blip r:embed="rId4"/>
          <a:stretch>
            <a:fillRect/>
          </a:stretch>
        </p:blipFill>
        <p:spPr bwMode="auto">
          <a:xfrm>
            <a:off x="468313" y="1473844"/>
            <a:ext cx="3167061" cy="4810424"/>
          </a:xfrm>
          <a:prstGeom prst="rect">
            <a:avLst/>
          </a:prstGeom>
          <a:noFill/>
          <a:ln w="9525">
            <a:noFill/>
            <a:miter lim="800000"/>
            <a:headEnd/>
            <a:tailEnd/>
          </a:ln>
        </p:spPr>
      </p:pic>
      <p:pic>
        <p:nvPicPr>
          <p:cNvPr id="6" name="Picture 6" descr="D:\Документы\Школа\новый год\IMG_9278.JPG"/>
          <p:cNvPicPr>
            <a:picLocks noChangeAspect="1" noChangeArrowheads="1"/>
          </p:cNvPicPr>
          <p:nvPr/>
        </p:nvPicPr>
        <p:blipFill>
          <a:blip r:embed="rId5"/>
          <a:stretch>
            <a:fillRect/>
          </a:stretch>
        </p:blipFill>
        <p:spPr bwMode="auto">
          <a:xfrm>
            <a:off x="680438" y="1149955"/>
            <a:ext cx="3099400" cy="4916849"/>
          </a:xfrm>
          <a:prstGeom prst="rect">
            <a:avLst/>
          </a:prstGeom>
          <a:noFill/>
          <a:ln w="9525">
            <a:noFill/>
            <a:miter lim="800000"/>
            <a:headEnd/>
            <a:tailEnd/>
          </a:ln>
        </p:spPr>
      </p:pic>
      <p:pic>
        <p:nvPicPr>
          <p:cNvPr id="7" name="Picture 5" descr="D:\Документы\Школа\новый год\IMG_9282.JPG"/>
          <p:cNvPicPr>
            <a:picLocks noChangeAspect="1" noChangeArrowheads="1"/>
          </p:cNvPicPr>
          <p:nvPr/>
        </p:nvPicPr>
        <p:blipFill>
          <a:blip r:embed="rId6"/>
          <a:stretch>
            <a:fillRect/>
          </a:stretch>
        </p:blipFill>
        <p:spPr bwMode="auto">
          <a:xfrm>
            <a:off x="827088" y="858350"/>
            <a:ext cx="3313112" cy="4957150"/>
          </a:xfrm>
          <a:prstGeom prst="rect">
            <a:avLst/>
          </a:prstGeom>
          <a:noFill/>
          <a:ln w="9525">
            <a:noFill/>
            <a:miter lim="800000"/>
            <a:headEnd/>
            <a:tailEnd/>
          </a:ln>
        </p:spPr>
      </p:pic>
      <p:pic>
        <p:nvPicPr>
          <p:cNvPr id="8" name="Picture 3" descr="D:\Документы\Школа\новый год\IMG_9229.JPG"/>
          <p:cNvPicPr>
            <a:picLocks noChangeAspect="1" noChangeArrowheads="1"/>
          </p:cNvPicPr>
          <p:nvPr/>
        </p:nvPicPr>
        <p:blipFill>
          <a:blip r:embed="rId7"/>
          <a:stretch>
            <a:fillRect/>
          </a:stretch>
        </p:blipFill>
        <p:spPr bwMode="auto">
          <a:xfrm>
            <a:off x="1116013" y="534971"/>
            <a:ext cx="3311525" cy="4962558"/>
          </a:xfrm>
          <a:prstGeom prst="rect">
            <a:avLst/>
          </a:prstGeom>
          <a:noFill/>
          <a:ln w="9525">
            <a:noFill/>
            <a:miter lim="800000"/>
            <a:headEnd/>
            <a:tailEnd/>
          </a:ln>
        </p:spPr>
      </p:pic>
      <p:pic>
        <p:nvPicPr>
          <p:cNvPr id="9" name="Picture 3" descr="D:\Документы\Школа\новый год\IMG_9231.JPG"/>
          <p:cNvPicPr>
            <a:picLocks noChangeAspect="1" noChangeArrowheads="1"/>
          </p:cNvPicPr>
          <p:nvPr/>
        </p:nvPicPr>
        <p:blipFill>
          <a:blip r:embed="rId8"/>
          <a:stretch>
            <a:fillRect/>
          </a:stretch>
        </p:blipFill>
        <p:spPr bwMode="auto">
          <a:xfrm>
            <a:off x="3876939" y="2852738"/>
            <a:ext cx="5052485" cy="3654425"/>
          </a:xfrm>
          <a:prstGeom prst="rect">
            <a:avLst/>
          </a:prstGeom>
          <a:noFill/>
          <a:ln w="9525">
            <a:noFill/>
            <a:miter lim="800000"/>
            <a:headEnd/>
            <a:tailEnd/>
          </a:ln>
        </p:spPr>
      </p:pic>
      <p:pic>
        <p:nvPicPr>
          <p:cNvPr id="10" name="Picture 2" descr="D:\Документы\Школа\новый год\IMG_9227.JPG"/>
          <p:cNvPicPr>
            <a:picLocks noChangeAspect="1" noChangeArrowheads="1"/>
          </p:cNvPicPr>
          <p:nvPr/>
        </p:nvPicPr>
        <p:blipFill>
          <a:blip r:embed="rId9"/>
          <a:stretch>
            <a:fillRect/>
          </a:stretch>
        </p:blipFill>
        <p:spPr bwMode="auto">
          <a:xfrm>
            <a:off x="2696209" y="2349500"/>
            <a:ext cx="5802632" cy="3940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3000"/>
                                        <p:tgtEl>
                                          <p:spTgt spid="4"/>
                                        </p:tgtEl>
                                      </p:cBhvr>
                                    </p:animEffect>
                                  </p:childTnLst>
                                </p:cTn>
                              </p:par>
                            </p:childTnLst>
                          </p:cTn>
                        </p:par>
                        <p:par>
                          <p:cTn id="13" fill="hold">
                            <p:stCondLst>
                              <p:cond delay="3000"/>
                            </p:stCondLst>
                            <p:childTnLst>
                              <p:par>
                                <p:cTn id="14" presetID="6"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3000"/>
                                        <p:tgtEl>
                                          <p:spTgt spid="5"/>
                                        </p:tgtEl>
                                      </p:cBhvr>
                                    </p:animEffect>
                                  </p:childTnLst>
                                </p:cTn>
                              </p:par>
                            </p:childTnLst>
                          </p:cTn>
                        </p:par>
                        <p:par>
                          <p:cTn id="17" fill="hold">
                            <p:stCondLst>
                              <p:cond delay="6000"/>
                            </p:stCondLst>
                            <p:childTnLst>
                              <p:par>
                                <p:cTn id="18" presetID="6"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3000"/>
                                        <p:tgtEl>
                                          <p:spTgt spid="6"/>
                                        </p:tgtEl>
                                      </p:cBhvr>
                                    </p:animEffect>
                                  </p:childTnLst>
                                </p:cTn>
                              </p:par>
                            </p:childTnLst>
                          </p:cTn>
                        </p:par>
                        <p:par>
                          <p:cTn id="21" fill="hold">
                            <p:stCondLst>
                              <p:cond delay="9000"/>
                            </p:stCondLst>
                            <p:childTnLst>
                              <p:par>
                                <p:cTn id="22" presetID="6" presetClass="entr" presetSubtype="16"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3000"/>
                                        <p:tgtEl>
                                          <p:spTgt spid="7"/>
                                        </p:tgtEl>
                                      </p:cBhvr>
                                    </p:animEffect>
                                  </p:childTnLst>
                                </p:cTn>
                              </p:par>
                            </p:childTnLst>
                          </p:cTn>
                        </p:par>
                        <p:par>
                          <p:cTn id="25" fill="hold">
                            <p:stCondLst>
                              <p:cond delay="12000"/>
                            </p:stCondLst>
                            <p:childTnLst>
                              <p:par>
                                <p:cTn id="26" presetID="6"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3000"/>
                                        <p:tgtEl>
                                          <p:spTgt spid="8"/>
                                        </p:tgtEl>
                                      </p:cBhvr>
                                    </p:animEffect>
                                  </p:childTnLst>
                                </p:cTn>
                              </p:par>
                            </p:childTnLst>
                          </p:cTn>
                        </p:par>
                        <p:par>
                          <p:cTn id="29" fill="hold">
                            <p:stCondLst>
                              <p:cond delay="15000"/>
                            </p:stCondLst>
                            <p:childTnLst>
                              <p:par>
                                <p:cTn id="30" presetID="6"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3000"/>
                                        <p:tgtEl>
                                          <p:spTgt spid="9"/>
                                        </p:tgtEl>
                                      </p:cBhvr>
                                    </p:animEffect>
                                  </p:childTnLst>
                                </p:cTn>
                              </p:par>
                            </p:childTnLst>
                          </p:cTn>
                        </p:par>
                        <p:par>
                          <p:cTn id="33" fill="hold">
                            <p:stCondLst>
                              <p:cond delay="18000"/>
                            </p:stCondLst>
                            <p:childTnLst>
                              <p:par>
                                <p:cTn id="34" presetID="6" presetClass="entr" presetSubtype="16"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ircle(in)">
                                      <p:cBhvr>
                                        <p:cTn id="36"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TextBox 1"/>
          <p:cNvSpPr txBox="1"/>
          <p:nvPr/>
        </p:nvSpPr>
        <p:spPr>
          <a:xfrm>
            <a:off x="2071670" y="0"/>
            <a:ext cx="5740690" cy="707886"/>
          </a:xfrm>
          <a:prstGeom prst="rect">
            <a:avLst/>
          </a:prstGeom>
          <a:solidFill>
            <a:schemeClr val="bg1"/>
          </a:solidFill>
          <a:ln w="88900">
            <a:solidFill>
              <a:srgbClr val="32268E"/>
            </a:solidFill>
          </a:ln>
          <a:effectLst>
            <a:innerShdw blurRad="63500" dist="50800" dir="13500000">
              <a:prstClr val="black">
                <a:alpha val="50000"/>
              </a:prstClr>
            </a:innerShdw>
            <a:softEdge rad="152400"/>
          </a:effectLst>
        </p:spPr>
        <p:txBody>
          <a:bodyPr>
            <a:spAutoFit/>
          </a:bodyPr>
          <a:lstStyle>
            <a:defPPr>
              <a:defRPr lang="ru-RU"/>
            </a:defPPr>
            <a:lvl1pPr algn="ctr">
              <a:defRPr sz="4000" b="1">
                <a:ln w="900" cmpd="sng">
                  <a:solidFill>
                    <a:schemeClr val="accent1">
                      <a:satMod val="190000"/>
                      <a:alpha val="55000"/>
                    </a:schemeClr>
                  </a:solidFill>
                  <a:prstDash val="solid"/>
                </a:ln>
                <a:solidFill>
                  <a:schemeClr val="tx2">
                    <a:lumMod val="75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defRPr>
            </a:lvl1pPr>
          </a:lstStyle>
          <a:p>
            <a:pPr fontAlgn="auto">
              <a:spcBef>
                <a:spcPts val="0"/>
              </a:spcBef>
              <a:spcAft>
                <a:spcPts val="0"/>
              </a:spcAft>
              <a:defRPr/>
            </a:pPr>
            <a:r>
              <a:rPr lang="ru-RU" dirty="0"/>
              <a:t>Достижения</a:t>
            </a:r>
            <a:r>
              <a:rPr lang="en-US" dirty="0"/>
              <a:t> </a:t>
            </a:r>
            <a:r>
              <a:rPr lang="ru-RU" dirty="0"/>
              <a:t>учителя</a:t>
            </a:r>
          </a:p>
        </p:txBody>
      </p:sp>
      <p:pic>
        <p:nvPicPr>
          <p:cNvPr id="3" name="Picture 2" descr="E:\Мои грамоты\IMG_0010.jpg"/>
          <p:cNvPicPr>
            <a:picLocks noChangeAspect="1" noChangeArrowheads="1"/>
          </p:cNvPicPr>
          <p:nvPr/>
        </p:nvPicPr>
        <p:blipFill>
          <a:blip r:embed="rId3"/>
          <a:stretch>
            <a:fillRect/>
          </a:stretch>
        </p:blipFill>
        <p:spPr bwMode="auto">
          <a:xfrm>
            <a:off x="177800" y="713833"/>
            <a:ext cx="3451225" cy="4452434"/>
          </a:xfrm>
          <a:prstGeom prst="rect">
            <a:avLst/>
          </a:prstGeom>
          <a:noFill/>
          <a:ln w="9525">
            <a:noFill/>
            <a:miter lim="800000"/>
            <a:headEnd/>
            <a:tailEnd/>
          </a:ln>
        </p:spPr>
      </p:pic>
      <p:pic>
        <p:nvPicPr>
          <p:cNvPr id="4" name="Picture 3" descr="E:\Мои грамоты\IMG_0011.jpg"/>
          <p:cNvPicPr>
            <a:picLocks noChangeAspect="1" noChangeArrowheads="1"/>
          </p:cNvPicPr>
          <p:nvPr/>
        </p:nvPicPr>
        <p:blipFill>
          <a:blip r:embed="rId4"/>
          <a:stretch>
            <a:fillRect/>
          </a:stretch>
        </p:blipFill>
        <p:spPr bwMode="auto">
          <a:xfrm>
            <a:off x="540687" y="981075"/>
            <a:ext cx="3392201" cy="4392613"/>
          </a:xfrm>
          <a:prstGeom prst="rect">
            <a:avLst/>
          </a:prstGeom>
          <a:noFill/>
          <a:ln w="9525">
            <a:noFill/>
            <a:miter lim="800000"/>
            <a:headEnd/>
            <a:tailEnd/>
          </a:ln>
        </p:spPr>
      </p:pic>
      <p:pic>
        <p:nvPicPr>
          <p:cNvPr id="5" name="Picture 4" descr="E:\Мои грамоты\IMG_0012.jpg"/>
          <p:cNvPicPr>
            <a:picLocks noChangeAspect="1" noChangeArrowheads="1"/>
          </p:cNvPicPr>
          <p:nvPr/>
        </p:nvPicPr>
        <p:blipFill>
          <a:blip r:embed="rId5"/>
          <a:stretch>
            <a:fillRect/>
          </a:stretch>
        </p:blipFill>
        <p:spPr bwMode="auto">
          <a:xfrm>
            <a:off x="785813" y="1131988"/>
            <a:ext cx="3354387" cy="4597199"/>
          </a:xfrm>
          <a:prstGeom prst="rect">
            <a:avLst/>
          </a:prstGeom>
          <a:noFill/>
          <a:ln w="9525">
            <a:noFill/>
            <a:miter lim="800000"/>
            <a:headEnd/>
            <a:tailEnd/>
          </a:ln>
        </p:spPr>
      </p:pic>
      <p:pic>
        <p:nvPicPr>
          <p:cNvPr id="7" name="Picture 6" descr="E:\Мои грамоты\документы\IMG_0003.jpg"/>
          <p:cNvPicPr>
            <a:picLocks noChangeAspect="1" noChangeArrowheads="1"/>
          </p:cNvPicPr>
          <p:nvPr/>
        </p:nvPicPr>
        <p:blipFill>
          <a:blip r:embed="rId6"/>
          <a:stretch>
            <a:fillRect/>
          </a:stretch>
        </p:blipFill>
        <p:spPr bwMode="auto">
          <a:xfrm>
            <a:off x="1308100" y="1632577"/>
            <a:ext cx="3408363" cy="4650121"/>
          </a:xfrm>
          <a:prstGeom prst="rect">
            <a:avLst/>
          </a:prstGeom>
          <a:noFill/>
          <a:ln w="9525">
            <a:noFill/>
            <a:miter lim="800000"/>
            <a:headEnd/>
            <a:tailEnd/>
          </a:ln>
        </p:spPr>
      </p:pic>
      <p:pic>
        <p:nvPicPr>
          <p:cNvPr id="8" name="Picture 7" descr="E:\Мои грамоты\документы\IMG_0004.jpg"/>
          <p:cNvPicPr>
            <a:picLocks noChangeAspect="1" noChangeArrowheads="1"/>
          </p:cNvPicPr>
          <p:nvPr/>
        </p:nvPicPr>
        <p:blipFill>
          <a:blip r:embed="rId7"/>
          <a:srcRect/>
          <a:stretch>
            <a:fillRect/>
          </a:stretch>
        </p:blipFill>
        <p:spPr bwMode="auto">
          <a:xfrm>
            <a:off x="1609725" y="1887538"/>
            <a:ext cx="3332163" cy="4713287"/>
          </a:xfrm>
          <a:prstGeom prst="rect">
            <a:avLst/>
          </a:prstGeom>
          <a:noFill/>
          <a:ln w="9525">
            <a:noFill/>
            <a:miter lim="800000"/>
            <a:headEnd/>
            <a:tailEnd/>
          </a:ln>
        </p:spPr>
      </p:pic>
      <p:pic>
        <p:nvPicPr>
          <p:cNvPr id="9" name="Picture 8" descr="E:\Мои грамоты\документы\IMG_0005.jpg"/>
          <p:cNvPicPr>
            <a:picLocks noChangeAspect="1" noChangeArrowheads="1"/>
          </p:cNvPicPr>
          <p:nvPr/>
        </p:nvPicPr>
        <p:blipFill>
          <a:blip r:embed="rId8"/>
          <a:srcRect/>
          <a:stretch>
            <a:fillRect/>
          </a:stretch>
        </p:blipFill>
        <p:spPr bwMode="auto">
          <a:xfrm>
            <a:off x="1892300" y="2171700"/>
            <a:ext cx="3184525" cy="4497388"/>
          </a:xfrm>
          <a:prstGeom prst="rect">
            <a:avLst/>
          </a:prstGeom>
          <a:noFill/>
          <a:ln w="9525">
            <a:noFill/>
            <a:miter lim="800000"/>
            <a:headEnd/>
            <a:tailEnd/>
          </a:ln>
        </p:spPr>
      </p:pic>
      <p:pic>
        <p:nvPicPr>
          <p:cNvPr id="10" name="Picture 10" descr="E:\Мои грамоты\документы\IMG_0006.jpg"/>
          <p:cNvPicPr>
            <a:picLocks noChangeAspect="1" noChangeArrowheads="1"/>
          </p:cNvPicPr>
          <p:nvPr/>
        </p:nvPicPr>
        <p:blipFill>
          <a:blip r:embed="rId9"/>
          <a:stretch>
            <a:fillRect/>
          </a:stretch>
        </p:blipFill>
        <p:spPr bwMode="auto">
          <a:xfrm>
            <a:off x="5854700" y="729491"/>
            <a:ext cx="3146425" cy="4436992"/>
          </a:xfrm>
          <a:prstGeom prst="rect">
            <a:avLst/>
          </a:prstGeom>
          <a:noFill/>
          <a:ln w="9525">
            <a:noFill/>
            <a:miter lim="800000"/>
            <a:headEnd/>
            <a:tailEnd/>
          </a:ln>
        </p:spPr>
      </p:pic>
      <p:pic>
        <p:nvPicPr>
          <p:cNvPr id="11" name="Picture 11" descr="E:\Мои грамоты\документы\IMG_0007.jpg"/>
          <p:cNvPicPr>
            <a:picLocks noChangeAspect="1" noChangeArrowheads="1"/>
          </p:cNvPicPr>
          <p:nvPr/>
        </p:nvPicPr>
        <p:blipFill>
          <a:blip r:embed="rId10"/>
          <a:stretch>
            <a:fillRect/>
          </a:stretch>
        </p:blipFill>
        <p:spPr bwMode="auto">
          <a:xfrm>
            <a:off x="5580063" y="997401"/>
            <a:ext cx="3154362" cy="4375835"/>
          </a:xfrm>
          <a:prstGeom prst="rect">
            <a:avLst/>
          </a:prstGeom>
          <a:noFill/>
          <a:ln w="9525">
            <a:noFill/>
            <a:miter lim="800000"/>
            <a:headEnd/>
            <a:tailEnd/>
          </a:ln>
        </p:spPr>
      </p:pic>
      <p:pic>
        <p:nvPicPr>
          <p:cNvPr id="14" name="Picture 13" descr="E:\Мои грамоты\документы\IMG_0009.jpg"/>
          <p:cNvPicPr>
            <a:picLocks noChangeAspect="1" noChangeArrowheads="1"/>
          </p:cNvPicPr>
          <p:nvPr/>
        </p:nvPicPr>
        <p:blipFill>
          <a:blip r:embed="rId11"/>
          <a:stretch>
            <a:fillRect/>
          </a:stretch>
        </p:blipFill>
        <p:spPr bwMode="auto">
          <a:xfrm>
            <a:off x="5143504" y="1357298"/>
            <a:ext cx="3116262" cy="4189053"/>
          </a:xfrm>
          <a:prstGeom prst="rect">
            <a:avLst/>
          </a:prstGeom>
          <a:noFill/>
          <a:ln w="9525">
            <a:noFill/>
            <a:miter lim="800000"/>
            <a:headEnd/>
            <a:tailEnd/>
          </a:ln>
        </p:spPr>
      </p:pic>
      <p:pic>
        <p:nvPicPr>
          <p:cNvPr id="15" name="Picture 15" descr="E:\Мои грамоты\IMG_0013.jpg"/>
          <p:cNvPicPr>
            <a:picLocks noChangeAspect="1" noChangeArrowheads="1"/>
          </p:cNvPicPr>
          <p:nvPr/>
        </p:nvPicPr>
        <p:blipFill>
          <a:blip r:embed="rId12"/>
          <a:stretch>
            <a:fillRect/>
          </a:stretch>
        </p:blipFill>
        <p:spPr bwMode="auto">
          <a:xfrm>
            <a:off x="4941888" y="1629750"/>
            <a:ext cx="3082925" cy="4357325"/>
          </a:xfrm>
          <a:prstGeom prst="rect">
            <a:avLst/>
          </a:prstGeom>
          <a:noFill/>
          <a:ln w="9525">
            <a:noFill/>
            <a:miter lim="800000"/>
            <a:headEnd/>
            <a:tailEnd/>
          </a:ln>
        </p:spPr>
      </p:pic>
      <p:pic>
        <p:nvPicPr>
          <p:cNvPr id="16" name="Picture 19" descr="D:\Документы\Школа\фактор роста дипломы\k-1045863-img.jpg"/>
          <p:cNvPicPr>
            <a:picLocks noChangeAspect="1" noChangeArrowheads="1"/>
          </p:cNvPicPr>
          <p:nvPr/>
        </p:nvPicPr>
        <p:blipFill>
          <a:blip r:embed="rId13"/>
          <a:srcRect/>
          <a:stretch>
            <a:fillRect/>
          </a:stretch>
        </p:blipFill>
        <p:spPr bwMode="auto">
          <a:xfrm>
            <a:off x="4667250" y="1930400"/>
            <a:ext cx="3025775" cy="4235450"/>
          </a:xfrm>
          <a:prstGeom prst="rect">
            <a:avLst/>
          </a:prstGeom>
          <a:noFill/>
          <a:ln w="9525">
            <a:noFill/>
            <a:miter lim="800000"/>
            <a:headEnd/>
            <a:tailEnd/>
          </a:ln>
        </p:spPr>
      </p:pic>
      <p:pic>
        <p:nvPicPr>
          <p:cNvPr id="17" name="Рисунок 16"/>
          <p:cNvPicPr>
            <a:picLocks noChangeAspect="1"/>
          </p:cNvPicPr>
          <p:nvPr/>
        </p:nvPicPr>
        <p:blipFill>
          <a:blip r:embed="rId14"/>
          <a:srcRect r="4529"/>
          <a:stretch>
            <a:fillRect/>
          </a:stretch>
        </p:blipFill>
        <p:spPr bwMode="auto">
          <a:xfrm>
            <a:off x="4538663" y="2244725"/>
            <a:ext cx="2860675" cy="4041775"/>
          </a:xfrm>
          <a:prstGeom prst="rect">
            <a:avLst/>
          </a:prstGeom>
          <a:noFill/>
          <a:ln w="9525">
            <a:noFill/>
            <a:miter lim="800000"/>
            <a:headEnd/>
            <a:tailEnd/>
          </a:ln>
        </p:spPr>
      </p:pic>
      <p:pic>
        <p:nvPicPr>
          <p:cNvPr id="18" name="Рисунок 17"/>
          <p:cNvPicPr>
            <a:picLocks noChangeAspect="1"/>
          </p:cNvPicPr>
          <p:nvPr/>
        </p:nvPicPr>
        <p:blipFill>
          <a:blip r:embed="rId15"/>
          <a:srcRect/>
          <a:stretch>
            <a:fillRect/>
          </a:stretch>
        </p:blipFill>
        <p:spPr bwMode="auto">
          <a:xfrm>
            <a:off x="2900363" y="1608138"/>
            <a:ext cx="3535362" cy="4937125"/>
          </a:xfrm>
          <a:prstGeom prst="rect">
            <a:avLst/>
          </a:prstGeom>
          <a:noFill/>
          <a:ln w="9525">
            <a:noFill/>
            <a:miter lim="800000"/>
            <a:headEnd/>
            <a:tailEnd/>
          </a:ln>
        </p:spPr>
      </p:pic>
      <p:pic>
        <p:nvPicPr>
          <p:cNvPr id="19" name="Рисунок 18"/>
          <p:cNvPicPr>
            <a:picLocks noChangeAspect="1"/>
          </p:cNvPicPr>
          <p:nvPr/>
        </p:nvPicPr>
        <p:blipFill>
          <a:blip r:embed="rId16"/>
          <a:stretch>
            <a:fillRect/>
          </a:stretch>
        </p:blipFill>
        <p:spPr bwMode="auto">
          <a:xfrm>
            <a:off x="2274888" y="984155"/>
            <a:ext cx="4267200" cy="5756464"/>
          </a:xfrm>
          <a:prstGeom prst="rect">
            <a:avLst/>
          </a:prstGeom>
          <a:noFill/>
          <a:ln w="9525">
            <a:noFill/>
            <a:miter lim="800000"/>
            <a:headEnd/>
            <a:tailEnd/>
          </a:ln>
        </p:spPr>
      </p:pic>
      <p:pic>
        <p:nvPicPr>
          <p:cNvPr id="20" name="Picture 24" descr="D:\Документы\Школа\Дипломы голд творчество\format_A5_document_769262.jpg"/>
          <p:cNvPicPr>
            <a:picLocks noChangeAspect="1" noChangeArrowheads="1"/>
          </p:cNvPicPr>
          <p:nvPr/>
        </p:nvPicPr>
        <p:blipFill>
          <a:blip r:embed="rId17"/>
          <a:stretch>
            <a:fillRect/>
          </a:stretch>
        </p:blipFill>
        <p:spPr bwMode="auto">
          <a:xfrm>
            <a:off x="1353321" y="1854200"/>
            <a:ext cx="6370684" cy="4889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3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3000"/>
                                        <p:tgtEl>
                                          <p:spTgt spid="4"/>
                                        </p:tgtEl>
                                      </p:cBhvr>
                                    </p:animEffect>
                                  </p:childTnLst>
                                </p:cTn>
                              </p:par>
                            </p:childTnLst>
                          </p:cTn>
                        </p:par>
                        <p:par>
                          <p:cTn id="11" fill="hold">
                            <p:stCondLst>
                              <p:cond delay="3000"/>
                            </p:stCondLst>
                            <p:childTnLst>
                              <p:par>
                                <p:cTn id="12" presetID="6"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3000"/>
                                        <p:tgtEl>
                                          <p:spTgt spid="5"/>
                                        </p:tgtEl>
                                      </p:cBhvr>
                                    </p:animEffect>
                                  </p:childTnLst>
                                </p:cTn>
                              </p:par>
                            </p:childTnLst>
                          </p:cTn>
                        </p:par>
                        <p:par>
                          <p:cTn id="15" fill="hold">
                            <p:stCondLst>
                              <p:cond delay="6000"/>
                            </p:stCondLst>
                            <p:childTnLst>
                              <p:par>
                                <p:cTn id="16" presetID="6"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3000"/>
                                        <p:tgtEl>
                                          <p:spTgt spid="7"/>
                                        </p:tgtEl>
                                      </p:cBhvr>
                                    </p:animEffect>
                                  </p:childTnLst>
                                </p:cTn>
                              </p:par>
                            </p:childTnLst>
                          </p:cTn>
                        </p:par>
                        <p:par>
                          <p:cTn id="19" fill="hold">
                            <p:stCondLst>
                              <p:cond delay="9000"/>
                            </p:stCondLst>
                            <p:childTnLst>
                              <p:par>
                                <p:cTn id="20" presetID="6"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3000"/>
                                        <p:tgtEl>
                                          <p:spTgt spid="8"/>
                                        </p:tgtEl>
                                      </p:cBhvr>
                                    </p:animEffect>
                                  </p:childTnLst>
                                </p:cTn>
                              </p:par>
                            </p:childTnLst>
                          </p:cTn>
                        </p:par>
                        <p:par>
                          <p:cTn id="23" fill="hold">
                            <p:stCondLst>
                              <p:cond delay="12000"/>
                            </p:stCondLst>
                            <p:childTnLst>
                              <p:par>
                                <p:cTn id="24" presetID="6" presetClass="entr" presetSubtype="16"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3000"/>
                                        <p:tgtEl>
                                          <p:spTgt spid="9"/>
                                        </p:tgtEl>
                                      </p:cBhvr>
                                    </p:animEffect>
                                  </p:childTnLst>
                                </p:cTn>
                              </p:par>
                            </p:childTnLst>
                          </p:cTn>
                        </p:par>
                        <p:par>
                          <p:cTn id="27" fill="hold">
                            <p:stCondLst>
                              <p:cond delay="15000"/>
                            </p:stCondLst>
                            <p:childTnLst>
                              <p:par>
                                <p:cTn id="28" presetID="6" presetClass="entr" presetSubtype="16"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3000"/>
                                        <p:tgtEl>
                                          <p:spTgt spid="10"/>
                                        </p:tgtEl>
                                      </p:cBhvr>
                                    </p:animEffect>
                                  </p:childTnLst>
                                </p:cTn>
                              </p:par>
                            </p:childTnLst>
                          </p:cTn>
                        </p:par>
                        <p:par>
                          <p:cTn id="31" fill="hold">
                            <p:stCondLst>
                              <p:cond delay="18000"/>
                            </p:stCondLst>
                            <p:childTnLst>
                              <p:par>
                                <p:cTn id="32" presetID="6" presetClass="entr" presetSubtype="16"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3000"/>
                                        <p:tgtEl>
                                          <p:spTgt spid="11"/>
                                        </p:tgtEl>
                                      </p:cBhvr>
                                    </p:animEffect>
                                  </p:childTnLst>
                                </p:cTn>
                              </p:par>
                            </p:childTnLst>
                          </p:cTn>
                        </p:par>
                        <p:par>
                          <p:cTn id="35" fill="hold">
                            <p:stCondLst>
                              <p:cond delay="21000"/>
                            </p:stCondLst>
                            <p:childTnLst>
                              <p:par>
                                <p:cTn id="36" presetID="6" presetClass="entr" presetSubtype="16"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3000"/>
                                        <p:tgtEl>
                                          <p:spTgt spid="14"/>
                                        </p:tgtEl>
                                      </p:cBhvr>
                                    </p:animEffect>
                                  </p:childTnLst>
                                </p:cTn>
                              </p:par>
                            </p:childTnLst>
                          </p:cTn>
                        </p:par>
                        <p:par>
                          <p:cTn id="39" fill="hold">
                            <p:stCondLst>
                              <p:cond delay="24000"/>
                            </p:stCondLst>
                            <p:childTnLst>
                              <p:par>
                                <p:cTn id="40" presetID="6" presetClass="entr" presetSubtype="16"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in)">
                                      <p:cBhvr>
                                        <p:cTn id="42" dur="3000"/>
                                        <p:tgtEl>
                                          <p:spTgt spid="15"/>
                                        </p:tgtEl>
                                      </p:cBhvr>
                                    </p:animEffect>
                                  </p:childTnLst>
                                </p:cTn>
                              </p:par>
                            </p:childTnLst>
                          </p:cTn>
                        </p:par>
                        <p:par>
                          <p:cTn id="43" fill="hold">
                            <p:stCondLst>
                              <p:cond delay="27000"/>
                            </p:stCondLst>
                            <p:childTnLst>
                              <p:par>
                                <p:cTn id="44" presetID="6" presetClass="entr" presetSubtype="16"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circle(in)">
                                      <p:cBhvr>
                                        <p:cTn id="46" dur="3000"/>
                                        <p:tgtEl>
                                          <p:spTgt spid="16"/>
                                        </p:tgtEl>
                                      </p:cBhvr>
                                    </p:animEffect>
                                  </p:childTnLst>
                                </p:cTn>
                              </p:par>
                            </p:childTnLst>
                          </p:cTn>
                        </p:par>
                        <p:par>
                          <p:cTn id="47" fill="hold">
                            <p:stCondLst>
                              <p:cond delay="30000"/>
                            </p:stCondLst>
                            <p:childTnLst>
                              <p:par>
                                <p:cTn id="48" presetID="6" presetClass="entr" presetSubtype="16"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circle(in)">
                                      <p:cBhvr>
                                        <p:cTn id="50" dur="3000"/>
                                        <p:tgtEl>
                                          <p:spTgt spid="17"/>
                                        </p:tgtEl>
                                      </p:cBhvr>
                                    </p:animEffect>
                                  </p:childTnLst>
                                </p:cTn>
                              </p:par>
                            </p:childTnLst>
                          </p:cTn>
                        </p:par>
                        <p:par>
                          <p:cTn id="51" fill="hold">
                            <p:stCondLst>
                              <p:cond delay="33000"/>
                            </p:stCondLst>
                            <p:childTnLst>
                              <p:par>
                                <p:cTn id="52" presetID="6" presetClass="entr" presetSubtype="16"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circle(in)">
                                      <p:cBhvr>
                                        <p:cTn id="54" dur="3000"/>
                                        <p:tgtEl>
                                          <p:spTgt spid="18"/>
                                        </p:tgtEl>
                                      </p:cBhvr>
                                    </p:animEffect>
                                  </p:childTnLst>
                                </p:cTn>
                              </p:par>
                            </p:childTnLst>
                          </p:cTn>
                        </p:par>
                        <p:par>
                          <p:cTn id="55" fill="hold">
                            <p:stCondLst>
                              <p:cond delay="36000"/>
                            </p:stCondLst>
                            <p:childTnLst>
                              <p:par>
                                <p:cTn id="56" presetID="6" presetClass="entr" presetSubtype="16"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circle(in)">
                                      <p:cBhvr>
                                        <p:cTn id="58" dur="3000"/>
                                        <p:tgtEl>
                                          <p:spTgt spid="19"/>
                                        </p:tgtEl>
                                      </p:cBhvr>
                                    </p:animEffect>
                                  </p:childTnLst>
                                </p:cTn>
                              </p:par>
                            </p:childTnLst>
                          </p:cTn>
                        </p:par>
                        <p:par>
                          <p:cTn id="59" fill="hold">
                            <p:stCondLst>
                              <p:cond delay="39000"/>
                            </p:stCondLst>
                            <p:childTnLst>
                              <p:par>
                                <p:cTn id="60" presetID="6" presetClass="entr" presetSubtype="16"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circle(in)">
                                      <p:cBhvr>
                                        <p:cTn id="62"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754</TotalTime>
  <Words>731</Words>
  <Application>Microsoft Office PowerPoint</Application>
  <PresentationFormat>Экран (4:3)</PresentationFormat>
  <Paragraphs>74</Paragraphs>
  <Slides>7</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7</vt:i4>
      </vt:variant>
    </vt:vector>
  </HeadingPairs>
  <TitlesOfParts>
    <vt:vector size="9" baseType="lpstr">
      <vt:lpstr>Тема Office</vt:lpstr>
      <vt:lpstr>Лист Microsoft Excel</vt:lpstr>
      <vt:lpstr>Слайд 1</vt:lpstr>
      <vt:lpstr>Слайд 2</vt:lpstr>
      <vt:lpstr>Слайд 3</vt:lpstr>
      <vt:lpstr>Слайд 4</vt:lpstr>
      <vt:lpstr>Слайд 5</vt:lpstr>
      <vt:lpstr>Слайд 6</vt:lpstr>
      <vt:lpstr>Слайд 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МОУ Таловская</cp:lastModifiedBy>
  <cp:revision>76</cp:revision>
  <dcterms:created xsi:type="dcterms:W3CDTF">2014-03-01T18:20:24Z</dcterms:created>
  <dcterms:modified xsi:type="dcterms:W3CDTF">2014-03-11T07:25:05Z</dcterms:modified>
</cp:coreProperties>
</file>