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1325-091E-4FBC-A296-702FEBF9B8A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0E95-CDA7-40B9-B267-C6D9E6B7D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111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1325-091E-4FBC-A296-702FEBF9B8A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0E95-CDA7-40B9-B267-C6D9E6B7D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888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1325-091E-4FBC-A296-702FEBF9B8A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0E95-CDA7-40B9-B267-C6D9E6B7D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726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1325-091E-4FBC-A296-702FEBF9B8A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0E95-CDA7-40B9-B267-C6D9E6B7D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32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1325-091E-4FBC-A296-702FEBF9B8A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0E95-CDA7-40B9-B267-C6D9E6B7D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90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1325-091E-4FBC-A296-702FEBF9B8A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0E95-CDA7-40B9-B267-C6D9E6B7D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917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1325-091E-4FBC-A296-702FEBF9B8A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0E95-CDA7-40B9-B267-C6D9E6B7D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270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1325-091E-4FBC-A296-702FEBF9B8A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0E95-CDA7-40B9-B267-C6D9E6B7D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699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1325-091E-4FBC-A296-702FEBF9B8A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0E95-CDA7-40B9-B267-C6D9E6B7D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049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1325-091E-4FBC-A296-702FEBF9B8A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0E95-CDA7-40B9-B267-C6D9E6B7D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361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1325-091E-4FBC-A296-702FEBF9B8A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0E95-CDA7-40B9-B267-C6D9E6B7D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070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41325-091E-4FBC-A296-702FEBF9B8AC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E0E95-CDA7-40B9-B267-C6D9E6B7D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10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Склонение имён существительных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04279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Склонение имён существительных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97360710"/>
              </p:ext>
            </p:extLst>
          </p:nvPr>
        </p:nvGraphicFramePr>
        <p:xfrm>
          <a:off x="467544" y="126876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728192"/>
                <a:gridCol w="2088232"/>
                <a:gridCol w="2108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Падеж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Доп. 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Вопросы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Предлоги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Именительный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Кто? Что?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Родительный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нет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Кого? Чего?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Из, до, с, от, у, без, около, вокруг, для 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Дательный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даю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Кому? Чему?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К, по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Винительный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вижу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Кого? Что?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В, на, за, про, через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Творительный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доволен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Кем? Чем?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Под, над, с, перед, за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Предложный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думаю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О ком? О чём?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В, на, при, о (об)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54018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Типы склонения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82481899"/>
              </p:ext>
            </p:extLst>
          </p:nvPr>
        </p:nvGraphicFramePr>
        <p:xfrm>
          <a:off x="457200" y="1600200"/>
          <a:ext cx="8229600" cy="329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1-е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2-е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3-е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Ж. р.       М. 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М. р.       Ср. р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         Ж. р.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  -а     -я</a:t>
                      </a:r>
                      <a:endParaRPr lang="ru-RU" sz="4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        </a:t>
                      </a:r>
                      <a:r>
                        <a:rPr lang="ru-RU" sz="4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-о</a:t>
                      </a:r>
                      <a:r>
                        <a:rPr lang="ru-RU" sz="4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-е</a:t>
                      </a:r>
                      <a:endParaRPr lang="ru-RU" sz="4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rgbClr val="C00000"/>
                          </a:solidFill>
                        </a:rPr>
                        <a:t>       </a:t>
                      </a:r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-ь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сестр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</a:p>
                    <a:p>
                      <a:r>
                        <a:rPr lang="ru-RU" sz="4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земл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стол</a:t>
                      </a:r>
                    </a:p>
                    <a:p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кон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ь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окн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степ</a:t>
                      </a:r>
                      <a:r>
                        <a:rPr lang="ru-RU" sz="4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ь</a:t>
                      </a: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рож</a:t>
                      </a:r>
                      <a:r>
                        <a:rPr lang="ru-RU" sz="4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ь</a:t>
                      </a:r>
                      <a:endParaRPr lang="ru-RU" sz="4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Рамка 6"/>
          <p:cNvSpPr/>
          <p:nvPr/>
        </p:nvSpPr>
        <p:spPr>
          <a:xfrm>
            <a:off x="3510570" y="2996952"/>
            <a:ext cx="575295" cy="421196"/>
          </a:xfrm>
          <a:prstGeom prst="frame">
            <a:avLst>
              <a:gd name="adj1" fmla="val 10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4211960" y="3751061"/>
            <a:ext cx="360040" cy="398020"/>
          </a:xfrm>
          <a:prstGeom prst="frame">
            <a:avLst>
              <a:gd name="adj1" fmla="val 10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1641376" y="3751061"/>
            <a:ext cx="482352" cy="50036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1614886" y="4344416"/>
            <a:ext cx="482352" cy="4527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5436096" y="4344416"/>
            <a:ext cx="432049" cy="4527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7260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Именительный и </a:t>
            </a:r>
            <a:r>
              <a:rPr lang="ru-RU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винительный падеж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склонения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14492067"/>
              </p:ext>
            </p:extLst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Именительный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Винительный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есть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вижу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кто? что?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кого? что?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-а -я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-у -ю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подлежащее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второстепенный член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нет предлогов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в, на, про, сквозь, через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867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Падежные окончания существительных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70981353"/>
              </p:ext>
            </p:extLst>
          </p:nvPr>
        </p:nvGraphicFramePr>
        <p:xfrm>
          <a:off x="395536" y="1412776"/>
          <a:ext cx="8229600" cy="5125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падеж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r>
                        <a:rPr lang="ru-RU" dirty="0" err="1" smtClean="0"/>
                        <a:t>скл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  <a:r>
                        <a:rPr lang="ru-RU" dirty="0" err="1" smtClean="0"/>
                        <a:t>скл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</a:t>
                      </a:r>
                      <a:r>
                        <a:rPr lang="ru-RU" dirty="0" err="1" smtClean="0"/>
                        <a:t>скл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И. кто?</a:t>
                      </a:r>
                      <a:r>
                        <a:rPr lang="ru-RU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что?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-а   -я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      -о  -е</a:t>
                      </a:r>
                      <a:endParaRPr lang="ru-RU" sz="3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ь</a:t>
                      </a:r>
                      <a:endParaRPr lang="ru-RU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Р. кого? чего?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-ы -и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-а -я</a:t>
                      </a:r>
                      <a:endParaRPr lang="ru-RU" sz="3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-и</a:t>
                      </a:r>
                      <a:endParaRPr lang="ru-RU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Д. кому?    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 чему?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-е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-у -ю</a:t>
                      </a:r>
                      <a:endParaRPr lang="ru-RU" sz="3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-и</a:t>
                      </a:r>
                      <a:endParaRPr lang="ru-RU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В.</a:t>
                      </a:r>
                      <a:r>
                        <a:rPr lang="ru-RU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кого? что?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-у -ю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     -а  -я  </a:t>
                      </a:r>
                    </a:p>
                    <a:p>
                      <a:r>
                        <a:rPr lang="ru-RU" sz="3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-о  -е</a:t>
                      </a:r>
                      <a:endParaRPr lang="ru-RU" sz="3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ь</a:t>
                      </a:r>
                      <a:endParaRPr lang="ru-RU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Т. кем? чем?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-ой</a:t>
                      </a:r>
                      <a:r>
                        <a:rPr lang="ru-RU" sz="3600" b="1" baseline="0" dirty="0" smtClean="0">
                          <a:solidFill>
                            <a:srgbClr val="C00000"/>
                          </a:solidFill>
                        </a:rPr>
                        <a:t> -ей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-ом -ем</a:t>
                      </a:r>
                      <a:endParaRPr lang="ru-RU" sz="3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-ю</a:t>
                      </a:r>
                      <a:endParaRPr lang="ru-RU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П. о ком? 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 о чём?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-е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-е</a:t>
                      </a:r>
                      <a:endParaRPr lang="ru-RU" sz="3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-и</a:t>
                      </a:r>
                      <a:endParaRPr lang="ru-RU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Рамка 4"/>
          <p:cNvSpPr/>
          <p:nvPr/>
        </p:nvSpPr>
        <p:spPr>
          <a:xfrm>
            <a:off x="4788024" y="1958380"/>
            <a:ext cx="360040" cy="37261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4793543" y="4107160"/>
            <a:ext cx="360040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57879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Если существительное стоит в форме косвенного падежа…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935163"/>
            <a:ext cx="8712968" cy="43894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06084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Поставить существительное в начальную форму: </a:t>
            </a:r>
          </a:p>
          <a:p>
            <a:r>
              <a:rPr lang="ru-RU" sz="2800" b="1" dirty="0" smtClean="0"/>
              <a:t>именительный падеж, единственное число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573016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 Определить род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436510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3. Выделить окончание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515719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4. Определить склонение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423009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37466"/>
            <a:ext cx="5390728" cy="53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229" y="3356992"/>
            <a:ext cx="1332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рука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2420888"/>
            <a:ext cx="17155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плечо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2924944"/>
            <a:ext cx="1548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грудь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Слова - помощники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275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8435280" cy="8640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Склонение имён существительных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412774"/>
          <a:ext cx="8229600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Падеж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Вопрос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000" b="1" baseline="0" dirty="0" smtClean="0"/>
                        <a:t>склонение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 </a:t>
                      </a:r>
                      <a:r>
                        <a:rPr lang="ru-RU" sz="2000" b="1" dirty="0" smtClean="0"/>
                        <a:t>склонение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 </a:t>
                      </a:r>
                      <a:r>
                        <a:rPr lang="ru-RU" sz="2000" b="1" dirty="0" smtClean="0"/>
                        <a:t>склонение</a:t>
                      </a:r>
                      <a:endParaRPr lang="ru-RU" sz="2000" b="1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И. п.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Что?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рук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плеч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грудь</a:t>
                      </a:r>
                      <a:endParaRPr lang="ru-RU" sz="2400" b="1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Р. п.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Чего?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рук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плеч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груд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Д. п.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Чему?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рук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плеч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груд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В. п.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Что?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рук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плеч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грудь</a:t>
                      </a:r>
                      <a:endParaRPr lang="ru-RU" sz="2400" b="1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Т. п.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Чем?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рук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ой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плеч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ом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грудь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    Пр. п.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О чём?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dirty="0" smtClean="0"/>
                        <a:t>рук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 плеч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 груд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8650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405</Words>
  <Application>Microsoft Office PowerPoint</Application>
  <PresentationFormat>Экран (4:3)</PresentationFormat>
  <Paragraphs>136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Склонение имён существительных</vt:lpstr>
      <vt:lpstr>Склонение имён существительных</vt:lpstr>
      <vt:lpstr>Типы склонения</vt:lpstr>
      <vt:lpstr>Именительный и винительный падеж 1 склонения</vt:lpstr>
      <vt:lpstr>Падежные окончания существительных</vt:lpstr>
      <vt:lpstr>Если существительное стоит в форме косвенного падежа…</vt:lpstr>
      <vt:lpstr>Слова - помощники</vt:lpstr>
      <vt:lpstr>Склонение имён существительных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</dc:creator>
  <cp:lastModifiedBy>МОУ СОШ№93</cp:lastModifiedBy>
  <cp:revision>17</cp:revision>
  <dcterms:created xsi:type="dcterms:W3CDTF">2013-01-17T19:14:03Z</dcterms:created>
  <dcterms:modified xsi:type="dcterms:W3CDTF">2013-01-29T13:12:32Z</dcterms:modified>
</cp:coreProperties>
</file>