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3686" y="98629"/>
            <a:ext cx="85108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 каком значении мы использовали слово «тело»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при изучении раздела « Мир как дом»?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951111"/>
            <a:ext cx="8719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Arial Narrow" pitchFamily="34" charset="0"/>
              </a:rPr>
              <a:t>Телами называют все предметы и живые существа, окружающие нас.</a:t>
            </a:r>
            <a:endParaRPr lang="ru-RU" sz="24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1950" y="1628800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Arial Narrow" pitchFamily="34" charset="0"/>
              </a:rPr>
              <a:t>Толковый словарь Ожегова</a:t>
            </a:r>
            <a:r>
              <a:rPr lang="ru-RU" b="1" i="1" dirty="0" smtClean="0">
                <a:latin typeface="Arial Narrow" pitchFamily="34" charset="0"/>
              </a:rPr>
              <a:t>.</a:t>
            </a:r>
            <a:endParaRPr lang="ru-RU" b="1" i="1" dirty="0">
              <a:latin typeface="Arial Narrow" pitchFamily="34" charset="0"/>
            </a:endParaRPr>
          </a:p>
          <a:p>
            <a:r>
              <a:rPr lang="ru-RU" b="1" dirty="0" smtClean="0">
                <a:latin typeface="Arial Narrow" pitchFamily="34" charset="0"/>
              </a:rPr>
              <a:t>Тело </a:t>
            </a:r>
            <a:endParaRPr lang="ru-RU" b="1" dirty="0">
              <a:latin typeface="Arial Narrow" pitchFamily="34" charset="0"/>
            </a:endParaRPr>
          </a:p>
          <a:p>
            <a:r>
              <a:rPr lang="ru-RU" dirty="0" smtClean="0">
                <a:latin typeface="Arial Narrow" pitchFamily="34" charset="0"/>
              </a:rPr>
              <a:t>1. - основная </a:t>
            </a:r>
            <a:r>
              <a:rPr lang="ru-RU" dirty="0">
                <a:latin typeface="Arial Narrow" pitchFamily="34" charset="0"/>
              </a:rPr>
              <a:t>часть, корпус </a:t>
            </a:r>
            <a:r>
              <a:rPr lang="ru-RU" dirty="0" smtClean="0">
                <a:latin typeface="Arial Narrow" pitchFamily="34" charset="0"/>
              </a:rPr>
              <a:t>чего-нибудь.</a:t>
            </a:r>
          </a:p>
          <a:p>
            <a:r>
              <a:rPr lang="ru-RU" dirty="0" smtClean="0">
                <a:latin typeface="Arial Narrow" pitchFamily="34" charset="0"/>
              </a:rPr>
              <a:t>Пример</a:t>
            </a:r>
            <a:r>
              <a:rPr lang="ru-RU" dirty="0">
                <a:latin typeface="Arial Narrow" pitchFamily="34" charset="0"/>
              </a:rPr>
              <a:t>: Т. орудия (ствол). Т. мины. Т поршня. Т. плотины (ее основная часть). Вегетативное т. гриба (грибница). Рудное т. (скопление руды). Т. дерева (ствол).</a:t>
            </a:r>
          </a:p>
          <a:p>
            <a:r>
              <a:rPr lang="ru-RU" dirty="0">
                <a:latin typeface="Arial Narrow" pitchFamily="34" charset="0"/>
              </a:rPr>
              <a:t>***</a:t>
            </a:r>
          </a:p>
          <a:p>
            <a:r>
              <a:rPr lang="ru-RU" dirty="0">
                <a:latin typeface="Arial Narrow" pitchFamily="34" charset="0"/>
              </a:rPr>
              <a:t>2. - часть этого организма, исключая голову и конечности, </a:t>
            </a:r>
            <a:r>
              <a:rPr lang="ru-RU" dirty="0" smtClean="0">
                <a:latin typeface="Arial Narrow" pitchFamily="34" charset="0"/>
              </a:rPr>
              <a:t>туловище.</a:t>
            </a:r>
            <a:endParaRPr lang="ru-RU" dirty="0">
              <a:latin typeface="Arial Narrow" pitchFamily="34" charset="0"/>
            </a:endParaRPr>
          </a:p>
          <a:p>
            <a:r>
              <a:rPr lang="ru-RU" dirty="0">
                <a:latin typeface="Arial Narrow" pitchFamily="34" charset="0"/>
              </a:rPr>
              <a:t>Пример: Массаж тела.</a:t>
            </a:r>
          </a:p>
          <a:p>
            <a:r>
              <a:rPr lang="ru-RU" dirty="0">
                <a:latin typeface="Arial Narrow" pitchFamily="34" charset="0"/>
              </a:rPr>
              <a:t>***</a:t>
            </a:r>
          </a:p>
          <a:p>
            <a:r>
              <a:rPr lang="ru-RU" dirty="0">
                <a:latin typeface="Arial Narrow" pitchFamily="34" charset="0"/>
              </a:rPr>
              <a:t>3. - организм человека или животного в его внешних, физических </a:t>
            </a:r>
            <a:r>
              <a:rPr lang="ru-RU" dirty="0" smtClean="0">
                <a:latin typeface="Arial Narrow" pitchFamily="34" charset="0"/>
              </a:rPr>
              <a:t>формах.</a:t>
            </a:r>
            <a:endParaRPr lang="ru-RU" dirty="0">
              <a:latin typeface="Arial Narrow" pitchFamily="34" charset="0"/>
            </a:endParaRPr>
          </a:p>
          <a:p>
            <a:r>
              <a:rPr lang="ru-RU" dirty="0">
                <a:latin typeface="Arial Narrow" pitchFamily="34" charset="0"/>
              </a:rPr>
              <a:t>Пример: Части тела. Войти в т. (пополнеть; прост.). Спасть с тела (похудеть; прост.). В теле (полный, тучный; прост.). Голое т. (без одежды). Мертвое т. (труп.).</a:t>
            </a:r>
          </a:p>
          <a:p>
            <a:r>
              <a:rPr lang="ru-RU" dirty="0">
                <a:latin typeface="Arial Narrow" pitchFamily="34" charset="0"/>
              </a:rPr>
              <a:t>***</a:t>
            </a:r>
          </a:p>
          <a:p>
            <a:r>
              <a:rPr lang="ru-RU" dirty="0">
                <a:latin typeface="Arial Narrow" pitchFamily="34" charset="0"/>
              </a:rPr>
              <a:t>4. - отдельный предмет в пространстве</a:t>
            </a:r>
          </a:p>
          <a:p>
            <a:r>
              <a:rPr lang="ru-RU" dirty="0">
                <a:latin typeface="Arial Narrow" pitchFamily="34" charset="0"/>
              </a:rPr>
              <a:t>Пример: Твердые, жидкие и газообразные тела. Геометрическое </a:t>
            </a:r>
            <a:r>
              <a:rPr lang="ru-RU" dirty="0" smtClean="0">
                <a:latin typeface="Arial Narrow" pitchFamily="34" charset="0"/>
              </a:rPr>
              <a:t>т.</a:t>
            </a:r>
            <a:endParaRPr lang="ru-RU" dirty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1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112276"/>
            <a:ext cx="2491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Вспомним! 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91608"/>
            <a:ext cx="3672408" cy="479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8446" y="661706"/>
            <a:ext cx="7302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Какие части растения вы знаете?</a:t>
            </a:r>
            <a:endParaRPr lang="ru-RU" sz="3200" b="1" i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12" t="15930" r="3383" b="11393"/>
          <a:stretch/>
        </p:blipFill>
        <p:spPr bwMode="auto">
          <a:xfrm>
            <a:off x="4460958" y="1484784"/>
            <a:ext cx="431856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55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16632"/>
            <a:ext cx="27797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9266" y="634558"/>
            <a:ext cx="886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Расскажите о строении тела животных.</a:t>
            </a:r>
            <a:endParaRPr lang="ru-RU" sz="3200" b="1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390" y="1412776"/>
            <a:ext cx="7537177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23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8590" y="-145398"/>
            <a:ext cx="27797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109" y="421051"/>
            <a:ext cx="9101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Что вы знаете о строении тела человека? </a:t>
            </a:r>
            <a:endParaRPr lang="ru-RU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006875"/>
            <a:ext cx="5426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Кукла – уменьшенная копия человека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04048" y="1448890"/>
            <a:ext cx="268150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Есть: 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голова;</a:t>
            </a:r>
          </a:p>
          <a:p>
            <a:pPr marL="285750" indent="-285750">
              <a:buFontTx/>
              <a:buChar char="-"/>
            </a:pPr>
            <a:r>
              <a:rPr lang="ru-RU" sz="2800" dirty="0"/>
              <a:t>ш</a:t>
            </a:r>
            <a:r>
              <a:rPr lang="ru-RU" sz="2800" dirty="0" smtClean="0"/>
              <a:t>ея;</a:t>
            </a:r>
          </a:p>
          <a:p>
            <a:pPr marL="285750" indent="-285750">
              <a:buFontTx/>
              <a:buChar char="-"/>
            </a:pPr>
            <a:r>
              <a:rPr lang="ru-RU" sz="2800" dirty="0"/>
              <a:t>т</a:t>
            </a:r>
            <a:r>
              <a:rPr lang="ru-RU" sz="2800" dirty="0" smtClean="0"/>
              <a:t>уловище;</a:t>
            </a:r>
          </a:p>
          <a:p>
            <a:pPr marL="285750" indent="-285750">
              <a:buFontTx/>
              <a:buChar char="-"/>
            </a:pPr>
            <a:r>
              <a:rPr lang="ru-RU" sz="2800" dirty="0"/>
              <a:t>н</a:t>
            </a:r>
            <a:r>
              <a:rPr lang="ru-RU" sz="2800" dirty="0" smtClean="0"/>
              <a:t>оги и руки.  </a:t>
            </a:r>
            <a:endParaRPr lang="ru-RU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56" t="1507" r="15328"/>
          <a:stretch/>
        </p:blipFill>
        <p:spPr bwMode="auto">
          <a:xfrm>
            <a:off x="395536" y="1628800"/>
            <a:ext cx="3387012" cy="461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6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21" t="1712" r="13317" b="-161"/>
          <a:stretch/>
        </p:blipFill>
        <p:spPr bwMode="auto">
          <a:xfrm>
            <a:off x="149290" y="979714"/>
            <a:ext cx="4118363" cy="562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 flipV="1">
            <a:off x="3571707" y="4178588"/>
            <a:ext cx="3222358" cy="4732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>
            <a:off x="3526702" y="4665076"/>
            <a:ext cx="3267363" cy="14771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08062" y="4359775"/>
            <a:ext cx="2374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к</a:t>
            </a:r>
            <a:r>
              <a:rPr lang="ru-RU" sz="2800" b="1" dirty="0" smtClean="0"/>
              <a:t>онечности 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 rot="582745">
            <a:off x="4528769" y="3990042"/>
            <a:ext cx="1844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Верхние 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0092031">
            <a:off x="4663769" y="5233960"/>
            <a:ext cx="1929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Нижние  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085484" y="2106874"/>
            <a:ext cx="3132348" cy="18022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087724" y="2112621"/>
            <a:ext cx="3132348" cy="2880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3C6360"/>
              </a:clrFrom>
              <a:clrTo>
                <a:srgbClr val="3C636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99837" l="9924" r="92875">
                        <a14:backgroundMark x1="48728" y1="76873" x2="48728" y2="76873"/>
                        <a14:backgroundMark x1="48855" y1="82899" x2="48855" y2="82899"/>
                        <a14:backgroundMark x1="47964" y1="89088" x2="47964" y2="89088"/>
                        <a14:backgroundMark x1="47964" y1="89414" x2="48855" y2="77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6635" t="13762" r="27164" b="6785"/>
          <a:stretch/>
        </p:blipFill>
        <p:spPr bwMode="auto">
          <a:xfrm>
            <a:off x="7221054" y="185057"/>
            <a:ext cx="2062471" cy="2770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Прямая со стрелкой 21"/>
          <p:cNvCxnSpPr/>
          <p:nvPr/>
        </p:nvCxnSpPr>
        <p:spPr>
          <a:xfrm flipV="1">
            <a:off x="5220073" y="1628800"/>
            <a:ext cx="2952327" cy="4838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9082927">
            <a:off x="3737899" y="2793932"/>
            <a:ext cx="1532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ж</a:t>
            </a:r>
            <a:r>
              <a:rPr lang="ru-RU" sz="2800" b="1" dirty="0" smtClean="0">
                <a:solidFill>
                  <a:srgbClr val="FF0000"/>
                </a:solidFill>
              </a:rPr>
              <a:t>ивот  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9814199">
            <a:off x="2919605" y="2460125"/>
            <a:ext cx="1304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г</a:t>
            </a:r>
            <a:r>
              <a:rPr lang="ru-RU" sz="2800" b="1" dirty="0" smtClean="0">
                <a:solidFill>
                  <a:srgbClr val="FF0000"/>
                </a:solidFill>
              </a:rPr>
              <a:t>рудь 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0781082">
            <a:off x="5674264" y="1805971"/>
            <a:ext cx="1501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с</a:t>
            </a:r>
            <a:r>
              <a:rPr lang="ru-RU" sz="2800" b="1" dirty="0" smtClean="0">
                <a:solidFill>
                  <a:srgbClr val="FF0000"/>
                </a:solidFill>
              </a:rPr>
              <a:t>пина  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38537" y="1484784"/>
            <a:ext cx="2178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Т</a:t>
            </a:r>
            <a:r>
              <a:rPr lang="ru-RU" sz="2800" b="1" dirty="0" smtClean="0"/>
              <a:t>уловище:  </a:t>
            </a:r>
            <a:endParaRPr lang="ru-RU" sz="2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265407" y="-618"/>
            <a:ext cx="4757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Внешние</a:t>
            </a:r>
            <a:r>
              <a:rPr lang="ru-RU" sz="3600" b="1" dirty="0" smtClean="0">
                <a:solidFill>
                  <a:srgbClr val="7030A0"/>
                </a:solidFill>
              </a:rPr>
              <a:t> части тела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56630" y="631225"/>
            <a:ext cx="2052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 Narrow" pitchFamily="34" charset="0"/>
              </a:rPr>
              <a:t>С. 48 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</a:rPr>
              <a:t>2 абзац</a:t>
            </a:r>
            <a:endParaRPr lang="ru-RU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98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459" y="328531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Орган – </a:t>
            </a:r>
            <a:r>
              <a:rPr lang="ru-RU" sz="2400" dirty="0" smtClean="0"/>
              <a:t>это часть организма, которая имеет определенное строение и выполняет  определенную работу.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343605" y="75907"/>
            <a:ext cx="3049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 Narrow" pitchFamily="34" charset="0"/>
              </a:rPr>
              <a:t>С. 48- 49 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</a:rPr>
              <a:t>3 – 4 абзац</a:t>
            </a:r>
            <a:endParaRPr lang="ru-RU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051" r="6382" b="2422"/>
          <a:stretch/>
        </p:blipFill>
        <p:spPr bwMode="auto">
          <a:xfrm>
            <a:off x="1473327" y="1930007"/>
            <a:ext cx="6053328" cy="480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5089" y="1043137"/>
            <a:ext cx="82892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Система органов –</a:t>
            </a:r>
            <a:r>
              <a:rPr lang="ru-RU" sz="2400" dirty="0" smtClean="0"/>
              <a:t> органы, выполняющие общую работу.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5005" y="1335568"/>
            <a:ext cx="27099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Организм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97473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75907"/>
            <a:ext cx="1394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 Narrow" pitchFamily="34" charset="0"/>
              </a:rPr>
              <a:t>С. 50- 51</a:t>
            </a:r>
            <a:endParaRPr lang="ru-RU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61035" y="449834"/>
            <a:ext cx="19207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 Narrow" pitchFamily="34" charset="0"/>
              </a:rPr>
              <a:t>С. 27 №4 РТ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</a:rPr>
              <a:t>№ 1</a:t>
            </a:r>
            <a:endParaRPr lang="ru-RU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0786" y="1163690"/>
            <a:ext cx="2895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 Narrow" pitchFamily="34" charset="0"/>
              </a:rPr>
              <a:t>Системы органов:</a:t>
            </a:r>
            <a:endParaRPr lang="ru-RU" sz="2800" b="1" dirty="0"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937" y="1613397"/>
            <a:ext cx="4111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Скелет и мышцы</a:t>
            </a:r>
            <a:endParaRPr lang="ru-RU" sz="2400" b="1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1582619"/>
            <a:ext cx="5112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- опорно - двигательная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4567" y="2198172"/>
            <a:ext cx="45138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Глотка, ротовая полость, пищевод, желудок, печень, кишечник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68613" y="2863070"/>
            <a:ext cx="5112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- пищеварительная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2097" y="3521417"/>
            <a:ext cx="45138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Трахея, бронхи, лёгкие и носовая полость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31432" y="3829194"/>
            <a:ext cx="5112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- дыхательная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1276" y="4741194"/>
            <a:ext cx="4513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Сердце, сосуды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68613" y="4746183"/>
            <a:ext cx="5112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- кровеносная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2097" y="5295677"/>
            <a:ext cx="45138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/>
                </a:solidFill>
              </a:rPr>
              <a:t>Мозг: головной, спинной; нервы</a:t>
            </a:r>
            <a:endParaRPr lang="ru-RU" sz="2400" b="1" dirty="0">
              <a:solidFill>
                <a:schemeClr val="accent4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78486" y="5603454"/>
            <a:ext cx="5112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- нервная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2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</TotalTime>
  <Words>332</Words>
  <Application>Microsoft Office PowerPoint</Application>
  <PresentationFormat>Экран (4:3)</PresentationFormat>
  <Paragraphs>53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Лена</cp:lastModifiedBy>
  <cp:revision>51</cp:revision>
  <dcterms:modified xsi:type="dcterms:W3CDTF">2015-02-11T11:27:59Z</dcterms:modified>
</cp:coreProperties>
</file>