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304" r:id="rId3"/>
    <p:sldId id="281" r:id="rId4"/>
    <p:sldId id="288" r:id="rId5"/>
    <p:sldId id="302" r:id="rId6"/>
    <p:sldId id="308" r:id="rId7"/>
    <p:sldId id="299" r:id="rId8"/>
    <p:sldId id="276" r:id="rId9"/>
    <p:sldId id="309" r:id="rId10"/>
    <p:sldId id="273" r:id="rId11"/>
    <p:sldId id="280" r:id="rId12"/>
    <p:sldId id="292" r:id="rId13"/>
    <p:sldId id="279" r:id="rId14"/>
    <p:sldId id="296" r:id="rId15"/>
    <p:sldId id="291" r:id="rId16"/>
    <p:sldId id="300" r:id="rId17"/>
    <p:sldId id="301" r:id="rId18"/>
    <p:sldId id="307" r:id="rId19"/>
    <p:sldId id="293" r:id="rId20"/>
    <p:sldId id="298" r:id="rId21"/>
    <p:sldId id="303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0FF34-BB71-4AFA-B45E-9C10D2568A4B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1B1D9-7773-4BE1-81C0-C1BA3CE6AC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25A44-8324-46C0-8122-DD2ACEF1C3C1}" type="datetimeFigureOut">
              <a:rPr lang="ru-RU" smtClean="0"/>
              <a:pPr/>
              <a:t>14.12.2013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32D9-B14A-465B-AA27-F62D2BCAD67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P2-0%20T1.07%201%20&#1046;&#1091;&#1088;&#1072;&#1074;&#1083;&#1080;&#1082;.wav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F:\001P1v-trave-sidel-kuznechik-minus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seme.avi" TargetMode="Externa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0%A0%D1%8F%D0%B1%D1%87%D0%B8%D0%BA+%D1%80%D1%83%D1%81%D1%81%D0%BA%D0%B8%D0%B9&amp;clid=1783273&amp;lr=21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vk-skell.ucoz.ru/forum/26-75-14" TargetMode="External"/><Relationship Id="rId5" Type="http://schemas.openxmlformats.org/officeDocument/2006/relationships/hyperlink" Target="http://blogs.mail.ru/mail/valia-1954/32DB390F0086598A.html" TargetMode="External"/><Relationship Id="rId4" Type="http://schemas.openxmlformats.org/officeDocument/2006/relationships/hyperlink" Target="http://gri-gri.ru/photo/plants/flowers/pasque-flower/son-trav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4.wm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260649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«Красная книга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России.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Правила поведения </a:t>
            </a:r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на </a:t>
            </a:r>
            <a:r>
              <a:rPr lang="ru-RU" sz="4000" b="1" smtClean="0">
                <a:solidFill>
                  <a:srgbClr val="FF0000"/>
                </a:solidFill>
                <a:latin typeface="Arial Black" pitchFamily="34" charset="0"/>
              </a:rPr>
              <a:t>природе.»</a:t>
            </a:r>
            <a:endParaRPr lang="ru-RU" sz="4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Учитель начальных классов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МБОУ  СОШ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р.п.Шемышейка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Володько Г.Н.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0723" name="Picture 3" descr="C:\Users\Алексей\Downloads\i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4664"/>
            <a:ext cx="1584176" cy="1510248"/>
          </a:xfrm>
          <a:prstGeom prst="rect">
            <a:avLst/>
          </a:prstGeom>
          <a:noFill/>
        </p:spPr>
      </p:pic>
      <p:pic>
        <p:nvPicPr>
          <p:cNvPr id="30724" name="Picture 4" descr="C:\Users\Алексей\Downloads\i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1800200" cy="1344149"/>
          </a:xfrm>
          <a:prstGeom prst="rect">
            <a:avLst/>
          </a:prstGeom>
          <a:noFill/>
        </p:spPr>
      </p:pic>
      <p:pic>
        <p:nvPicPr>
          <p:cNvPr id="1026" name="Picture 2" descr="C:\Users\володько\Pictures\deine Fotos\40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30" y="3393803"/>
            <a:ext cx="2100322" cy="3158340"/>
          </a:xfrm>
          <a:prstGeom prst="rect">
            <a:avLst/>
          </a:prstGeom>
          <a:noFill/>
        </p:spPr>
      </p:pic>
      <p:pic>
        <p:nvPicPr>
          <p:cNvPr id="12" name="Picture 3" descr="C:\Users\Алексей\Downloads\i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013176"/>
            <a:ext cx="180020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8" name="AutoShape 2" descr="Картинка 22 из 4152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2068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</a:t>
            </a:r>
          </a:p>
          <a:p>
            <a:pPr algn="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НОВЫЕ ЗНАНИЯ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127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63691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1.Работа по учебнику, с 81-82.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2. Рассматривание Красной книги России ,ч. 2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« Растения».Сообщения детей от имени растений.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3. Рассматривание Красной книги Пензенской области ,ч. 2 « Растения. Грибы».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4. Сравнение названий растений Красной книги России и Красной книги Пензенской области.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5.Защита мини-проектов «Запрещающие знаки».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890" name="AutoShape 2" descr="http://im4-tub-ru.yandex.net/i?id=213647540-66-72&amp;n=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891" name="Picture 3" descr="C:\Users\Алексей\Downloads\080a8c4ee684d543b8f82ec4a012a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240360" cy="3168352"/>
          </a:xfrm>
          <a:prstGeom prst="rect">
            <a:avLst/>
          </a:prstGeom>
          <a:noFill/>
        </p:spPr>
      </p:pic>
      <p:pic>
        <p:nvPicPr>
          <p:cNvPr id="6" name="Picture 2" descr="C:\Users\Алексей\Downloads\0_f6cb_af3fd016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492896"/>
            <a:ext cx="3384376" cy="3028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558924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Прострел луговой(сон-трава)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052736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Красная  книга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России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05273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Красная  книга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Пензенской области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41617" y="332656"/>
            <a:ext cx="3260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СРАВНИТЕ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5589240"/>
            <a:ext cx="426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Прострел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раскрытый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11560" y="2801424"/>
            <a:ext cx="6912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8130" name="Picture 2" descr="C:\Users\Алексей\Downloads\i (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384376" cy="28829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" name="Picture 1" descr="C:\Users\Алексей\Downloads\i (2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45734"/>
            <a:ext cx="3168352" cy="32083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79712" y="5301208"/>
            <a:ext cx="2290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Рябчик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русский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301208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Рябчик </a:t>
            </a:r>
          </a:p>
          <a:p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шахматовидный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692697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Красная  книга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России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692696"/>
            <a:ext cx="2929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Красная  книга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Пензенской области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Imag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52562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Адонис(горицвет) весенний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 редкое растение , занесено в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Красную книгу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Пензенской области , охраняется в заповеднике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Приволжская лесостепь.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"/>
            <a:ext cx="9396536" cy="6858001"/>
          </a:xfrm>
          <a:prstGeom prst="rect">
            <a:avLst/>
          </a:prstGeom>
          <a:noFill/>
        </p:spPr>
      </p:pic>
      <p:pic>
        <p:nvPicPr>
          <p:cNvPr id="7" name="Рисунок 6" descr="ландыш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3240360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48681"/>
            <a:ext cx="738031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ПОВЕДЕНИЯ</a:t>
            </a:r>
            <a:b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ПРИРОДЕ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(Творческая работа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рабочей тетради , с .34 )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 descr="Изображение 494[2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3096344" cy="3240360"/>
          </a:xfrm>
          <a:prstGeom prst="rect">
            <a:avLst/>
          </a:prstGeom>
        </p:spPr>
      </p:pic>
      <p:pic>
        <p:nvPicPr>
          <p:cNvPr id="12" name="Рисунок 11" descr="жених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7"/>
            <a:ext cx="26273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15616" y="-570457"/>
            <a:ext cx="73448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Дерево ,трава и птица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Не всегда умеют защититься.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Если будут уничтожены они,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На планете мы останемся одни.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9154" name="Picture 2" descr="C:\Users\Алексей\Downloads\a0ab0cc3f8fbb99796532f9c960540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9842" y="3507669"/>
            <a:ext cx="3558342" cy="30201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2564904"/>
            <a:ext cx="35814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Валентин Берестов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74997" y="548680"/>
            <a:ext cx="94940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Соглашаешься ли ты с поэтом?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2-0 T1.07 1 Журавлик.wa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611560" y="4797152"/>
            <a:ext cx="1647800" cy="16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15616" y="223875"/>
            <a:ext cx="7272808" cy="67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Тест « Красная книга»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56357"/>
            <a:ext cx="88924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А 1.Сколько томов в Красной книге нашей страны?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один         3)три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два            4)пять</a:t>
            </a:r>
          </a:p>
          <a:p>
            <a:pPr marL="342900" indent="-34290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А 2. Какое из этих лекарственных растений занесено в Красную книгу?</a:t>
            </a:r>
          </a:p>
          <a:p>
            <a:pPr marL="342900" indent="-342900"/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1)ландыш                   3)мать -и- мачеха</a:t>
            </a:r>
          </a:p>
          <a:p>
            <a:pPr marL="342900" indent="-342900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2)одуванчик                4) зверобой</a:t>
            </a:r>
          </a:p>
          <a:p>
            <a:pPr marL="342900" indent="-342900"/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  1. Почему книга одета в красный переплёт?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это красиво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это сигнал тревоги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это сигнал того , что животные и растения спасены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просто так , красный цвет выбран случайно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001P1v-trave-sidel-kuznechik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89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marL="342900" indent="-34290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 1. О каких растениях и животных рассказывают страницы Красной книги?</a:t>
            </a:r>
          </a:p>
          <a:p>
            <a:pPr marL="342900" indent="-342900"/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 исчезающих 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об ископаемых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 редких </a:t>
            </a:r>
          </a:p>
          <a:p>
            <a:pPr marL="457200" indent="-457200">
              <a:buAutoNum type="arabicParenR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о восстановленных</a:t>
            </a:r>
          </a:p>
        </p:txBody>
      </p:sp>
      <p:pic>
        <p:nvPicPr>
          <p:cNvPr id="7" name="Picture 1" descr="C:\Users\Алексей\Downloads\i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564904"/>
            <a:ext cx="3240360" cy="284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71600" y="1052736"/>
          <a:ext cx="712879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800"/>
                <a:gridCol w="1803963"/>
                <a:gridCol w="1725813"/>
                <a:gridCol w="1944216"/>
              </a:tblGrid>
              <a:tr h="93677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А2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С1</a:t>
                      </a:r>
                      <a:endParaRPr lang="ru-RU" sz="4000" dirty="0"/>
                    </a:p>
                  </a:txBody>
                  <a:tcPr/>
                </a:tc>
              </a:tr>
              <a:tr h="137248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1,3,</a:t>
                      </a:r>
                      <a:endParaRPr lang="ru-RU" sz="4000" dirty="0"/>
                    </a:p>
                  </a:txBody>
                  <a:tcPr/>
                </a:tc>
              </a:tr>
              <a:tr h="85909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1 балл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1 балл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2 балла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3 балла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332656"/>
            <a:ext cx="525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КЛЮЧ К  ТЕСТУ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36510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6-7 баллов -  </a:t>
            </a:r>
            <a:r>
              <a:rPr lang="ru-RU" sz="4000" b="1" dirty="0" smtClean="0">
                <a:solidFill>
                  <a:srgbClr val="FF0000"/>
                </a:solidFill>
              </a:rPr>
              <a:t> « 5»</a:t>
            </a:r>
          </a:p>
          <a:p>
            <a:r>
              <a:rPr lang="ru-RU" sz="4000" b="1" dirty="0" smtClean="0"/>
              <a:t>4-5 баллов -    </a:t>
            </a:r>
            <a:r>
              <a:rPr lang="ru-RU" sz="4000" b="1" dirty="0" smtClean="0">
                <a:solidFill>
                  <a:srgbClr val="FF0000"/>
                </a:solidFill>
              </a:rPr>
              <a:t>«4»</a:t>
            </a:r>
          </a:p>
          <a:p>
            <a:r>
              <a:rPr lang="ru-RU" sz="4000" b="1" dirty="0" smtClean="0"/>
              <a:t>2-3 балла-     </a:t>
            </a:r>
            <a:r>
              <a:rPr lang="ru-RU" sz="4000" b="1" dirty="0" smtClean="0">
                <a:solidFill>
                  <a:srgbClr val="FF0000"/>
                </a:solidFill>
              </a:rPr>
              <a:t>« 3»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7272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eaLnBrk="0" hangingPunct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Narkisim" pitchFamily="34" charset="-79"/>
              </a:rPr>
              <a:t>1. Какое было задание? </a:t>
            </a:r>
          </a:p>
          <a:p>
            <a:pPr indent="228600" eaLnBrk="0" hangingPunct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Narkisim" pitchFamily="34" charset="-79"/>
              </a:rPr>
              <a:t>2. Удалось выполнить задание? </a:t>
            </a:r>
          </a:p>
          <a:p>
            <a:pPr indent="228600" eaLnBrk="0" hangingPunct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Narkisim" pitchFamily="34" charset="-79"/>
              </a:rPr>
              <a:t>3. Задание выполнено верно или с ошибками?</a:t>
            </a:r>
          </a:p>
          <a:p>
            <a:pPr indent="228600" eaLnBrk="0" hangingPunct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Narkisim" pitchFamily="34" charset="-79"/>
              </a:rPr>
              <a:t>4. Выполнил самостоятельно или с чьей-то помощью?</a:t>
            </a:r>
          </a:p>
          <a:p>
            <a:pPr indent="228600" eaLnBrk="0" hangingPunct="0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Narkisim" pitchFamily="34" charset="-79"/>
              </a:rPr>
              <a:t>5. Определи отметку, которую ты можешь себе поставить.</a:t>
            </a:r>
          </a:p>
          <a:p>
            <a:pPr indent="228600" eaLnBrk="0" hangingPunct="0"/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Narkisim" pitchFamily="34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САМООЦЕНКИ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620689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4290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980728"/>
            <a:ext cx="8244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чимся…</a:t>
            </a:r>
          </a:p>
          <a:p>
            <a:pPr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азмышляем…</a:t>
            </a:r>
          </a:p>
          <a:p>
            <a:pPr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ткрываем…</a:t>
            </a:r>
          </a:p>
          <a:p>
            <a:pPr>
              <a:defRPr/>
            </a:pP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К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онтролируем…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2533209"/>
            <a:ext cx="7992888" cy="158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6" name="Стрелка вправо 5"/>
          <p:cNvSpPr/>
          <p:nvPr/>
        </p:nvSpPr>
        <p:spPr>
          <a:xfrm rot="19242473">
            <a:off x="1631063" y="1752303"/>
            <a:ext cx="1542429" cy="83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813476">
            <a:off x="1675450" y="3915513"/>
            <a:ext cx="1554366" cy="716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21312487">
            <a:off x="2167334" y="2924446"/>
            <a:ext cx="1696099" cy="788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412776"/>
            <a:ext cx="39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ЗНАЮ</a:t>
            </a:r>
            <a:endParaRPr lang="ru-RU" sz="5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996952"/>
            <a:ext cx="4536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ЗАПОМНИЛ</a:t>
            </a:r>
            <a:endParaRPr lang="ru-RU" sz="5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4941168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СМОГ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sem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414908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95536" y="797786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ДОМАШНЕЕ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ЗАДАНИЕ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1412776"/>
            <a:ext cx="39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2996952"/>
            <a:ext cx="4536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494116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1728192" cy="1584176"/>
          </a:xfrm>
          <a:prstGeom prst="rect">
            <a:avLst/>
          </a:prstGeom>
        </p:spPr>
      </p:pic>
      <p:pic>
        <p:nvPicPr>
          <p:cNvPr id="14" name="Рисунок 13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5230" y="2132856"/>
            <a:ext cx="4768770" cy="40595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544" y="2204864"/>
            <a:ext cx="5448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Уч., с. 81-85</a:t>
            </a:r>
          </a:p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smtClean="0">
                <a:latin typeface="Arial Black" pitchFamily="34" charset="0"/>
              </a:rPr>
              <a:t>Р.т., с. 35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7" name="Рисунок 16" descr="Рисунок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437112"/>
            <a:ext cx="1728192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859340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latin typeface="+mj-lt"/>
                <a:hlinkClick r:id="rId3"/>
              </a:rPr>
              <a:t>http://yandex.ru/yandsearch?text=%D0%A0%D1%8F%D0%B1%D1%87%D0%B8%D0%BA+%D1%80%D1%83%D1%81%D1%81%D0%BA%D0%B8%D0%B9&amp;clid=1783273&amp;lr=213</a:t>
            </a:r>
            <a:endParaRPr lang="ru-RU" sz="2000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u="sng" dirty="0" smtClean="0">
                <a:latin typeface="+mj-lt"/>
                <a:hlinkClick r:id="rId4"/>
              </a:rPr>
              <a:t>http://gri-gri.ru/photo/plants/flowers/pasque-flower/son-trava.html</a:t>
            </a:r>
            <a:endParaRPr lang="ru-RU" sz="2000" u="sng" dirty="0" smtClean="0"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u="sng" dirty="0" smtClean="0">
                <a:latin typeface="+mj-lt"/>
                <a:hlinkClick r:id="rId5"/>
              </a:rPr>
              <a:t>http://blogs.mail.ru/mail/valia-1954/32DB390F0086598A.html</a:t>
            </a:r>
            <a:endParaRPr lang="ru-RU" sz="2000" u="sng" dirty="0" smtClean="0">
              <a:latin typeface="+mj-lt"/>
            </a:endParaRPr>
          </a:p>
          <a:p>
            <a:pPr marL="457200" lvl="0" indent="-457200"/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  <a:hlinkClick r:id="rId6"/>
              </a:rPr>
              <a:t>4.     http://evk-skell.ucoz.ru/forum/26-75-14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9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 презентации использованы материалы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://im5-tub-ru.yandex.net/i?id=300540603-60-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3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14398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1584176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г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85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207000"/>
            <a:ext cx="127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712" y="3861048"/>
            <a:ext cx="60486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ОТКРЫВАЕМ НОВЫЕ ЗНАНИЯ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4822" y="2492896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60032" y="5589240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применяем новые знания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9630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3304909" y="1872459"/>
            <a:ext cx="4545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ОПРЕДеЛяеМ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ОСНОВНОЙ ВОПРОС УРОКА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8780" y="404664"/>
            <a:ext cx="762522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Вспоминаем то ,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важно для урока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Тюльпан двуцветный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6081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15616" y="1720662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6085" name="Picture 5" descr="C:\Users\Алексей\Downloads\i (2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2094944" cy="2304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92696"/>
            <a:ext cx="79208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  <a:r>
              <a:rPr lang="ru-RU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ЛУЧШИЙ СПОСОБ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ИЗУЧИТЬ ЧТО-ЛИБО – </a:t>
            </a:r>
          </a:p>
          <a:p>
            <a:pPr algn="ctr">
              <a:defRPr/>
            </a:pPr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ОТКРЫТЬ САМОМУ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зображение 494[2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140968"/>
            <a:ext cx="2160240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517232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ФОТО  НА ОБЛАСТНОЙ КОНКУРС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 МИР ЗАПОВЕДНОЙ ПРИРОДЫ»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212976"/>
            <a:ext cx="21280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?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://im5-tub-ru.yandex.net/i?id=300540603-60-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861048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4822" y="2492896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9630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3304901" y="467642"/>
            <a:ext cx="454574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всПоминаем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то ,что Важно  для УРОКА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~PP936.WAV">
            <a:hlinkClick r:id="" action="ppaction://media"/>
          </p:cNvPr>
          <p:cNvPicPr>
            <a:picLocks noRot="1" noChangeAspect="1"/>
          </p:cNvPicPr>
          <p:nvPr>
            <a:wavAudioFile r:embed="rId1" name="~PP936.WAV"/>
          </p:nvPr>
        </p:nvPicPr>
        <p:blipFill>
          <a:blip r:embed="rId4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  <p:pic>
        <p:nvPicPr>
          <p:cNvPr id="21" name="Рисунок 3" descr="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1656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цветет адони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75856" y="4653136"/>
            <a:ext cx="3024832" cy="195562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3568" y="14127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Заповедник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– это территория,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находящаяся под охраной,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где запрещена охота на животных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и птиц, где нельзя собирать ни цветы,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ни травы, запрещена вырубка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деревьев, где необходимо не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нарушать покой растений и животных.</a:t>
            </a:r>
            <a:endParaRPr lang="ru-RU" sz="2800" dirty="0"/>
          </a:p>
        </p:txBody>
      </p:sp>
    </p:spTree>
  </p:cSld>
  <p:clrMapOvr>
    <a:masterClrMapping/>
  </p:clrMapOvr>
  <p:transition advTm="3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6" name="AutoShape 2" descr="http://im5-tub-ru.yandex.net/i?id=300540603-60-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1584176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79712" y="3861048"/>
            <a:ext cx="60486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4822" y="2492896"/>
            <a:ext cx="51343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7647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9630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5888" y="2551837"/>
            <a:ext cx="80122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Почему красную книгу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назвали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Красной?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9872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3304905" y="806064"/>
            <a:ext cx="45457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ОПРЕДЛЯЕМ ОСНОВНОЙ ВОПРОС УРОКА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3" descr="C:\Documents and Settings\1\Мои документы\Мои рисунки\РИСУНКИ ПО ТЕМАМ\ШКОЛА\BD05094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89040"/>
            <a:ext cx="305983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~PP936.WAV">
            <a:hlinkClick r:id="" action="ppaction://media"/>
          </p:cNvPr>
          <p:cNvPicPr>
            <a:picLocks noRot="1" noChangeAspect="1"/>
          </p:cNvPicPr>
          <p:nvPr>
            <a:wavAudioFile r:embed="rId1" name="~PP936.WAV"/>
          </p:nvPr>
        </p:nvPicPr>
        <p:blipFill>
          <a:blip r:embed="rId6" cstate="print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13285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Чтоб сохранить красу родной Земли,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Чтобы сберечь растенья и цветы,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Все исчезающие виды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 книгу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Красную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сейчас занесены.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Там сон-трава и медуница,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Прекрасная кувшинка, горицвет.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И рябчик русский там, и ландыш,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Весны чудесный вестник – первоцвет.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Красная книга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b="1" dirty="0" err="1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книга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-тревоги.</a:t>
            </a:r>
            <a:endParaRPr lang="ru-RU" sz="2400" b="1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Знай, все растения в ней  - недотроги.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Рвать не нужно их, друзья!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Охраняйте их всегда.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2" descr="C:\Users\Алексей\Downloads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016223" cy="1656184"/>
          </a:xfrm>
          <a:prstGeom prst="rect">
            <a:avLst/>
          </a:prstGeom>
          <a:noFill/>
        </p:spPr>
      </p:pic>
      <p:sp>
        <p:nvSpPr>
          <p:cNvPr id="36866" name="AutoShape 2" descr="http://im5-tub-ru.yandex.net/i?id=300540603-60-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5" descr="C:\Users\Алексей\Downloads\i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4664"/>
            <a:ext cx="1536292" cy="1584176"/>
          </a:xfrm>
          <a:prstGeom prst="rect">
            <a:avLst/>
          </a:prstGeom>
          <a:noFill/>
        </p:spPr>
      </p:pic>
      <p:pic>
        <p:nvPicPr>
          <p:cNvPr id="36867" name="Picture 3" descr="C:\Users\Алексей\Downloads\i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2137094" cy="1595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Шаг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185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476672"/>
            <a:ext cx="5163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48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1\Мои документы\Мои рисунки\РИСУНКИ ПО ТЕМАМ\ЖИВОТНЫЕ\ПТИЦЫ\AN0079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29669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5940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Красную книгу  </a:t>
            </a:r>
            <a:r>
              <a:rPr lang="ru-RU" sz="4000" b="1" dirty="0" smtClean="0">
                <a:solidFill>
                  <a:srgbClr val="002060"/>
                </a:solidFill>
              </a:rPr>
              <a:t>России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занесены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…     , …      и </a:t>
            </a:r>
            <a:r>
              <a:rPr lang="ru-RU" sz="4000" b="1" dirty="0" smtClean="0">
                <a:solidFill>
                  <a:srgbClr val="002060"/>
                </a:solidFill>
              </a:rPr>
              <a:t>растения.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Красной  книге </a:t>
            </a:r>
            <a:r>
              <a:rPr lang="ru-RU" sz="4000" b="1" dirty="0" smtClean="0">
                <a:solidFill>
                  <a:srgbClr val="002060"/>
                </a:solidFill>
              </a:rPr>
              <a:t>нашей страны  …  тома.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8687" y="764704"/>
            <a:ext cx="5307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ОТКРЫВАЕМ НОВЫЕ ЗНАНИЯ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Алексей\Documents\ВСЯКАЯ ВСЯЧИНА\ФОНЫ для презентаций\post-318-124867877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Шаг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18510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476672"/>
            <a:ext cx="5163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4800" b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1\Мои документы\Мои рисунки\РИСУНКИ ПО ТЕМАМ\ЖИВОТНЫЕ\ПТИЦЫ\AN0079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296695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3848" y="2132856"/>
            <a:ext cx="5940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Красную книгу  </a:t>
            </a:r>
            <a:r>
              <a:rPr lang="ru-RU" sz="4000" b="1" dirty="0" smtClean="0">
                <a:solidFill>
                  <a:srgbClr val="002060"/>
                </a:solidFill>
              </a:rPr>
              <a:t>России 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занесены  </a:t>
            </a:r>
            <a:r>
              <a:rPr lang="ru-RU" sz="4000" b="1" dirty="0" smtClean="0">
                <a:solidFill>
                  <a:srgbClr val="C00000"/>
                </a:solidFill>
              </a:rPr>
              <a:t>редкие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4000" b="1" dirty="0" smtClean="0">
                <a:solidFill>
                  <a:srgbClr val="C00000"/>
                </a:solidFill>
              </a:rPr>
              <a:t>исчезающие </a:t>
            </a:r>
            <a:r>
              <a:rPr lang="ru-RU" sz="4000" b="1" dirty="0" smtClean="0">
                <a:solidFill>
                  <a:srgbClr val="002060"/>
                </a:solidFill>
              </a:rPr>
              <a:t>растения.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FF0000"/>
                </a:solidFill>
              </a:rPr>
              <a:t>Красной  книге </a:t>
            </a:r>
            <a:r>
              <a:rPr lang="ru-RU" sz="4000" b="1" dirty="0" smtClean="0">
                <a:solidFill>
                  <a:srgbClr val="002060"/>
                </a:solidFill>
              </a:rPr>
              <a:t>нашей страны  </a:t>
            </a:r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</a:rPr>
              <a:t>  тома.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8687" y="764704"/>
            <a:ext cx="5307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ОТКРЫВАЕМ НОВЫЕ ЗНАНИЯ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618</Words>
  <Application>Microsoft Office PowerPoint</Application>
  <PresentationFormat>Экран (4:3)</PresentationFormat>
  <Paragraphs>182</Paragraphs>
  <Slides>22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Администратор</cp:lastModifiedBy>
  <cp:revision>114</cp:revision>
  <dcterms:created xsi:type="dcterms:W3CDTF">2012-03-03T17:19:57Z</dcterms:created>
  <dcterms:modified xsi:type="dcterms:W3CDTF">2013-12-14T12:41:09Z</dcterms:modified>
</cp:coreProperties>
</file>