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3285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latin typeface="Arial"/>
                <a:ea typeface="Times New Roman"/>
                <a:cs typeface="Times New Roman"/>
              </a:rPr>
              <a:t>«Формирование культуры здоровья в </a:t>
            </a:r>
            <a:r>
              <a:rPr lang="ru-RU" sz="2800" b="1" i="1" dirty="0" smtClean="0">
                <a:latin typeface="Arial"/>
                <a:ea typeface="Times New Roman"/>
                <a:cs typeface="Times New Roman"/>
              </a:rPr>
              <a:t>современном образовательном пространстве»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8229600" cy="1995227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едагогический совет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11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Цель: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Arial"/>
                <a:ea typeface="Times New Roman"/>
                <a:cs typeface="Times New Roman"/>
              </a:rPr>
              <a:t>определение </a:t>
            </a:r>
            <a:r>
              <a:rPr lang="ru-RU" sz="3600" dirty="0">
                <a:latin typeface="Arial"/>
                <a:ea typeface="Times New Roman"/>
                <a:cs typeface="Times New Roman"/>
              </a:rPr>
              <a:t>путей и способов формирования культуры здоровья школьников, резервов и возможностей совершенствования работы в данном направлении.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60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ts val="580"/>
              </a:spcBef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Задачи:</a:t>
            </a:r>
            <a:endParaRPr lang="ru-RU" sz="4400" b="1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Arial"/>
                <a:ea typeface="Times New Roman"/>
                <a:cs typeface="Times New Roman"/>
              </a:rPr>
              <a:t>анализ </a:t>
            </a:r>
            <a:r>
              <a:rPr lang="ru-RU" sz="2800" dirty="0">
                <a:latin typeface="Arial"/>
                <a:ea typeface="Times New Roman"/>
                <a:cs typeface="Times New Roman"/>
              </a:rPr>
              <a:t>составляющих культуры здоровья и ее влияния на образовательный процесс;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Arial"/>
                <a:ea typeface="Times New Roman"/>
                <a:cs typeface="Times New Roman"/>
              </a:rPr>
              <a:t> изучение и обобщение опыта работы педагогов по формированию культуры здоровья у детей;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Arial"/>
                <a:ea typeface="Times New Roman"/>
                <a:cs typeface="Times New Roman"/>
              </a:rPr>
              <a:t> развитие у преподавателей потребности в сохранении собственного здоровья;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800" dirty="0">
                <a:latin typeface="Arial"/>
                <a:ea typeface="Times New Roman"/>
                <a:cs typeface="Times New Roman"/>
              </a:rPr>
              <a:t> знакомство с приемами, позволяющими обеспечить психологическое здоровье учителям и детям.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14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 algn="ctr">
              <a:lnSpc>
                <a:spcPct val="115000"/>
              </a:lnSpc>
              <a:spcBef>
                <a:spcPts val="580"/>
              </a:spcBef>
              <a:spcAft>
                <a:spcPts val="1000"/>
              </a:spcAft>
            </a:pPr>
            <a:r>
              <a:rPr lang="ru-RU" sz="18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Опросник «В какой мере вы подвержены стрессам?»</a:t>
            </a: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1800" i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Ответьте на вопросы. За каждый утвердительный ответ начислите себе 1 очко, за каждый отрицательный – 5 очков.</a:t>
            </a:r>
            <a:r>
              <a:rPr lang="ru-RU" sz="8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8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sz="1800" b="1" dirty="0">
              <a:solidFill>
                <a:prstClr val="black"/>
              </a:solidFill>
              <a:latin typeface="Arial"/>
              <a:ea typeface="Times New Roman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300" b="1" dirty="0" smtClean="0">
                <a:latin typeface="Arial"/>
                <a:ea typeface="Times New Roman"/>
                <a:cs typeface="Times New Roman"/>
              </a:rPr>
              <a:t>1</a:t>
            </a:r>
            <a:r>
              <a:rPr lang="ru-RU" sz="3300" b="1" dirty="0">
                <a:latin typeface="Arial"/>
                <a:ea typeface="Times New Roman"/>
                <a:cs typeface="Times New Roman"/>
              </a:rPr>
              <a:t>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Успеваете ли вы каждый день обедать?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2.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Спите ли вы по 7–8 часов в сутки?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3.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Спокойно ли протекает ваша семейная жизнь?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4.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Есть ли у вас друг, готовый помочь в трудную минуту?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5.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Занимаетесь ли вы регулярно спортом?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6.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Курите ли вы?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7.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Любите ли вы спиртное?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8.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Соответствует ли ваш вес вашему росту?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9.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Хватает ли вашей зарплаты на покрытие ваших расходов?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10.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Имеете ли вы твердые убеждения?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11.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Регулярно ли вы ходите в театр и кино?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12.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Много ли у вас знакомых и друзей?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13.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Делитесь ли вы с ними наболевшими проблемами?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14.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Сохраняете ли вы спокойствие во время ссоры?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15.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Рассказываете ли вы о своих проблемах и заботах соседям и сослуживцам?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16.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Находите ли вы время для отдыха?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17.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Умеете ли вы рационально организовать свое время?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18.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Пьете ли вы ежедневно крепкий чай или кофе?</a:t>
            </a:r>
            <a:br>
              <a:rPr lang="ru-RU" sz="3300" dirty="0">
                <a:latin typeface="Arial"/>
                <a:ea typeface="Times New Roman"/>
                <a:cs typeface="Times New Roman"/>
              </a:rPr>
            </a:br>
            <a:r>
              <a:rPr lang="ru-RU" sz="3300" b="1" dirty="0">
                <a:latin typeface="Arial"/>
                <a:ea typeface="Times New Roman"/>
                <a:cs typeface="Times New Roman"/>
              </a:rPr>
              <a:t>19.</a:t>
            </a:r>
            <a:r>
              <a:rPr lang="ru-RU" sz="3300" dirty="0">
                <a:latin typeface="Arial"/>
                <a:ea typeface="Times New Roman"/>
                <a:cs typeface="Times New Roman"/>
              </a:rPr>
              <a:t> Любите ли вы спать днем?</a:t>
            </a:r>
            <a:endParaRPr lang="ru-RU" sz="33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55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 algn="ctr">
              <a:lnSpc>
                <a:spcPct val="115000"/>
              </a:lnSpc>
              <a:spcBef>
                <a:spcPts val="580"/>
              </a:spcBef>
              <a:spcAft>
                <a:spcPts val="1000"/>
              </a:spcAft>
            </a:pPr>
            <a:r>
              <a:rPr lang="ru-RU" sz="4400" b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Результаты:</a:t>
            </a:r>
            <a: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56166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/>
                <a:ea typeface="Times New Roman"/>
              </a:rPr>
              <a:t>Менее </a:t>
            </a:r>
            <a:r>
              <a:rPr lang="ru-RU" sz="3200" b="1" dirty="0">
                <a:solidFill>
                  <a:srgbClr val="FF0000"/>
                </a:solidFill>
                <a:latin typeface="Arial"/>
                <a:ea typeface="Times New Roman"/>
              </a:rPr>
              <a:t>30 очков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latin typeface="Arial"/>
                <a:ea typeface="Times New Roman"/>
              </a:rPr>
              <a:t>– вообще не поддаетесь стрессу.</a:t>
            </a:r>
            <a:br>
              <a:rPr lang="ru-RU" sz="3200" dirty="0">
                <a:latin typeface="Arial"/>
                <a:ea typeface="Times New Roman"/>
              </a:rPr>
            </a:br>
            <a:r>
              <a:rPr lang="ru-RU" sz="3200" b="1" dirty="0">
                <a:solidFill>
                  <a:srgbClr val="FF0000"/>
                </a:solidFill>
                <a:latin typeface="Arial"/>
                <a:ea typeface="Times New Roman"/>
              </a:rPr>
              <a:t>30–49 очков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latin typeface="Arial"/>
                <a:ea typeface="Times New Roman"/>
              </a:rPr>
              <a:t>– легко относитесь к стрессовым ситуациям.</a:t>
            </a:r>
            <a:br>
              <a:rPr lang="ru-RU" sz="3200" dirty="0">
                <a:latin typeface="Arial"/>
                <a:ea typeface="Times New Roman"/>
              </a:rPr>
            </a:br>
            <a:r>
              <a:rPr lang="ru-RU" sz="3200" b="1" dirty="0">
                <a:solidFill>
                  <a:srgbClr val="FF0000"/>
                </a:solidFill>
                <a:latin typeface="Arial"/>
                <a:ea typeface="Times New Roman"/>
              </a:rPr>
              <a:t>50–74 очка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latin typeface="Arial"/>
                <a:ea typeface="Times New Roman"/>
              </a:rPr>
              <a:t>– с трудом справляетесь с ними.</a:t>
            </a:r>
            <a:br>
              <a:rPr lang="ru-RU" sz="3200" dirty="0">
                <a:latin typeface="Arial"/>
                <a:ea typeface="Times New Roman"/>
              </a:rPr>
            </a:br>
            <a:r>
              <a:rPr lang="ru-RU" sz="3200" b="1" dirty="0">
                <a:solidFill>
                  <a:srgbClr val="FF0000"/>
                </a:solidFill>
                <a:latin typeface="Arial"/>
                <a:ea typeface="Times New Roman"/>
              </a:rPr>
              <a:t>Более 75 очков</a:t>
            </a:r>
            <a:r>
              <a:rPr lang="ru-RU" sz="3200" dirty="0">
                <a:solidFill>
                  <a:srgbClr val="FF0000"/>
                </a:solidFill>
                <a:latin typeface="Arial"/>
                <a:ea typeface="Times New Roman"/>
              </a:rPr>
              <a:t> </a:t>
            </a:r>
            <a:r>
              <a:rPr lang="ru-RU" sz="3200" dirty="0">
                <a:latin typeface="Arial"/>
                <a:ea typeface="Times New Roman"/>
              </a:rPr>
              <a:t>– чтобы выйти из стресса, вам требуется помощь друзей или медицины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458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3200" b="1" i="1" dirty="0">
                <a:solidFill>
                  <a:srgbClr val="C00000"/>
                </a:solidFill>
                <a:latin typeface="Arial"/>
                <a:ea typeface="Times New Roman"/>
                <a:cs typeface="Times New Roman"/>
              </a:rPr>
              <a:t>Советы в помощь педагогу</a:t>
            </a:r>
            <a:r>
              <a:rPr lang="ru-RU" sz="7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7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0351734"/>
              </p:ext>
            </p:extLst>
          </p:nvPr>
        </p:nvGraphicFramePr>
        <p:xfrm>
          <a:off x="251520" y="836712"/>
          <a:ext cx="8516284" cy="5885339"/>
        </p:xfrm>
        <a:graphic>
          <a:graphicData uri="http://schemas.openxmlformats.org/drawingml/2006/table">
            <a:tbl>
              <a:tblPr firstRow="1" firstCol="1" bandRow="1"/>
              <a:tblGrid>
                <a:gridCol w="8516284"/>
              </a:tblGrid>
              <a:tr h="5868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smtClean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Смейтесь хотя бы 10 минут в день, тогда ваш сон станет спокойным, бодрствование – рассудительным и энергичным, а риск инфаркта снизится на 50%;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ежедневно съедайте 30 граммов рыбы – это снижает уровень холестерина в крови и способствует профилактике болезней сердца и кровеносных сосудов;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не подавляйте в себе негативные эмоции, вы рискуете приобрести невроз или какую-нибудь болезнь;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больше ходите пешком;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если любите петь, то делайте это каждый день;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бойтесь попасть в плен к врачам;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живите делами сегодняшнего дня по принципу «здесь и сейчас», не сожалейте о прошлом и не беспокойтесь о том, что будет завтра;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думайте больше о светлых и радостных сторонах жизни, ибо «наша жизнь есть то, что мы о ней думаем»;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не держите злобу на своих оппонентов. «Ни минуты не думать о людях, которых мы не любим»;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считайте свои удачи, а не несчастья;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старайтесь приносить радость другим, так как, делая добро окружающим, вы делаете его прежде всего самому себе;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активно ищите способы превращения минусов в плюсы;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отдыхайте до того, как пришло чувство усталости;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умейте расслабляться и сбрасывать лишнее напряжение;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не задерживайте внимание на недостатках других;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профилактикой от стресса является чувство юмора;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 помните: здоровье не самоцель, а лишь условие достижения счастья и благополучия в семье и на работе.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07" marR="6207" marT="6207" marB="62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495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8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 algn="ctr">
              <a:lnSpc>
                <a:spcPct val="115000"/>
              </a:lnSpc>
              <a:spcBef>
                <a:spcPts val="580"/>
              </a:spcBef>
              <a:spcAft>
                <a:spcPts val="1000"/>
              </a:spcAft>
            </a:pPr>
            <a:r>
              <a:rPr lang="ru-RU" sz="32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Правила здорового педагога</a:t>
            </a:r>
            <a: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Arial"/>
                <a:ea typeface="Times New Roman"/>
                <a:cs typeface="Times New Roman"/>
              </a:rPr>
              <a:t>Спокойствие</a:t>
            </a:r>
            <a:r>
              <a:rPr lang="ru-RU" sz="2400" dirty="0">
                <a:latin typeface="Arial"/>
                <a:ea typeface="Times New Roman"/>
                <a:cs typeface="Times New Roman"/>
              </a:rPr>
              <a:t>, только спокойствие!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Относитесь с юмором к себе и ситуации.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Всю работу делайте на работе!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Помните принцип здорового эгоизма: «Возлюби себя, прежде чем возлюбить ближнего».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Помните: здоровье не самоцель, а лишь условие достижения счастья и благополучия в семье и на работе.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Будьте оптимистом!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latin typeface="Arial"/>
                <a:ea typeface="Times New Roman"/>
                <a:cs typeface="Times New Roman"/>
              </a:rPr>
              <a:t>Здоровый сон – важное условие вашего здоровья.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sz="2400" dirty="0">
                <a:latin typeface="Arial"/>
                <a:ea typeface="Times New Roman"/>
              </a:rPr>
              <a:t>Имидж – все: встречают по одежке!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4571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ru-RU" sz="2400" b="1" i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Упражнения для снятия стресса</a:t>
            </a:r>
            <a: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6237344"/>
              </p:ext>
            </p:extLst>
          </p:nvPr>
        </p:nvGraphicFramePr>
        <p:xfrm>
          <a:off x="179512" y="764704"/>
          <a:ext cx="8856984" cy="5904655"/>
        </p:xfrm>
        <a:graphic>
          <a:graphicData uri="http://schemas.openxmlformats.org/drawingml/2006/table">
            <a:tbl>
              <a:tblPr firstRow="1" firstCol="1" bandRow="1"/>
              <a:tblGrid>
                <a:gridCol w="8856984"/>
              </a:tblGrid>
              <a:tr h="5904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Нахмурьте лоб, сильно напрягите лобные мышцы на 10 сек.; расслабьте их тоже на 10 сек. Повторите упражнение быстрее, напрягая и расслабляя лобные мышцы с интервалом в 1 сек. Фиксируйте свои ощущения в каждый момент времени.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Крепко зажмурьтесь, напрягая веки на 10 сек., затем расслабьте, тоже на 10 сек. Повторите упражнение быстрее.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Наморщите нос на 10 сек. Расслабьте. Повторите быстрее.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Крепко сожмите губы. Расслабьте. Повторите быстрее.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Сильно упритесь затылком в стену, пол или кровать. Расслабьте. Повторите быстрее.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Упритесь в стену левой лопаткой, пожмите плечами. Расслабьте. Повторите быстрее.</a:t>
                      </a:r>
                      <a:b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Упритесь в стену правой лопаткой, пожмите плечами. Расслабьте их. Повторите быстрее.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2275" y="1820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2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580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151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Педагогический совет</vt:lpstr>
      <vt:lpstr>Цель:</vt:lpstr>
      <vt:lpstr>Задачи:</vt:lpstr>
      <vt:lpstr>Опросник «В какой мере вы подвержены стрессам?» Ответьте на вопросы. За каждый утвердительный ответ начислите себе 1 очко, за каждый отрицательный – 5 очков. </vt:lpstr>
      <vt:lpstr>Результаты: </vt:lpstr>
      <vt:lpstr>Советы в помощь педагогу </vt:lpstr>
      <vt:lpstr>Правила здорового педагога </vt:lpstr>
      <vt:lpstr>Упражнения для снятия стресса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совет</dc:title>
  <dc:creator>Иван</dc:creator>
  <cp:lastModifiedBy>Иван</cp:lastModifiedBy>
  <cp:revision>3</cp:revision>
  <dcterms:created xsi:type="dcterms:W3CDTF">2013-01-08T14:59:08Z</dcterms:created>
  <dcterms:modified xsi:type="dcterms:W3CDTF">2013-01-08T17:39:55Z</dcterms:modified>
</cp:coreProperties>
</file>