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0" r:id="rId18"/>
    <p:sldId id="282" r:id="rId19"/>
    <p:sldId id="27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37F48-6125-4B8F-9E8D-098FF33F942B}" type="datetimeFigureOut">
              <a:rPr lang="ru-RU"/>
              <a:pPr>
                <a:defRPr/>
              </a:pPr>
              <a:t>15.06.2014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D5675-3203-4604-8C9B-CE09FF772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9B54B-B612-423C-9738-E268C05E1D9F}" type="datetimeFigureOut">
              <a:rPr lang="ru-RU"/>
              <a:pPr>
                <a:defRPr/>
              </a:pPr>
              <a:t>15.06.2014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CFF26-F969-4A09-A835-E08710C86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33F0C-6EE5-45A6-BD1D-2442E4DA72E5}" type="datetimeFigureOut">
              <a:rPr lang="ru-RU"/>
              <a:pPr>
                <a:defRPr/>
              </a:pPr>
              <a:t>15.06.2014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D4DBB-9E51-4926-9E49-93D2CD601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71538" y="2674938"/>
            <a:ext cx="3627437" cy="1649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51375" y="2674938"/>
            <a:ext cx="3629025" cy="1649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71538" y="4476750"/>
            <a:ext cx="3627437" cy="16494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1375" y="4476750"/>
            <a:ext cx="3629025" cy="16494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8CC69-1DD2-41CC-9A66-DC5B7FAC960D}" type="datetimeFigureOut">
              <a:rPr lang="ru-RU"/>
              <a:pPr>
                <a:defRPr/>
              </a:pPr>
              <a:t>15.06.2014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37861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3990975" y="6249988"/>
            <a:ext cx="11620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8A9F6-89B2-4F76-AF3B-0E5AF2980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27437" cy="34512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51375" y="2674938"/>
            <a:ext cx="3629025" cy="16494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51375" y="4476750"/>
            <a:ext cx="3629025" cy="16494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8BD8D-E574-425F-BE23-028A34110660}" type="datetimeFigureOut">
              <a:rPr lang="ru-RU"/>
              <a:pPr>
                <a:defRPr/>
              </a:pPr>
              <a:t>15.06.2014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37861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3990975" y="6249988"/>
            <a:ext cx="11620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44EA7-1FB2-4CD4-A493-CDD5BCE55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164138" y="6249988"/>
            <a:ext cx="37861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6A8F1-A7BF-459A-85B9-B99C784D6D35}" type="datetimeFigureOut">
              <a:rPr lang="ru-RU"/>
              <a:pPr>
                <a:defRPr/>
              </a:pPr>
              <a:t>15.06.2014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3675" y="6249988"/>
            <a:ext cx="37861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990975" y="6249988"/>
            <a:ext cx="11620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67256-995C-42A1-8B99-D478D8EBB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0DF2B-5F49-4270-B498-490CD9A2F7FB}" type="datetimeFigureOut">
              <a:rPr lang="ru-RU"/>
              <a:pPr>
                <a:defRPr/>
              </a:pPr>
              <a:t>15.06.2014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BF977-9147-4D3E-88E9-388B4B1CB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0B8AC-C454-4AB9-BB35-810B40C3F1C9}" type="datetimeFigureOut">
              <a:rPr lang="ru-RU"/>
              <a:pPr>
                <a:defRPr/>
              </a:pPr>
              <a:t>15.06.2014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E318-62F6-47EB-BB70-3D79AA7DD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423C0-0615-48A0-B8FE-9C9ABBEFDF21}" type="datetimeFigureOut">
              <a:rPr lang="ru-RU"/>
              <a:pPr>
                <a:defRPr/>
              </a:pPr>
              <a:t>15.06.2014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AF76B-CFAF-4B73-BA49-CA1286DC9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ABC-BD36-4F43-90D9-9DDE962A8608}" type="datetimeFigureOut">
              <a:rPr lang="ru-RU"/>
              <a:pPr>
                <a:defRPr/>
              </a:pPr>
              <a:t>15.06.2014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1E0BE-A565-42F5-A1D1-A767704F3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37E51-9B4D-42F6-A5B0-0C1328FC65E5}" type="datetimeFigureOut">
              <a:rPr lang="ru-RU"/>
              <a:pPr>
                <a:defRPr/>
              </a:pPr>
              <a:t>15.06.2014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A2ED-1D1E-46A1-9C65-D71019273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68F72-017D-4D4A-AD78-52E8C00874EA}" type="datetimeFigureOut">
              <a:rPr lang="ru-RU"/>
              <a:pPr>
                <a:defRPr/>
              </a:pPr>
              <a:t>15.06.2014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E0F23-CE16-49D5-BD75-02C1CECEB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020D6-8962-4E6E-B6F4-91B9846D659A}" type="datetimeFigureOut">
              <a:rPr lang="ru-RU"/>
              <a:pPr>
                <a:defRPr/>
              </a:pPr>
              <a:t>15.06.2014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6966A-C212-4A38-9478-067828F40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6D967-6B01-4FEC-9EC0-1B1D986AD311}" type="datetimeFigureOut">
              <a:rPr lang="ru-RU"/>
              <a:pPr>
                <a:defRPr/>
              </a:pPr>
              <a:t>15.06.2014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8862C-5328-4A11-B30D-ED941BDBD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31CAC8-E3AF-4540-9EDD-D7E913F4452F}" type="datetimeFigureOut">
              <a:rPr lang="ru-RU"/>
              <a:pPr>
                <a:defRPr/>
              </a:pPr>
              <a:t>15.06.2014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98018D-10B8-4F69-B632-CCEDACC27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3" r:id="rId2"/>
    <p:sldLayoutId id="2147483688" r:id="rId3"/>
    <p:sldLayoutId id="2147483682" r:id="rId4"/>
    <p:sldLayoutId id="2147483681" r:id="rId5"/>
    <p:sldLayoutId id="2147483680" r:id="rId6"/>
    <p:sldLayoutId id="2147483689" r:id="rId7"/>
    <p:sldLayoutId id="2147483690" r:id="rId8"/>
    <p:sldLayoutId id="2147483691" r:id="rId9"/>
    <p:sldLayoutId id="2147483679" r:id="rId10"/>
    <p:sldLayoutId id="2147483692" r:id="rId11"/>
    <p:sldLayoutId id="2147483684" r:id="rId12"/>
    <p:sldLayoutId id="2147483685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pPr eaLnBrk="1" hangingPunct="1"/>
            <a:r>
              <a:rPr lang="ru-RU" sz="8000" dirty="0" smtClean="0">
                <a:solidFill>
                  <a:srgbClr val="FF0000"/>
                </a:solidFill>
                <a:latin typeface="Arial" charset="0"/>
              </a:rPr>
              <a:t>«</a:t>
            </a:r>
            <a:r>
              <a:rPr lang="ru-RU" sz="8000" dirty="0" smtClean="0">
                <a:solidFill>
                  <a:srgbClr val="FF0000"/>
                </a:solidFill>
              </a:rPr>
              <a:t>НАША  КРОВЬ</a:t>
            </a:r>
            <a:r>
              <a:rPr lang="ru-RU" sz="8000" dirty="0" smtClean="0">
                <a:solidFill>
                  <a:srgbClr val="FF0000"/>
                </a:solidFill>
                <a:latin typeface="Arial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sz="4000" dirty="0" smtClean="0">
                <a:solidFill>
                  <a:srgbClr val="C00000"/>
                </a:solidFill>
              </a:rPr>
              <a:t>Подготовила</a:t>
            </a:r>
            <a:r>
              <a:rPr lang="ru-RU" sz="4000" dirty="0" smtClean="0">
                <a:solidFill>
                  <a:srgbClr val="C00000"/>
                </a:solidFill>
                <a:latin typeface="Arial" charset="0"/>
              </a:rPr>
              <a:t>:</a:t>
            </a:r>
            <a:r>
              <a:rPr lang="ru-RU" sz="4000" dirty="0" smtClean="0">
                <a:solidFill>
                  <a:srgbClr val="C00000"/>
                </a:solidFill>
              </a:rPr>
              <a:t> учитель начальных классов МБОУ СОШ №19 : </a:t>
            </a:r>
            <a:r>
              <a:rPr lang="ru-RU" sz="4000" dirty="0" err="1" smtClean="0">
                <a:solidFill>
                  <a:srgbClr val="C00000"/>
                </a:solidFill>
              </a:rPr>
              <a:t>Ступченко</a:t>
            </a:r>
            <a:r>
              <a:rPr lang="ru-RU" sz="4000" dirty="0" smtClean="0">
                <a:solidFill>
                  <a:srgbClr val="C00000"/>
                </a:solidFill>
              </a:rPr>
              <a:t> И.Н.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Витамины группы В</a:t>
            </a:r>
          </a:p>
        </p:txBody>
      </p:sp>
      <p:sp>
        <p:nvSpPr>
          <p:cNvPr id="24578" name="Rectangle 14"/>
          <p:cNvSpPr>
            <a:spLocks noGrp="1"/>
          </p:cNvSpPr>
          <p:nvPr>
            <p:ph sz="half" idx="4294967295"/>
          </p:nvPr>
        </p:nvSpPr>
        <p:spPr>
          <a:xfrm>
            <a:off x="871538" y="2674938"/>
            <a:ext cx="3627437" cy="3451225"/>
          </a:xfrm>
        </p:spPr>
        <p:txBody>
          <a:bodyPr/>
          <a:lstStyle/>
          <a:p>
            <a:endParaRPr lang="ru-RU" sz="2000" smtClean="0"/>
          </a:p>
        </p:txBody>
      </p:sp>
      <p:sp>
        <p:nvSpPr>
          <p:cNvPr id="24579" name="Rectangle 15"/>
          <p:cNvSpPr>
            <a:spLocks noGrp="1"/>
          </p:cNvSpPr>
          <p:nvPr>
            <p:ph sz="half" idx="4294967295"/>
          </p:nvPr>
        </p:nvSpPr>
        <p:spPr>
          <a:xfrm>
            <a:off x="4651375" y="2674938"/>
            <a:ext cx="3629025" cy="3451225"/>
          </a:xfrm>
        </p:spPr>
        <p:txBody>
          <a:bodyPr/>
          <a:lstStyle/>
          <a:p>
            <a:endParaRPr lang="ru-RU" sz="2000" smtClean="0"/>
          </a:p>
        </p:txBody>
      </p:sp>
      <p:pic>
        <p:nvPicPr>
          <p:cNvPr id="24580" name="Picture 10" descr="B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89138"/>
            <a:ext cx="39592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2" descr="B6. Витамин. Пиридоксин. Участие в обмене аминокислот, жиров, работе нервной системы, снижает уровень холестерина. При недостатке - анемия, дерматит, судороги, расстройство пищеварения. Содержится: сое, бананах, в морепродуктах, картофеле, моркови, бобовых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57338"/>
            <a:ext cx="46434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7" descr="B12. Витамин. Цианкобаламин. Усиливает иммунитет, участвует в кроветворении, нормализует кровяное давление. При недостатке- злокачественная анемия и дегенеративные изменения нервной ткани. Содержится: в сое, субпродуктах, сыре, устрицах, дрожжах, яйцах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557338"/>
            <a:ext cx="4500562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</a:rPr>
              <a:t>Витамины А и С</a:t>
            </a:r>
          </a:p>
        </p:txBody>
      </p:sp>
      <p:sp>
        <p:nvSpPr>
          <p:cNvPr id="25602" name="Rectangle 5"/>
          <p:cNvSpPr>
            <a:spLocks noGrp="1"/>
          </p:cNvSpPr>
          <p:nvPr>
            <p:ph sz="half" idx="4294967295"/>
          </p:nvPr>
        </p:nvSpPr>
        <p:spPr>
          <a:xfrm>
            <a:off x="871538" y="2674938"/>
            <a:ext cx="3627437" cy="3451225"/>
          </a:xfrm>
        </p:spPr>
        <p:txBody>
          <a:bodyPr/>
          <a:lstStyle/>
          <a:p>
            <a:endParaRPr lang="ru-RU" sz="2000" smtClean="0"/>
          </a:p>
        </p:txBody>
      </p:sp>
      <p:sp>
        <p:nvSpPr>
          <p:cNvPr id="25603" name="Rectangle 6"/>
          <p:cNvSpPr>
            <a:spLocks noGrp="1"/>
          </p:cNvSpPr>
          <p:nvPr>
            <p:ph sz="half" idx="4294967295"/>
          </p:nvPr>
        </p:nvSpPr>
        <p:spPr>
          <a:xfrm>
            <a:off x="4643438" y="2708275"/>
            <a:ext cx="3629025" cy="3451225"/>
          </a:xfrm>
        </p:spPr>
        <p:txBody>
          <a:bodyPr/>
          <a:lstStyle/>
          <a:p>
            <a:endParaRPr lang="ru-RU" sz="2000" smtClean="0"/>
          </a:p>
        </p:txBody>
      </p:sp>
      <p:pic>
        <p:nvPicPr>
          <p:cNvPr id="25604" name="Picture 8" descr="A. Витамин. Ретинол. Необходим для нормального роста и развития эпителиальной ткани. Входит в зрительный пигмент родопсин. При недостатке – заболевание Куриная слепота (нарушение сумеречного зрения). Содержится: в молоке, рыбе, яйцах, масле, моркови, петрушке, абрикосах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48593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0" descr="C. Витамин. Помогает организму бороться с инфекциями, лучше видеть, стимулирует обновление клеток. При недостатке - цинга (набухают и кровоточат десны, выпадают зубы. Слабость, вялость, утомляемость, головокружение). Содержится: в цитрусовых, сладком перце, ягодах, моркови. Аскорбиновая к-та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14500"/>
            <a:ext cx="45005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Arial" charset="0"/>
              </a:rPr>
              <a:t>Фолиевая и никотиновая кислоты</a:t>
            </a:r>
          </a:p>
        </p:txBody>
      </p:sp>
      <p:sp>
        <p:nvSpPr>
          <p:cNvPr id="26626" name="Rectangle 5"/>
          <p:cNvSpPr>
            <a:spLocks noGrp="1"/>
          </p:cNvSpPr>
          <p:nvPr>
            <p:ph sz="half" idx="4294967295"/>
          </p:nvPr>
        </p:nvSpPr>
        <p:spPr>
          <a:xfrm>
            <a:off x="871538" y="2674938"/>
            <a:ext cx="3627437" cy="3451225"/>
          </a:xfrm>
        </p:spPr>
        <p:txBody>
          <a:bodyPr/>
          <a:lstStyle/>
          <a:p>
            <a:endParaRPr lang="ru-RU" sz="2000" smtClean="0"/>
          </a:p>
        </p:txBody>
      </p:sp>
      <p:sp>
        <p:nvSpPr>
          <p:cNvPr id="26627" name="Rectangle 6"/>
          <p:cNvSpPr>
            <a:spLocks noGrp="1"/>
          </p:cNvSpPr>
          <p:nvPr>
            <p:ph sz="half" idx="4294967295"/>
          </p:nvPr>
        </p:nvSpPr>
        <p:spPr>
          <a:xfrm>
            <a:off x="4643438" y="2708275"/>
            <a:ext cx="3629025" cy="3451225"/>
          </a:xfrm>
        </p:spPr>
        <p:txBody>
          <a:bodyPr/>
          <a:lstStyle/>
          <a:p>
            <a:endParaRPr lang="ru-RU" sz="2000" smtClean="0"/>
          </a:p>
        </p:txBody>
      </p:sp>
      <p:pic>
        <p:nvPicPr>
          <p:cNvPr id="26628" name="Picture 8" descr="B9. Витамин. Фолиевая к-та. Участвует в синтезе нуклеиновых кислот, аминокислот, регулирует работу органов кроветворения. Содержится: в мясе, корнеплодах, финиках, абрикосах, грибах, тыкве, отрубях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500"/>
            <a:ext cx="450056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0" descr="PP. Витамин. Никотиновая к-та. Участвует в синтезе нуклеиновых кислот, аминокислот, регулирует работу органов кроветворения. При недостатке - пеллагра (поражение кожи, дерматит, диарея, бессонница, депрессия). Содержится в свинине, рыбе, арахисе, помидорах, петрушке, шиповнике, мяте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714500"/>
            <a:ext cx="46434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/>
          </p:cNvSpPr>
          <p:nvPr>
            <p:ph type="title" sz="quarter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3" name="Rectangle 5"/>
          <p:cNvSpPr>
            <a:spLocks noGrp="1"/>
          </p:cNvSpPr>
          <p:nvPr>
            <p:ph sz="quarter" idx="4294967295"/>
          </p:nvPr>
        </p:nvSpPr>
        <p:spPr>
          <a:xfrm>
            <a:off x="871538" y="2674938"/>
            <a:ext cx="3627437" cy="1649412"/>
          </a:xfrm>
        </p:spPr>
        <p:txBody>
          <a:bodyPr/>
          <a:lstStyle/>
          <a:p>
            <a:endParaRPr lang="ru-RU" sz="1800" smtClean="0"/>
          </a:p>
        </p:txBody>
      </p:sp>
      <p:sp>
        <p:nvSpPr>
          <p:cNvPr id="27654" name="Rectangle 6"/>
          <p:cNvSpPr>
            <a:spLocks noGrp="1"/>
          </p:cNvSpPr>
          <p:nvPr>
            <p:ph sz="quarter" idx="4294967295"/>
          </p:nvPr>
        </p:nvSpPr>
        <p:spPr>
          <a:xfrm>
            <a:off x="4651375" y="2674938"/>
            <a:ext cx="3629025" cy="1649412"/>
          </a:xfrm>
        </p:spPr>
        <p:txBody>
          <a:bodyPr/>
          <a:lstStyle/>
          <a:p>
            <a:endParaRPr lang="ru-RU" sz="1800" smtClean="0"/>
          </a:p>
        </p:txBody>
      </p:sp>
      <p:sp>
        <p:nvSpPr>
          <p:cNvPr id="27655" name="Rectangle 7"/>
          <p:cNvSpPr>
            <a:spLocks noGrp="1"/>
          </p:cNvSpPr>
          <p:nvPr>
            <p:ph sz="quarter" idx="4294967295"/>
          </p:nvPr>
        </p:nvSpPr>
        <p:spPr>
          <a:xfrm>
            <a:off x="871538" y="4476750"/>
            <a:ext cx="3627437" cy="1649413"/>
          </a:xfrm>
        </p:spPr>
        <p:txBody>
          <a:bodyPr/>
          <a:lstStyle/>
          <a:p>
            <a:endParaRPr lang="ru-RU" sz="1800" smtClean="0"/>
          </a:p>
        </p:txBody>
      </p:sp>
      <p:sp>
        <p:nvSpPr>
          <p:cNvPr id="27656" name="Rectangle 8"/>
          <p:cNvSpPr>
            <a:spLocks noGrp="1"/>
          </p:cNvSpPr>
          <p:nvPr>
            <p:ph sz="quarter" idx="4294967295"/>
          </p:nvPr>
        </p:nvSpPr>
        <p:spPr>
          <a:xfrm>
            <a:off x="4643438" y="4508500"/>
            <a:ext cx="3629025" cy="1649413"/>
          </a:xfrm>
        </p:spPr>
        <p:txBody>
          <a:bodyPr/>
          <a:lstStyle/>
          <a:p>
            <a:endParaRPr lang="ru-RU" sz="1800" smtClean="0"/>
          </a:p>
        </p:txBody>
      </p:sp>
      <p:pic>
        <p:nvPicPr>
          <p:cNvPr id="27658" name="Picture 10" descr="фрук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3" cy="3719513"/>
          </a:xfrm>
          <a:prstGeom prst="rect">
            <a:avLst/>
          </a:prstGeom>
          <a:noFill/>
        </p:spPr>
      </p:pic>
      <p:pic>
        <p:nvPicPr>
          <p:cNvPr id="27660" name="Picture 12" descr="Скачать картинки - Ябло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60800"/>
            <a:ext cx="4572000" cy="2997200"/>
          </a:xfrm>
          <a:prstGeom prst="rect">
            <a:avLst/>
          </a:prstGeom>
          <a:noFill/>
        </p:spPr>
      </p:pic>
      <p:pic>
        <p:nvPicPr>
          <p:cNvPr id="27662" name="Picture 14" descr="Дын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0"/>
            <a:ext cx="4762500" cy="3962400"/>
          </a:xfrm>
          <a:prstGeom prst="rect">
            <a:avLst/>
          </a:prstGeom>
          <a:noFill/>
        </p:spPr>
      </p:pic>
      <p:pic>
        <p:nvPicPr>
          <p:cNvPr id="27666" name="Picture 18" descr="Земляника во всей красе...ммм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13100"/>
            <a:ext cx="4643438" cy="364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3013" name="Rectangle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sz="1800" smtClean="0"/>
          </a:p>
        </p:txBody>
      </p:sp>
      <p:sp>
        <p:nvSpPr>
          <p:cNvPr id="43014" name="Rectangle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sz="1800" smtClean="0"/>
          </a:p>
        </p:txBody>
      </p:sp>
      <p:sp>
        <p:nvSpPr>
          <p:cNvPr id="43015" name="Rectangle 7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sz="1800" smtClean="0"/>
          </a:p>
        </p:txBody>
      </p:sp>
      <p:sp>
        <p:nvSpPr>
          <p:cNvPr id="43016" name="Rectangle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z="1800" smtClean="0"/>
          </a:p>
        </p:txBody>
      </p:sp>
      <p:pic>
        <p:nvPicPr>
          <p:cNvPr id="43018" name="Picture 10" descr="beet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76800" cy="4365625"/>
          </a:xfrm>
          <a:prstGeom prst="rect">
            <a:avLst/>
          </a:prstGeom>
          <a:noFill/>
        </p:spPr>
      </p:pic>
      <p:pic>
        <p:nvPicPr>
          <p:cNvPr id="43020" name="Picture 12" descr="Помидоры - Фрукты и овощи / Разное фото обои / помидо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429000"/>
            <a:ext cx="4500562" cy="3429000"/>
          </a:xfrm>
          <a:prstGeom prst="rect">
            <a:avLst/>
          </a:prstGeom>
          <a:noFill/>
        </p:spPr>
      </p:pic>
      <p:pic>
        <p:nvPicPr>
          <p:cNvPr id="43022" name="Picture 14" descr="Баклажаны, картинки на рабочий стол, обои для рабочего стола, фото, картинки, заставки, full h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6338"/>
            <a:ext cx="4716463" cy="3141662"/>
          </a:xfrm>
          <a:prstGeom prst="rect">
            <a:avLst/>
          </a:prstGeom>
          <a:noFill/>
        </p:spPr>
      </p:pic>
      <p:pic>
        <p:nvPicPr>
          <p:cNvPr id="43024" name="Picture 16" descr="Петрушка, картинки на рабочий стол, обои для рабочего стола, фото, картинки, заставки, full h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0"/>
            <a:ext cx="4356100" cy="3573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smtClean="0">
                <a:latin typeface="Arial" charset="0"/>
              </a:rPr>
              <a:t>Народные</a:t>
            </a:r>
            <a:br>
              <a:rPr lang="ru-RU" sz="4000" smtClean="0">
                <a:latin typeface="Arial" charset="0"/>
              </a:rPr>
            </a:br>
            <a:r>
              <a:rPr lang="ru-RU" sz="4000" smtClean="0">
                <a:latin typeface="Arial" charset="0"/>
              </a:rPr>
              <a:t> средства</a:t>
            </a:r>
          </a:p>
        </p:txBody>
      </p:sp>
      <p:sp>
        <p:nvSpPr>
          <p:cNvPr id="45065" name="Rectangle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z="2000" smtClean="0"/>
          </a:p>
        </p:txBody>
      </p:sp>
      <p:sp>
        <p:nvSpPr>
          <p:cNvPr id="45066" name="Rectangle 10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sz="1800" smtClean="0"/>
          </a:p>
        </p:txBody>
      </p:sp>
      <p:sp>
        <p:nvSpPr>
          <p:cNvPr id="45067" name="Rectangle 11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sz="1800" smtClean="0"/>
          </a:p>
        </p:txBody>
      </p:sp>
      <p:pic>
        <p:nvPicPr>
          <p:cNvPr id="45064" name="Picture 8" descr="Лавровый лист целый, 15 г (Турция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44675"/>
            <a:ext cx="4067175" cy="5013325"/>
          </a:xfrm>
          <a:prstGeom prst="rect">
            <a:avLst/>
          </a:prstGeom>
          <a:noFill/>
        </p:spPr>
      </p:pic>
      <p:pic>
        <p:nvPicPr>
          <p:cNvPr id="45069" name="Picture 13" descr="ODUVANChIK-KOR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3708400" cy="3460750"/>
          </a:xfrm>
          <a:prstGeom prst="rect">
            <a:avLst/>
          </a:prstGeom>
          <a:noFill/>
        </p:spPr>
      </p:pic>
      <p:pic>
        <p:nvPicPr>
          <p:cNvPr id="45071" name="Picture 15" descr="29oduvanchi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3429000"/>
            <a:ext cx="52197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50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 descr="0014-014-Gruppy-krovi-v-Ross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 sz="quarter"/>
          </p:nvPr>
        </p:nvSpPr>
        <p:spPr>
          <a:xfrm>
            <a:off x="395288" y="260350"/>
            <a:ext cx="8229600" cy="1252538"/>
          </a:xfrm>
        </p:spPr>
        <p:txBody>
          <a:bodyPr/>
          <a:lstStyle/>
          <a:p>
            <a:r>
              <a:rPr lang="ru-RU" sz="6600" b="1" i="1" smtClean="0">
                <a:latin typeface="Arial" charset="0"/>
              </a:rPr>
              <a:t>жидкость</a:t>
            </a:r>
          </a:p>
        </p:txBody>
      </p:sp>
      <p:sp>
        <p:nvSpPr>
          <p:cNvPr id="57347" name="Rectangle 3"/>
          <p:cNvSpPr>
            <a:spLocks noGrp="1"/>
          </p:cNvSpPr>
          <p:nvPr>
            <p:ph sz="quarter" idx="1"/>
          </p:nvPr>
        </p:nvSpPr>
        <p:spPr>
          <a:xfrm>
            <a:off x="900113" y="2708275"/>
            <a:ext cx="3627437" cy="1649413"/>
          </a:xfrm>
        </p:spPr>
        <p:txBody>
          <a:bodyPr/>
          <a:lstStyle/>
          <a:p>
            <a:endParaRPr lang="ru-RU" sz="1800" smtClean="0"/>
          </a:p>
        </p:txBody>
      </p:sp>
      <p:sp>
        <p:nvSpPr>
          <p:cNvPr id="57348" name="Rectangle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sz="1800" smtClean="0"/>
          </a:p>
        </p:txBody>
      </p:sp>
      <p:sp>
        <p:nvSpPr>
          <p:cNvPr id="57349" name="Rectangle 5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ru-RU" sz="1800" smtClean="0"/>
          </a:p>
        </p:txBody>
      </p:sp>
      <p:sp>
        <p:nvSpPr>
          <p:cNvPr id="57350" name="Rectangle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z="1800" smtClean="0"/>
          </a:p>
        </p:txBody>
      </p:sp>
      <p:pic>
        <p:nvPicPr>
          <p:cNvPr id="57351" name="Picture 7" descr="оригинальные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40200" cy="3998913"/>
          </a:xfrm>
          <a:prstGeom prst="rect">
            <a:avLst/>
          </a:prstGeom>
          <a:noFill/>
        </p:spPr>
      </p:pic>
      <p:pic>
        <p:nvPicPr>
          <p:cNvPr id="57352" name="Picture 8" descr="Чай, бадьян, чашка, анис, блюдце, кори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3068638"/>
            <a:ext cx="5364162" cy="3789362"/>
          </a:xfrm>
          <a:prstGeom prst="rect">
            <a:avLst/>
          </a:prstGeom>
          <a:noFill/>
        </p:spPr>
      </p:pic>
      <p:pic>
        <p:nvPicPr>
          <p:cNvPr id="57353" name="Picture 9" descr="Чашечку кофе? (160 фото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6338"/>
            <a:ext cx="3810000" cy="3141662"/>
          </a:xfrm>
          <a:prstGeom prst="rect">
            <a:avLst/>
          </a:prstGeom>
          <a:noFill/>
        </p:spPr>
      </p:pic>
      <p:pic>
        <p:nvPicPr>
          <p:cNvPr id="57354" name="Picture 10" descr="Картинка цветы, стакан, сок, апельсин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0"/>
            <a:ext cx="5076825" cy="321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</a:rPr>
              <a:t>Утренняя  гимнастика</a:t>
            </a:r>
          </a:p>
        </p:txBody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9396" name="Picture 4" descr="20120529-NIK_12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28775"/>
            <a:ext cx="8642350" cy="5229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</a:rPr>
              <a:t>Виноград и виноградный сок</a:t>
            </a:r>
          </a:p>
        </p:txBody>
      </p:sp>
      <p:sp>
        <p:nvSpPr>
          <p:cNvPr id="53253" name="Rectangle 5"/>
          <p:cNvSpPr>
            <a:spLocks noGrp="1"/>
          </p:cNvSpPr>
          <p:nvPr>
            <p:ph sz="half" idx="4294967295"/>
          </p:nvPr>
        </p:nvSpPr>
        <p:spPr bwMode="auto">
          <a:xfrm>
            <a:off x="871538" y="2674938"/>
            <a:ext cx="3627437" cy="3451225"/>
          </a:xfrm>
          <a:prstGeom prst="rect">
            <a:avLst/>
          </a:prstGeom>
        </p:spPr>
        <p:txBody>
          <a:bodyPr/>
          <a:lstStyle/>
          <a:p>
            <a:endParaRPr lang="ru-RU" sz="2000" smtClean="0"/>
          </a:p>
        </p:txBody>
      </p:sp>
      <p:sp>
        <p:nvSpPr>
          <p:cNvPr id="53254" name="Rectangle 6"/>
          <p:cNvSpPr>
            <a:spLocks noGrp="1"/>
          </p:cNvSpPr>
          <p:nvPr>
            <p:ph sz="half" idx="4294967295"/>
          </p:nvPr>
        </p:nvSpPr>
        <p:spPr bwMode="auto">
          <a:xfrm>
            <a:off x="4651375" y="2674938"/>
            <a:ext cx="3629025" cy="3451225"/>
          </a:xfrm>
          <a:prstGeom prst="rect">
            <a:avLst/>
          </a:prstGeom>
        </p:spPr>
        <p:txBody>
          <a:bodyPr/>
          <a:lstStyle/>
          <a:p>
            <a:endParaRPr lang="ru-RU" sz="2000" smtClean="0"/>
          </a:p>
        </p:txBody>
      </p:sp>
      <p:pic>
        <p:nvPicPr>
          <p:cNvPr id="53256" name="Picture 8" descr="Виноград и виноградный сок в бокал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00" y="1485107"/>
            <a:ext cx="4481060" cy="4968230"/>
          </a:xfrm>
          <a:prstGeom prst="rect">
            <a:avLst/>
          </a:prstGeom>
          <a:noFill/>
        </p:spPr>
      </p:pic>
      <p:pic>
        <p:nvPicPr>
          <p:cNvPr id="53258" name="Picture 10" descr="56585_PhotoNew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41438"/>
            <a:ext cx="4572000" cy="551656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КРОВЬ ЧЕЛОВЕКА </a:t>
            </a:r>
          </a:p>
        </p:txBody>
      </p:sp>
      <p:pic>
        <p:nvPicPr>
          <p:cNvPr id="14339" name="Picture 4" descr="Эритроциты (красные), лейкоциты (белые) и тромбоциты (розовые)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4313"/>
            <a:ext cx="8785225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/>
          </p:cNvSpPr>
          <p:nvPr>
            <p:ph type="title" idx="4294967295"/>
          </p:nvPr>
        </p:nvSpPr>
        <p:spPr>
          <a:xfrm>
            <a:off x="250825" y="338138"/>
            <a:ext cx="8435975" cy="1252537"/>
          </a:xfrm>
        </p:spPr>
        <p:txBody>
          <a:bodyPr/>
          <a:lstStyle/>
          <a:p>
            <a:pPr algn="l"/>
            <a:r>
              <a:rPr lang="ru-RU" sz="4000" dirty="0" smtClean="0">
                <a:latin typeface="Arial" charset="0"/>
              </a:rPr>
              <a:t>Сердце,</a:t>
            </a:r>
            <a:br>
              <a:rPr lang="ru-RU" sz="4000" dirty="0" smtClean="0">
                <a:latin typeface="Arial" charset="0"/>
              </a:rPr>
            </a:br>
            <a:r>
              <a:rPr lang="ru-RU" sz="4000" dirty="0" smtClean="0">
                <a:latin typeface="Arial" charset="0"/>
              </a:rPr>
              <a:t>лёгкое и печень</a:t>
            </a:r>
          </a:p>
        </p:txBody>
      </p:sp>
      <p:sp>
        <p:nvSpPr>
          <p:cNvPr id="15362" name="Rectangle 6"/>
          <p:cNvSpPr>
            <a:spLocks noGrp="1"/>
          </p:cNvSpPr>
          <p:nvPr>
            <p:ph sz="quarter" idx="4294967295"/>
          </p:nvPr>
        </p:nvSpPr>
        <p:spPr>
          <a:xfrm>
            <a:off x="4643438" y="2708275"/>
            <a:ext cx="3629025" cy="1649413"/>
          </a:xfrm>
        </p:spPr>
        <p:txBody>
          <a:bodyPr/>
          <a:lstStyle/>
          <a:p>
            <a:endParaRPr lang="ru-RU" sz="1800" smtClean="0"/>
          </a:p>
        </p:txBody>
      </p:sp>
      <p:sp>
        <p:nvSpPr>
          <p:cNvPr id="15363" name="Rectangle 7"/>
          <p:cNvSpPr>
            <a:spLocks noGrp="1"/>
          </p:cNvSpPr>
          <p:nvPr>
            <p:ph sz="quarter" idx="4294967295"/>
          </p:nvPr>
        </p:nvSpPr>
        <p:spPr>
          <a:xfrm>
            <a:off x="4643438" y="4508500"/>
            <a:ext cx="3629025" cy="1649413"/>
          </a:xfrm>
        </p:spPr>
        <p:txBody>
          <a:bodyPr/>
          <a:lstStyle/>
          <a:p>
            <a:endParaRPr lang="ru-RU" sz="1800" smtClean="0"/>
          </a:p>
        </p:txBody>
      </p:sp>
      <p:pic>
        <p:nvPicPr>
          <p:cNvPr id="15364" name="Picture 8" descr="0001-001-Proekt-Dvigatel-zhizni-cheloveka-Osnovopolagajuschij-vopros-Vozmozhna-li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773238"/>
            <a:ext cx="4140200" cy="5084762"/>
          </a:xfrm>
        </p:spPr>
      </p:pic>
      <p:pic>
        <p:nvPicPr>
          <p:cNvPr id="15365" name="Picture 10" descr="Лёгкие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15888"/>
            <a:ext cx="4932362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2" descr="Печень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3357563"/>
            <a:ext cx="471646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</a:rPr>
              <a:t>Утренние пробежки</a:t>
            </a:r>
          </a:p>
        </p:txBody>
      </p:sp>
      <p:sp>
        <p:nvSpPr>
          <p:cNvPr id="16386" name="Rectangle 5"/>
          <p:cNvSpPr>
            <a:spLocks noGrp="1"/>
          </p:cNvSpPr>
          <p:nvPr>
            <p:ph sz="half" idx="4294967295"/>
          </p:nvPr>
        </p:nvSpPr>
        <p:spPr>
          <a:xfrm>
            <a:off x="871538" y="2674938"/>
            <a:ext cx="3627437" cy="3451225"/>
          </a:xfrm>
        </p:spPr>
        <p:txBody>
          <a:bodyPr/>
          <a:lstStyle/>
          <a:p>
            <a:endParaRPr lang="ru-RU" sz="2000" smtClean="0"/>
          </a:p>
        </p:txBody>
      </p:sp>
      <p:sp>
        <p:nvSpPr>
          <p:cNvPr id="16387" name="Rectangle 6"/>
          <p:cNvSpPr>
            <a:spLocks noGrp="1"/>
          </p:cNvSpPr>
          <p:nvPr>
            <p:ph sz="half" idx="4294967295"/>
          </p:nvPr>
        </p:nvSpPr>
        <p:spPr>
          <a:xfrm>
            <a:off x="4651375" y="2674938"/>
            <a:ext cx="3629025" cy="3451225"/>
          </a:xfrm>
        </p:spPr>
        <p:txBody>
          <a:bodyPr/>
          <a:lstStyle/>
          <a:p>
            <a:endParaRPr lang="ru-RU" sz="2000" smtClean="0"/>
          </a:p>
        </p:txBody>
      </p:sp>
      <p:pic>
        <p:nvPicPr>
          <p:cNvPr id="16388" name="Picture 8" descr="девушка эльф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7338"/>
            <a:ext cx="47879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 descr="beg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00213"/>
            <a:ext cx="4500562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6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</a:rPr>
              <a:t>Прогулки по лесу </a:t>
            </a:r>
          </a:p>
        </p:txBody>
      </p:sp>
      <p:sp>
        <p:nvSpPr>
          <p:cNvPr id="17410" name="Rectangle 17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12" descr="a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474654"/>
            <a:ext cx="903605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rev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Picture 5" descr="0006-006-Sostav-krov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Rectangle 5"/>
          <p:cNvSpPr>
            <a:spLocks noGrp="1"/>
          </p:cNvSpPr>
          <p:nvPr>
            <p:ph sz="half" idx="4294967295"/>
          </p:nvPr>
        </p:nvSpPr>
        <p:spPr>
          <a:xfrm>
            <a:off x="871538" y="2674938"/>
            <a:ext cx="3627437" cy="3451225"/>
          </a:xfrm>
        </p:spPr>
        <p:txBody>
          <a:bodyPr/>
          <a:lstStyle/>
          <a:p>
            <a:endParaRPr lang="ru-RU" sz="2000" smtClean="0"/>
          </a:p>
        </p:txBody>
      </p:sp>
      <p:sp>
        <p:nvSpPr>
          <p:cNvPr id="21507" name="Rectangle 6"/>
          <p:cNvSpPr>
            <a:spLocks noGrp="1"/>
          </p:cNvSpPr>
          <p:nvPr>
            <p:ph sz="quarter" idx="4294967295"/>
          </p:nvPr>
        </p:nvSpPr>
        <p:spPr>
          <a:xfrm>
            <a:off x="4651375" y="2674938"/>
            <a:ext cx="3629025" cy="1649412"/>
          </a:xfrm>
        </p:spPr>
        <p:txBody>
          <a:bodyPr/>
          <a:lstStyle/>
          <a:p>
            <a:endParaRPr lang="ru-RU" sz="1800" smtClean="0"/>
          </a:p>
        </p:txBody>
      </p:sp>
      <p:sp>
        <p:nvSpPr>
          <p:cNvPr id="21508" name="Rectangle 7"/>
          <p:cNvSpPr>
            <a:spLocks noGrp="1"/>
          </p:cNvSpPr>
          <p:nvPr>
            <p:ph sz="quarter" idx="4294967295"/>
          </p:nvPr>
        </p:nvSpPr>
        <p:spPr>
          <a:xfrm>
            <a:off x="4651375" y="4476750"/>
            <a:ext cx="3629025" cy="1649413"/>
          </a:xfrm>
        </p:spPr>
        <p:txBody>
          <a:bodyPr/>
          <a:lstStyle/>
          <a:p>
            <a:endParaRPr lang="ru-RU" sz="1800" smtClean="0"/>
          </a:p>
        </p:txBody>
      </p:sp>
      <p:pic>
        <p:nvPicPr>
          <p:cNvPr id="21509" name="Picture 8" descr="0009-009-Trombotsity-krovjanye-plastin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4" descr="0011-011-Eritrotsity-krasnye-krovjanye-telt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4" descr="0012-012-Lejkotsity-belye-krovjanye-klet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120</TotalTime>
  <Words>45</Words>
  <Application>Microsoft Office PowerPoint</Application>
  <PresentationFormat>Экран (4:3)</PresentationFormat>
  <Paragraphs>13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«НАША  КРОВЬ»</vt:lpstr>
      <vt:lpstr>КРОВЬ ЧЕЛОВЕКА </vt:lpstr>
      <vt:lpstr>Сердце, лёгкое и печень</vt:lpstr>
      <vt:lpstr>Утренние пробежки</vt:lpstr>
      <vt:lpstr>Прогулки по лесу </vt:lpstr>
      <vt:lpstr>Презентация PowerPoint</vt:lpstr>
      <vt:lpstr>Презентация PowerPoint</vt:lpstr>
      <vt:lpstr>Презентация PowerPoint</vt:lpstr>
      <vt:lpstr>Презентация PowerPoint</vt:lpstr>
      <vt:lpstr>Витамины группы В</vt:lpstr>
      <vt:lpstr>Витамины А и С</vt:lpstr>
      <vt:lpstr>Фолиевая и никотиновая кислоты</vt:lpstr>
      <vt:lpstr>Презентация PowerPoint</vt:lpstr>
      <vt:lpstr>Презентация PowerPoint</vt:lpstr>
      <vt:lpstr>Народные  средства</vt:lpstr>
      <vt:lpstr>Презентация PowerPoint</vt:lpstr>
      <vt:lpstr>жидкость</vt:lpstr>
      <vt:lpstr>Утренняя  гимнастика</vt:lpstr>
      <vt:lpstr>Виноград и виноградный сок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 КРОВЬ</dc:title>
  <dc:creator>Мастер</dc:creator>
  <cp:lastModifiedBy>Мастер</cp:lastModifiedBy>
  <cp:revision>5</cp:revision>
  <dcterms:created xsi:type="dcterms:W3CDTF">2013-07-04T05:27:56Z</dcterms:created>
  <dcterms:modified xsi:type="dcterms:W3CDTF">2014-06-15T09:03:01Z</dcterms:modified>
</cp:coreProperties>
</file>