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71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4" r:id="rId18"/>
    <p:sldId id="273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A86FEF-1120-4CB5-84E8-017E24D8452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BF7B73-BA99-4ECC-8EBE-4DBB548B9C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77272"/>
            <a:ext cx="8800451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68759"/>
            <a:ext cx="6624736" cy="345638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rebuchet MS" panose="020B0603020202020204" pitchFamily="34" charset="0"/>
                <a:ea typeface="Batang" panose="02030600000101010101" pitchFamily="18" charset="-127"/>
              </a:rPr>
              <a:t>Организация внеурочной деятельности младших школьников средствами целевых программ</a:t>
            </a:r>
            <a:endParaRPr lang="ru-RU" sz="3600" b="1" dirty="0">
              <a:latin typeface="Trebuchet MS" panose="020B06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877272"/>
            <a:ext cx="5184575" cy="98072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Шкляревич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Юлия Александровна, учитель начальных классов первой категории.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Самара, НОУ школа «Творчество»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Внеурочная деятельность в  режиме учебного дня складывается из двух блоков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41277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1. Утренняя  встреча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55547"/>
              </p:ext>
            </p:extLst>
          </p:nvPr>
        </p:nvGraphicFramePr>
        <p:xfrm>
          <a:off x="1547665" y="1896224"/>
          <a:ext cx="6072336" cy="4197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6188"/>
                <a:gridCol w="2856148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Развитие речи.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Математические игры.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Мир, в котором мы живем.</a:t>
                      </a:r>
                      <a:endParaRPr lang="ru-RU" dirty="0"/>
                    </a:p>
                  </a:txBody>
                  <a:tcPr/>
                </a:tc>
              </a:tr>
              <a:tr h="472372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 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Театр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dirty="0" smtClean="0"/>
                        <a:t>Рецитация</a:t>
                      </a:r>
                    </a:p>
                  </a:txBody>
                  <a:tcPr/>
                </a:tc>
              </a:tr>
              <a:tr h="472372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Беседы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Социальные упражнения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Совместные чтения</a:t>
                      </a:r>
                      <a:endParaRPr lang="ru-RU" dirty="0"/>
                    </a:p>
                  </a:txBody>
                  <a:tcPr/>
                </a:tc>
              </a:tr>
              <a:tr h="472372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</a:t>
                      </a:r>
                      <a:r>
                        <a:rPr lang="ru-RU" baseline="0" dirty="0" smtClean="0"/>
                        <a:t>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Ритмические упражнения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3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76470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2. Развивающий блок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02549"/>
              </p:ext>
            </p:extLst>
          </p:nvPr>
        </p:nvGraphicFramePr>
        <p:xfrm>
          <a:off x="1524000" y="1628800"/>
          <a:ext cx="6096000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Над совместными проектами класса.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Над индивидуальными проектами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Творческие мастерские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Ремесленная.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Театральная.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3.  </a:t>
                      </a:r>
                      <a:r>
                        <a:rPr lang="ru-RU" baseline="0" dirty="0" smtClean="0"/>
                        <a:t> Рукодельная.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Кружковая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Реализуется</a:t>
                      </a:r>
                      <a:r>
                        <a:rPr lang="ru-RU" baseline="0" dirty="0" smtClean="0"/>
                        <a:t> по пяти направлениям развития личности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19284"/>
            <a:ext cx="72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Данная структура позволяет решать следующие задачи: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  Развивать и формировать морально-нравственные качества     ребенка через творческую деятельность, позволяющую воспитывать личность  переживая и воспринимая различные художественные образы.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493216"/>
            <a:ext cx="3169920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760" y="5098121"/>
            <a:ext cx="2469288" cy="14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852" y="4509120"/>
            <a:ext cx="2510972" cy="2241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478121"/>
            <a:ext cx="4136334" cy="32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453" y="2650537"/>
            <a:ext cx="17457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36" y="3861048"/>
            <a:ext cx="384000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029" y="4149080"/>
            <a:ext cx="3227067" cy="21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1" y="8367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Формировать социально здоровое классное сообщество через совместную продуктивную деятельность, направленную на получение конкретного результата (продукта) при условии участия каждого члена данного сообщества.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133136"/>
            <a:ext cx="3633336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773136"/>
            <a:ext cx="2275279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096" y="4483440"/>
            <a:ext cx="2974313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061088"/>
            <a:ext cx="183087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764704"/>
            <a:ext cx="6768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здоровое школьное сообщество, которое базируется на общности интересов учеников и учителей всей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школы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объединенных совместной продуктивной деятельностью, эмоциональными переживаниями, заботой друг о друге.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542" y="2276872"/>
            <a:ext cx="7532915" cy="37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4509120"/>
            <a:ext cx="2895899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5" y="54868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переходе в среднюю школу внеурочная деятельность выстраивается в тесной связи с учебным материалом, интегрируя различные предметы в единый учебно-воспитательный процесс.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70213"/>
              </p:ext>
            </p:extLst>
          </p:nvPr>
        </p:nvGraphicFramePr>
        <p:xfrm>
          <a:off x="1259632" y="1844824"/>
          <a:ext cx="6696744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9984"/>
                <a:gridCol w="3236760"/>
              </a:tblGrid>
              <a:tr h="698376"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Утренние встречи</a:t>
                      </a:r>
                    </a:p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Постановка спектакля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Развивающий</a:t>
                      </a:r>
                      <a:r>
                        <a:rPr lang="ru-RU" baseline="0" dirty="0" smtClean="0"/>
                        <a:t> блок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Факультативные занятия по предметам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78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dirty="0" smtClean="0"/>
                        <a:t> речью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и обществознание</a:t>
                      </a:r>
                      <a:endParaRPr lang="ru-RU" dirty="0"/>
                    </a:p>
                  </a:txBody>
                  <a:tcPr/>
                </a:tc>
              </a:tr>
              <a:tr h="344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Работа с ритмом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Литературная</a:t>
                      </a:r>
                      <a:r>
                        <a:rPr lang="ru-RU" baseline="0" dirty="0" smtClean="0"/>
                        <a:t> мастерская</a:t>
                      </a:r>
                      <a:endParaRPr lang="ru-RU" dirty="0"/>
                    </a:p>
                  </a:txBody>
                  <a:tcPr/>
                </a:tc>
              </a:tr>
              <a:tr h="34478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движением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Художественная мастерская</a:t>
                      </a:r>
                      <a:endParaRPr lang="ru-RU" dirty="0"/>
                    </a:p>
                  </a:txBody>
                  <a:tcPr/>
                </a:tc>
              </a:tr>
              <a:tr h="344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Ремесленная мастерская</a:t>
                      </a:r>
                      <a:endParaRPr lang="ru-RU" dirty="0"/>
                    </a:p>
                  </a:txBody>
                  <a:tcPr/>
                </a:tc>
              </a:tr>
              <a:tr h="344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Спортивные занятия</a:t>
                      </a:r>
                      <a:endParaRPr lang="ru-RU" dirty="0"/>
                    </a:p>
                  </a:txBody>
                  <a:tcPr/>
                </a:tc>
              </a:tr>
              <a:tr h="344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Музыкальный 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923064"/>
            <a:ext cx="4423367" cy="27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04904"/>
            <a:ext cx="2343397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020" y="44624"/>
            <a:ext cx="2406436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160" y="381637"/>
            <a:ext cx="2880000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276872"/>
            <a:ext cx="3139048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09002" y="4758781"/>
            <a:ext cx="2406316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2924944"/>
            <a:ext cx="5398137" cy="31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581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Результатом - непосредственным итогом участия школьника в программе спецкурса  в рамках трехчастной  структуры  организуемой по обозначенным направлениям  является: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979712" y="4797152"/>
            <a:ext cx="5310336" cy="108012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67003"/>
              </p:ext>
            </p:extLst>
          </p:nvPr>
        </p:nvGraphicFramePr>
        <p:xfrm>
          <a:off x="971600" y="980728"/>
          <a:ext cx="7272808" cy="4834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4968552"/>
              </a:tblGrid>
              <a:tr h="170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(Я – личность)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AutoNum type="arabicPeriod"/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 индивидуальных способностей ребенка в художественном, творческом, ремесленном направлениях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AutoNum type="arabicPeriod"/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УУД. Познавательных: развитие творческого мышления, продуктивного воображения, произвольных памяти и внимания, рефлексии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 (Я – часть класса)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Проработка социальных взаимоотношений в классе через призму художественных образов, воздействующих на морально-нравственные качества учеников и совместную деятельность по подготовке спектакля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УУД. Коммуникативные: формирование компетенций о общении, включая ориентацию учащихся на умение слушать, вести диалог, строить продуктивное сотрудничество со сверстниками и взрослыми.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(Я – часть школы)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Демонстрация готового продукта (спектакля, проекта) создает  ситуацию преемственности от класса к классу, общности  интересов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93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Повысить качество результата позволяет оценка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эффективности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данной формы работы  по двум показателям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Продуктивность деятельности: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1) знания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умения и навыки, сформированные у школьников в процессе занятий подготовки и проведения внеурочных воспитательных дел;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) достижения обучающихся в культивируемых видах внеурочной деятельности.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Удовлетворённость участников деятельности её организацией и результатами.</a:t>
            </a:r>
          </a:p>
        </p:txBody>
      </p:sp>
    </p:spTree>
    <p:extLst>
      <p:ext uri="{BB962C8B-B14F-4D97-AF65-F5344CB8AC3E}">
        <p14:creationId xmlns:p14="http://schemas.microsoft.com/office/powerpoint/2010/main" val="146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13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128792" cy="4857403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Vani" panose="020B0502040204020203" pitchFamily="34" charset="0"/>
              </a:rPr>
              <a:t>1. </a:t>
            </a:r>
            <a:r>
              <a:rPr lang="ru-RU" sz="2800" dirty="0" smtClean="0">
                <a:latin typeface="Trebuchet MS" panose="020B0603020202020204" pitchFamily="34" charset="0"/>
                <a:cs typeface="Vani" panose="020B0502040204020203" pitchFamily="34" charset="0"/>
              </a:rPr>
              <a:t>Вступление </a:t>
            </a:r>
          </a:p>
          <a:p>
            <a:r>
              <a:rPr lang="ru-RU" sz="2800" dirty="0" smtClean="0">
                <a:latin typeface="Trebuchet MS" panose="020B0603020202020204" pitchFamily="34" charset="0"/>
                <a:cs typeface="Vani" panose="020B0502040204020203" pitchFamily="34" charset="0"/>
              </a:rPr>
              <a:t>2. Модель организации внеурочной деятельности класса</a:t>
            </a:r>
          </a:p>
          <a:p>
            <a:r>
              <a:rPr lang="ru-RU" sz="2400" dirty="0" smtClean="0">
                <a:latin typeface="Trebuchet MS" panose="020B0603020202020204" pitchFamily="34" charset="0"/>
                <a:cs typeface="Vani" panose="020B0502040204020203" pitchFamily="34" charset="0"/>
              </a:rPr>
              <a:t>2.1. Концептуальная основа программы внеурочной деятельности класса</a:t>
            </a:r>
          </a:p>
          <a:p>
            <a:r>
              <a:rPr lang="ru-RU" sz="2400" dirty="0" smtClean="0">
                <a:latin typeface="Trebuchet MS" panose="020B0603020202020204" pitchFamily="34" charset="0"/>
                <a:cs typeface="Vani" panose="020B0502040204020203" pitchFamily="34" charset="0"/>
              </a:rPr>
              <a:t>2.2. Организационно-функциональная модель внеурочной деятельности </a:t>
            </a:r>
          </a:p>
          <a:p>
            <a:r>
              <a:rPr lang="ru-RU" sz="2400" dirty="0" smtClean="0">
                <a:latin typeface="Trebuchet MS" panose="020B0603020202020204" pitchFamily="34" charset="0"/>
                <a:cs typeface="Vani" panose="020B0502040204020203" pitchFamily="34" charset="0"/>
              </a:rPr>
              <a:t>2.3. Формы, методы организации внеурочной деятельности</a:t>
            </a:r>
          </a:p>
          <a:p>
            <a:r>
              <a:rPr lang="ru-RU" sz="2800" dirty="0" smtClean="0">
                <a:latin typeface="Trebuchet MS" panose="020B0603020202020204" pitchFamily="34" charset="0"/>
                <a:cs typeface="Vani" panose="020B0502040204020203" pitchFamily="34" charset="0"/>
              </a:rPr>
              <a:t>3. Результат.</a:t>
            </a:r>
            <a:endParaRPr lang="ru-RU" sz="2800" dirty="0">
              <a:latin typeface="Trebuchet MS" panose="020B0603020202020204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48880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752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4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rebuchet MS" panose="020B0603020202020204" pitchFamily="34" charset="0"/>
            </a:endParaRPr>
          </a:p>
          <a:p>
            <a:endParaRPr lang="ru-RU" sz="3200" dirty="0">
              <a:latin typeface="Trebuchet MS" panose="020B0603020202020204" pitchFamily="34" charset="0"/>
            </a:endParaRPr>
          </a:p>
          <a:p>
            <a:r>
              <a:rPr lang="ru-RU" sz="3200" dirty="0" smtClean="0">
                <a:latin typeface="Trebuchet MS" panose="020B0603020202020204" pitchFamily="34" charset="0"/>
              </a:rPr>
              <a:t>В основу организации внеурочной деятельности класса (школы) положена новая структура учебного плана, в состав которого в качестве основного компонента включена внеурочная деятельность, как требование </a:t>
            </a:r>
            <a:r>
              <a:rPr lang="ru-RU" sz="3200" dirty="0" err="1" smtClean="0">
                <a:latin typeface="Trebuchet MS" panose="020B0603020202020204" pitchFamily="34" charset="0"/>
              </a:rPr>
              <a:t>ФГОСов</a:t>
            </a:r>
            <a:r>
              <a:rPr lang="ru-RU" sz="3200" dirty="0" smtClean="0">
                <a:latin typeface="Trebuchet MS" panose="020B0603020202020204" pitchFamily="34" charset="0"/>
              </a:rPr>
              <a:t>.</a:t>
            </a:r>
            <a:endParaRPr lang="ru-RU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rebuchet MS" panose="020B0603020202020204" pitchFamily="34" charset="0"/>
              </a:rPr>
              <a:t>Содержательно программа внеурочной деятельности класса выстраивается по пяти направлениям развития личности: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духовно-нравственному;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спортивно- оздоровительному;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социальному;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общеинтеллектуальному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бщекультурному.</a:t>
            </a:r>
          </a:p>
          <a:p>
            <a:r>
              <a:rPr lang="ru-RU" sz="2800" dirty="0" smtClean="0">
                <a:latin typeface="Trebuchet MS" panose="020B0603020202020204" pitchFamily="34" charset="0"/>
              </a:rPr>
              <a:t>Принимая безоговорочно требования стандартов, мы, тем не менее свободны в выборе концепций, форм, методов программ воспитания</a:t>
            </a:r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728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anose="020B0603020202020204" pitchFamily="34" charset="0"/>
              </a:rPr>
              <a:t>Программа внеурочной деятельности класса базируется на нескольких концептуальных идеях воспитания: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Теории множественности интеллекта (ТМИ) американского психолога Г.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Гарднера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согласно которой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каждый ребенок талантлив хотя бы в одном из восьми типов интеллекта: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-вербально-лингвистический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-логически-математический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-визуально-пространственный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-моторно-двигательный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-музыкально-ритмический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-межличностный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внутриличностный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-натуралистический</a:t>
            </a:r>
          </a:p>
          <a:p>
            <a:pPr marL="285750" indent="-285750" algn="ctr">
              <a:buFontTx/>
              <a:buChar char="-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endParaRPr lang="ru-RU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85101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Теории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природосообразности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немецкого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философа Рудольфа Штайнера и реализуемой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вальдорфской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школой,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системой образования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основанной на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уважении к детству.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Междисциплинарный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подход, используемый 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вальдорфских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школах, позволяет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привить ученикам целостный взгляд на мир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14" y="692696"/>
            <a:ext cx="7532915" cy="5519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692696"/>
            <a:ext cx="6336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Ее цель — развить (опираясь на возрастные особенности) природные способности каждого ребенка и укрепить веру в собственные силы, которая понадобиться ему во взрослой жизни. 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66967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-Теории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оспитательной системы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формирования образа жизни достойного человека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по программе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Щурковой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Н.Е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.,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утверждающей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Истину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Добро и Красоту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как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три основы жизни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достойного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человека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endParaRPr lang="ru-RU" sz="40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Внеурочная деятельность в начальной школе имеет трехчастную структуру и организуется с каждым учеником по направлениям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1647"/>
              </p:ext>
            </p:extLst>
          </p:nvPr>
        </p:nvGraphicFramePr>
        <p:xfrm>
          <a:off x="1524000" y="1700807"/>
          <a:ext cx="6096000" cy="4392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14641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Ученик (Я – личность)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Учитываются и развиваются индивидуальные способности каждого ребенка</a:t>
                      </a:r>
                      <a:endParaRPr lang="ru-RU" sz="1800" dirty="0"/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 (Я – часть класса)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Прорабатываются социальные взаимоотношения в классе. Формируется коллектив</a:t>
                      </a:r>
                      <a:endParaRPr lang="ru-RU" sz="1800" dirty="0"/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Школа (Я – часть школы)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Закладываются школьные традиции.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r>
                        <a:rPr lang="ru-RU" sz="1800" baseline="0" dirty="0" smtClean="0"/>
                        <a:t>Создается преемственность от класса к классу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8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801</TotalTime>
  <Words>690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Организация внеурочной деятельности младших школьников средствами целевых программ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младших школьников средствами целевых программ</dc:title>
  <dc:creator>Юлия</dc:creator>
  <cp:lastModifiedBy>Юлия</cp:lastModifiedBy>
  <cp:revision>51</cp:revision>
  <dcterms:created xsi:type="dcterms:W3CDTF">2013-09-14T10:44:13Z</dcterms:created>
  <dcterms:modified xsi:type="dcterms:W3CDTF">2013-10-20T18:50:11Z</dcterms:modified>
</cp:coreProperties>
</file>