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5" r:id="rId12"/>
    <p:sldId id="274" r:id="rId13"/>
    <p:sldId id="271" r:id="rId14"/>
    <p:sldId id="273" r:id="rId15"/>
    <p:sldId id="272" r:id="rId16"/>
    <p:sldId id="279" r:id="rId17"/>
    <p:sldId id="278" r:id="rId18"/>
    <p:sldId id="277" r:id="rId19"/>
    <p:sldId id="276" r:id="rId20"/>
    <p:sldId id="285" r:id="rId21"/>
    <p:sldId id="284" r:id="rId22"/>
    <p:sldId id="283" r:id="rId23"/>
    <p:sldId id="280" r:id="rId24"/>
    <p:sldId id="282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54" d="100"/>
          <a:sy n="54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6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AA84-1332-45AB-889B-587B208425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707-A262-48EA-AC23-1F187E68C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7107-3F43-4BC3-9078-C90D6AAB67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39B5-EA53-4451-B779-6DC001848B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5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EA5A-E84A-41E3-A77A-A321647F45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3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1E5C-D010-41CE-B277-6491F26855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185B-73B4-4C9F-A5F1-06325492FF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56C1-B14E-408D-BD44-1AF16BA986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52D00-27B7-4643-8987-DD91C342CC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9D91-C74D-4F42-82F1-D609EB8A2D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8F92-400E-4B0A-A145-27ECD29268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21F7-4D63-4919-806E-EE2B737518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3AF2-6277-4170-BADC-F8AB5078BE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6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66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B1DB-D9B8-4023-8B2E-759A546E833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27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8680"/>
            <a:ext cx="8229600" cy="288032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Коррекционно-педагогическая помощь детям с синдромом раннего детского аутизма </a:t>
            </a:r>
            <a:endParaRPr lang="ru-RU" sz="4000" dirty="0" smtClean="0"/>
          </a:p>
        </p:txBody>
      </p:sp>
      <p:pic>
        <p:nvPicPr>
          <p:cNvPr id="1026" name="Picture 2" descr="C:\Users\TANYA\Picture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84" y="3212976"/>
            <a:ext cx="417353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Monotype Corsiva" pitchFamily="66" charset="0"/>
              </a:rPr>
              <a:t>Арттерапия в системе коррекционной работы с аутичными детьми</a:t>
            </a:r>
            <a:endParaRPr lang="ru-RU" sz="40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988840"/>
            <a:ext cx="4392488" cy="4536504"/>
          </a:xfrm>
        </p:spPr>
        <p:txBody>
          <a:bodyPr/>
          <a:lstStyle/>
          <a:p>
            <a:pPr marL="342900" lvl="0" indent="-342900" algn="l" eaLnBrk="1" hangingPunct="1">
              <a:lnSpc>
                <a:spcPct val="90000"/>
              </a:lnSpc>
              <a:buClr>
                <a:srgbClr val="86D1EC"/>
              </a:buClr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FFFFFF"/>
                </a:solidFill>
              </a:rPr>
              <a:t>В работе с аутичными детьми </a:t>
            </a:r>
            <a:r>
              <a:rPr lang="ru-RU" sz="2000" b="1" i="1" dirty="0" err="1">
                <a:solidFill>
                  <a:srgbClr val="FFFFFF"/>
                </a:solidFill>
              </a:rPr>
              <a:t>арттерапия</a:t>
            </a:r>
            <a:r>
              <a:rPr lang="ru-RU" sz="2000" b="1" i="1" dirty="0">
                <a:solidFill>
                  <a:srgbClr val="FFFFFF"/>
                </a:solidFill>
              </a:rPr>
              <a:t> как и любые другие технологии ставит своей задачей формирование контакта и коммуникации между специалистом  (психологом, педагогом) и ребенком, а также между детьми подгруппы.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</a:p>
          <a:p>
            <a:pPr marL="342900" lvl="0" indent="-342900" algn="l" eaLnBrk="1" hangingPunct="1">
              <a:lnSpc>
                <a:spcPct val="90000"/>
              </a:lnSpc>
              <a:buClr>
                <a:srgbClr val="86D1EC"/>
              </a:buClr>
              <a:buFont typeface="Arial" charset="0"/>
              <a:buChar char="•"/>
              <a:defRPr/>
            </a:pPr>
            <a:endParaRPr lang="ru-RU" sz="20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90000"/>
              </a:lnSpc>
              <a:buClr>
                <a:srgbClr val="86D1EC"/>
              </a:buClr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FFFFFF"/>
                </a:solidFill>
              </a:rPr>
              <a:t>Арттерапия помогает аутичному ребенку почувствовать свою уникальность.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77089"/>
            <a:ext cx="3985420" cy="38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Куклотерапия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484784"/>
            <a:ext cx="5544616" cy="5256584"/>
          </a:xfrm>
        </p:spPr>
        <p:txBody>
          <a:bodyPr/>
          <a:lstStyle/>
          <a:p>
            <a:pPr marL="342900" lvl="0" indent="-342900" algn="l" eaLnBrk="1" hangingPunct="1">
              <a:lnSpc>
                <a:spcPct val="12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600" b="1" i="1" dirty="0">
                <a:solidFill>
                  <a:srgbClr val="FFFFFF"/>
                </a:solidFill>
              </a:rPr>
              <a:t>В работе с особыми детьми используется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b="1" i="1" dirty="0" err="1">
                <a:solidFill>
                  <a:srgbClr val="FFFFFF"/>
                </a:solidFill>
              </a:rPr>
              <a:t>куклотерапия</a:t>
            </a:r>
            <a:r>
              <a:rPr lang="ru-RU" sz="1600" b="1" i="1" dirty="0">
                <a:solidFill>
                  <a:srgbClr val="FFFFFF"/>
                </a:solidFill>
              </a:rPr>
              <a:t>.</a:t>
            </a:r>
            <a:r>
              <a:rPr lang="ru-RU" sz="1600" dirty="0">
                <a:solidFill>
                  <a:srgbClr val="FFFFFF"/>
                </a:solidFill>
              </a:rPr>
              <a:t>  </a:t>
            </a:r>
            <a:r>
              <a:rPr lang="ru-RU" sz="1600" b="1" i="1" dirty="0">
                <a:solidFill>
                  <a:srgbClr val="FFFFFF"/>
                </a:solidFill>
              </a:rPr>
              <a:t>Лучше, чем обычные куклы,   используются  на занятиях с  аутичными  детьми  мягкие</a:t>
            </a:r>
            <a:r>
              <a:rPr lang="ru-RU" sz="1600" dirty="0">
                <a:solidFill>
                  <a:srgbClr val="FFFFFF"/>
                </a:solidFill>
              </a:rPr>
              <a:t>  </a:t>
            </a:r>
            <a:r>
              <a:rPr lang="ru-RU" sz="1600" b="1" i="1" dirty="0">
                <a:solidFill>
                  <a:srgbClr val="FFFFFF"/>
                </a:solidFill>
              </a:rPr>
              <a:t>куклы – рукавички</a:t>
            </a:r>
            <a:r>
              <a:rPr lang="ru-RU" sz="1600" b="1" dirty="0">
                <a:solidFill>
                  <a:srgbClr val="FFFFFF"/>
                </a:solidFill>
              </a:rPr>
              <a:t>.</a:t>
            </a:r>
            <a:r>
              <a:rPr lang="ru-RU" sz="1600" dirty="0">
                <a:solidFill>
                  <a:srgbClr val="FFFFFF"/>
                </a:solidFill>
              </a:rPr>
              <a:t>  </a:t>
            </a:r>
          </a:p>
          <a:p>
            <a:pPr marL="342900" lvl="0" indent="-342900" algn="l" eaLnBrk="1" hangingPunct="1">
              <a:lnSpc>
                <a:spcPct val="120000"/>
              </a:lnSpc>
              <a:buClr>
                <a:srgbClr val="86D1EC"/>
              </a:buClr>
              <a:buBlip>
                <a:blip r:embed="rId2"/>
              </a:buBlip>
              <a:defRPr/>
            </a:pPr>
            <a:endParaRPr lang="ru-RU" sz="16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12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600" b="1" i="1" dirty="0">
                <a:solidFill>
                  <a:srgbClr val="FFFFFF"/>
                </a:solidFill>
              </a:rPr>
              <a:t>Эти  куклы  помогают  детям  приобретать  важные  социальные  навыки:  здороваться  и  прощаться,  оказывать  помощь  и  поддержку.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b="1" i="1" dirty="0">
                <a:solidFill>
                  <a:srgbClr val="FFFFFF"/>
                </a:solidFill>
              </a:rPr>
              <a:t>Общение  с  такой  куклой  расширяет  возможности  ребенка во  взаимодействии  с  окружающим  миром. </a:t>
            </a:r>
          </a:p>
          <a:p>
            <a:pPr marL="342900" lvl="0" indent="-342900" algn="l" eaLnBrk="1" hangingPunct="1">
              <a:lnSpc>
                <a:spcPct val="120000"/>
              </a:lnSpc>
              <a:buClr>
                <a:srgbClr val="86D1EC"/>
              </a:buClr>
              <a:buBlip>
                <a:blip r:embed="rId2"/>
              </a:buBlip>
              <a:defRPr/>
            </a:pPr>
            <a:endParaRPr lang="ru-RU" sz="16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12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600" b="1" i="1" dirty="0">
                <a:solidFill>
                  <a:srgbClr val="FFFFFF"/>
                </a:solidFill>
              </a:rPr>
              <a:t> От  имени   куклы   ребенок  учится  задавать  вопрос  и  отвечать  на  него.  Это  особенно  важно  для аутичных  детей.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374" y="1628800"/>
            <a:ext cx="27967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571" y="4221691"/>
            <a:ext cx="2805113" cy="21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FFFF"/>
                </a:solidFill>
                <a:latin typeface="Tahoma"/>
              </a:rPr>
              <a:t>Куклотерапия помогает формировать важные социоэмоциональные навыки 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2"/>
            <a:ext cx="5040560" cy="4681611"/>
          </a:xfrm>
        </p:spPr>
        <p:txBody>
          <a:bodyPr/>
          <a:lstStyle/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Взрослый  с помощью куклы решает множество задач: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Он учит детей, прежде всего, выражать заинтересованность в общении. 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 Шутит от имени персонажа, способствуя созданию атмосферы доброжелательности.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Активизирует безынициативных детей.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Постоянно создает ситуацию успеха, повышая тем самым уверенность  у детей.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Делает более раскованными стеснительных, зажатых, необщительных детей.</a:t>
            </a:r>
          </a:p>
          <a:p>
            <a:pPr marL="609600" lvl="0" indent="-6096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Помогает детям оценивать правильность или неправильность поведения персонажа.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6661" y="2420889"/>
            <a:ext cx="34512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>
                <a:latin typeface="Monotype Corsiva" pitchFamily="66" charset="0"/>
              </a:rPr>
              <a:t>Музыкальная и танцевальная терапия</a:t>
            </a:r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060848"/>
            <a:ext cx="4896544" cy="4464496"/>
          </a:xfrm>
        </p:spPr>
        <p:txBody>
          <a:bodyPr/>
          <a:lstStyle/>
          <a:p>
            <a:pPr marL="342900" lvl="0" indent="-342900" algn="l" eaLnBrk="1" hangingPunct="1">
              <a:lnSpc>
                <a:spcPct val="110000"/>
              </a:lnSpc>
              <a:buClr>
                <a:srgbClr val="86D1EC"/>
              </a:buClr>
              <a:buFont typeface="Arial" charset="0"/>
              <a:buChar char="•"/>
              <a:defRPr/>
            </a:pPr>
            <a:r>
              <a:rPr lang="ru-RU" sz="1600" b="1" i="1" dirty="0">
                <a:solidFill>
                  <a:srgbClr val="FFFFFF"/>
                </a:solidFill>
              </a:rPr>
              <a:t> Любому специалисту, работающему  с аутичным   ребенком музыка способна помочь наладить коммуникацию, улучшить поведение к лучшему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b="1" i="1" dirty="0">
                <a:solidFill>
                  <a:srgbClr val="FFFFFF"/>
                </a:solidFill>
              </a:rPr>
              <a:t>Она способна заменить вербальное общение между специалистом и ребенком на этапе формирования установления  контакта.  </a:t>
            </a:r>
            <a:r>
              <a:rPr lang="ru-RU" sz="1600" dirty="0">
                <a:solidFill>
                  <a:srgbClr val="FFFFFF"/>
                </a:solidFill>
              </a:rPr>
              <a:t>	</a:t>
            </a:r>
          </a:p>
          <a:p>
            <a:pPr marL="342900" lvl="0" indent="-342900" algn="l" eaLnBrk="1" hangingPunct="1">
              <a:lnSpc>
                <a:spcPct val="110000"/>
              </a:lnSpc>
              <a:buClr>
                <a:srgbClr val="86D1EC"/>
              </a:buClr>
              <a:buFont typeface="Arial" charset="0"/>
              <a:buChar char="•"/>
              <a:defRPr/>
            </a:pPr>
            <a:endParaRPr lang="ru-RU" sz="16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110000"/>
              </a:lnSpc>
              <a:buClr>
                <a:srgbClr val="86D1EC"/>
              </a:buClr>
              <a:buFont typeface="Arial" charset="0"/>
              <a:buChar char="•"/>
              <a:defRPr/>
            </a:pPr>
            <a:r>
              <a:rPr lang="ru-RU" sz="1600" b="1" i="1" dirty="0" smtClean="0">
                <a:solidFill>
                  <a:srgbClr val="FFFFFF"/>
                </a:solidFill>
              </a:rPr>
              <a:t>Можно часто использовать  </a:t>
            </a:r>
            <a:r>
              <a:rPr lang="ru-RU" sz="1600" b="1" i="1" dirty="0">
                <a:solidFill>
                  <a:srgbClr val="FFFFFF"/>
                </a:solidFill>
              </a:rPr>
              <a:t>детские  песни     в  ходе  занятий.  Игры  с  ритмами  и  мелодиями  способны  помочь  «растормозить»  речь  ребенка,  развить  подражание,  вызвать двигательную  активность  и  положительные  эмоции.</a:t>
            </a:r>
            <a:endParaRPr lang="ru-RU" sz="1600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110000"/>
              </a:lnSpc>
              <a:buClr>
                <a:srgbClr val="86D1EC"/>
              </a:buClr>
              <a:buFont typeface="Arial" charset="0"/>
              <a:buChar char="•"/>
              <a:defRPr/>
            </a:pPr>
            <a:endParaRPr lang="ru-RU" sz="1600" b="1" i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14" y="2204864"/>
            <a:ext cx="381372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Monotype Corsiva" pitchFamily="66" charset="0"/>
              </a:rPr>
              <a:t>Логопедическая работа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68760"/>
            <a:ext cx="4176464" cy="5256584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Логопедическая  работа  отличается  от  традиционной  в  виду  специфичности  речевых  расстройств. 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В работе с аутичными детьми не всегда</a:t>
            </a:r>
            <a:r>
              <a:rPr lang="ru-RU" sz="1800" b="1" i="1" u="sng" dirty="0">
                <a:solidFill>
                  <a:srgbClr val="FFFFFF"/>
                </a:solidFill>
              </a:rPr>
              <a:t> </a:t>
            </a:r>
            <a:r>
              <a:rPr lang="ru-RU" sz="1800" b="1" i="1" dirty="0">
                <a:solidFill>
                  <a:srgbClr val="FFFFFF"/>
                </a:solidFill>
              </a:rPr>
              <a:t>применимы традиционные логопедические приемы. 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Центральное место в формировании речевых и коммуникативных навыков занимает </a:t>
            </a:r>
            <a:r>
              <a:rPr lang="ru-RU" sz="1800" b="1" i="1" dirty="0" err="1">
                <a:solidFill>
                  <a:srgbClr val="FFFFFF"/>
                </a:solidFill>
              </a:rPr>
              <a:t>игротерапия</a:t>
            </a:r>
            <a:r>
              <a:rPr lang="ru-RU" sz="1800" b="1" i="1" dirty="0">
                <a:solidFill>
                  <a:srgbClr val="FFFFFF"/>
                </a:solidFill>
              </a:rPr>
              <a:t>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При обучении  грамоте используется  глобальное чтение.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Многие  понятия  дети  усваивают  на  написанных на карточках  словах.  А  некоторые  </a:t>
            </a:r>
            <a:r>
              <a:rPr lang="ru-RU" sz="1800" b="1" i="1" dirty="0" err="1">
                <a:solidFill>
                  <a:srgbClr val="FFFFFF"/>
                </a:solidFill>
              </a:rPr>
              <a:t>мутичные</a:t>
            </a:r>
            <a:r>
              <a:rPr lang="ru-RU" sz="1800" b="1" i="1" dirty="0">
                <a:solidFill>
                  <a:srgbClr val="FFFFFF"/>
                </a:solidFill>
              </a:rPr>
              <a:t>  дети  общаются  с  опорой  на  карточки.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847928"/>
            <a:ext cx="4399156" cy="32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0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-99392"/>
            <a:ext cx="82296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err="1">
                <a:latin typeface="Monotype Corsiva" pitchFamily="66" charset="0"/>
              </a:rPr>
              <a:t>Игротерапия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908720"/>
            <a:ext cx="6048672" cy="5616624"/>
          </a:xfrm>
        </p:spPr>
        <p:txBody>
          <a:bodyPr/>
          <a:lstStyle/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1. - Установление контакта;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2. - Устойчивую совместную деятельность  взрослого и ребенка;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3. - Совместную деятельность ребенка с педагогом (психологом) и детьми подгруппы (2-3 человека);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4. - Совместную деятельность ребенка с педагогом (психологом) и детьми группы;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5. – Формирование учебных навыков;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6. – Формирование речевых навыков;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7. – Формирование коммуникативных навыков;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8. – Развитие эмоциональной сферы;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9. – Формирование </a:t>
            </a:r>
            <a:r>
              <a:rPr lang="ru-RU" sz="2000" dirty="0" err="1">
                <a:solidFill>
                  <a:srgbClr val="FFFFFF"/>
                </a:solidFill>
                <a:latin typeface="Tahoma"/>
              </a:rPr>
              <a:t>социоэмоциональных</a:t>
            </a:r>
            <a:r>
              <a:rPr lang="ru-RU" sz="2000" dirty="0">
                <a:solidFill>
                  <a:srgbClr val="FFFFFF"/>
                </a:solidFill>
                <a:latin typeface="Tahoma"/>
              </a:rPr>
              <a:t> навыков;</a:t>
            </a:r>
          </a:p>
          <a:p>
            <a:pPr marL="342900" lvl="0" indent="-342900" algn="l"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10. - Формирование правильного поведения.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5053"/>
            <a:ext cx="2604591" cy="32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Monotype Corsiva" pitchFamily="66" charset="0"/>
              </a:rPr>
              <a:t>Сборно-разборные игрушки 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72816"/>
            <a:ext cx="3456384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Пирамидки, чашечки, матрешки, доски </a:t>
            </a:r>
            <a:r>
              <a:rPr lang="ru-RU" sz="2400" dirty="0" err="1">
                <a:solidFill>
                  <a:srgbClr val="FFFFFF"/>
                </a:solidFill>
                <a:latin typeface="Tahoma"/>
              </a:rPr>
              <a:t>Сегена</a:t>
            </a:r>
            <a:r>
              <a:rPr lang="ru-RU" sz="2400" dirty="0">
                <a:solidFill>
                  <a:srgbClr val="FFFFFF"/>
                </a:solidFill>
                <a:latin typeface="Tahoma"/>
              </a:rPr>
              <a:t>, </a:t>
            </a:r>
            <a:endParaRPr lang="ru-RU" sz="2400" dirty="0" smtClean="0">
              <a:solidFill>
                <a:srgbClr val="FFFFFF"/>
              </a:solidFill>
              <a:latin typeface="Tahom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FF"/>
                </a:solidFill>
                <a:latin typeface="Tahoma"/>
              </a:rPr>
              <a:t>«</a:t>
            </a:r>
            <a:r>
              <a:rPr lang="ru-RU" sz="2400" dirty="0">
                <a:solidFill>
                  <a:srgbClr val="FFFFFF"/>
                </a:solidFill>
                <a:latin typeface="Tahoma"/>
              </a:rPr>
              <a:t>Почтовые ящики», логические кубы, </a:t>
            </a:r>
            <a:r>
              <a:rPr lang="ru-RU" sz="2400" dirty="0" err="1" smtClean="0">
                <a:solidFill>
                  <a:srgbClr val="FFFFFF"/>
                </a:solidFill>
                <a:latin typeface="Tahoma"/>
              </a:rPr>
              <a:t>пазлы</a:t>
            </a:r>
            <a:r>
              <a:rPr lang="ru-RU" sz="2400" dirty="0" smtClean="0">
                <a:solidFill>
                  <a:srgbClr val="FFFFFF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ahoma"/>
              </a:rPr>
              <a:t>способствуют опосредованному  контакту и взаимодействию с ребенком, а в дальнейшем  формированию речевых и </a:t>
            </a:r>
            <a:r>
              <a:rPr lang="ru-RU" sz="2400" dirty="0" smtClean="0">
                <a:solidFill>
                  <a:srgbClr val="FFFFFF"/>
                </a:solidFill>
                <a:latin typeface="Tahoma"/>
              </a:rPr>
              <a:t>коммуникативных навыков</a:t>
            </a: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6400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27733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12" y="4797152"/>
            <a:ext cx="26400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229600" cy="122413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Monotype Corsiva" pitchFamily="66" charset="0"/>
              </a:rPr>
              <a:t>Игры на формирование навыка сотрудничества 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844824"/>
            <a:ext cx="4896544" cy="4680520"/>
          </a:xfrm>
        </p:spPr>
        <p:txBody>
          <a:bodyPr/>
          <a:lstStyle/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Взрослый дает 2-м детям (3,4гр.аутизма) разрезные  картинки и с задором говорит: «Раз, два, три  - картинку собери».</a:t>
            </a:r>
          </a:p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Дети с аутизмом тяжело переживают ситуации неудачи и проигрыша. Взрослому важно корригировать поведение детей в этих ситуациях: «В прошлый раз ты собрал первым, а в этот раз - Витя…»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3829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6" y="1700808"/>
            <a:ext cx="346233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Monotype Corsiva" pitchFamily="66" charset="0"/>
              </a:rPr>
              <a:t>Игры на формирование навыка соблюдения очередности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56792"/>
            <a:ext cx="4392488" cy="4968552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Навык соблюдения очередности очень важен, т.к. без этого навыка не формируется способность к диалогу.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Игры с кубиками при выстраивании башни: «Твой кубик, мой кубик».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Игры с мозаикой при выкладывании дорожки: «Моя мозаика, твоя мозаика».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Игры с толканием мяча или машинки.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Игры в домино с более продвинутыми детьми: «Моя очередь, твоя очередь».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1800" b="1" dirty="0">
                <a:solidFill>
                  <a:srgbClr val="FFFFFF"/>
                </a:solidFill>
                <a:latin typeface="Tahoma"/>
              </a:rPr>
              <a:t>Игры с музыкальными инструментами в музыкальном зале. «Сначала звучат погремушки, потом ложки, потом бубен и </a:t>
            </a:r>
            <a:r>
              <a:rPr lang="ru-RU" sz="1800" b="1" dirty="0" err="1">
                <a:solidFill>
                  <a:srgbClr val="FFFFFF"/>
                </a:solidFill>
                <a:latin typeface="Tahoma"/>
              </a:rPr>
              <a:t>т.п</a:t>
            </a:r>
            <a:r>
              <a:rPr lang="ru-RU" sz="1800" b="1" dirty="0">
                <a:solidFill>
                  <a:srgbClr val="FFFFFF"/>
                </a:solidFill>
                <a:latin typeface="Tahoma"/>
              </a:rPr>
              <a:t>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437280"/>
            <a:ext cx="2640013" cy="1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084" y="2060848"/>
            <a:ext cx="2572254" cy="19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87220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>
                <a:latin typeface="Monotype Corsiva" pitchFamily="66" charset="0"/>
              </a:rPr>
              <a:t>Игры на растормаживание эмоциональной сферы</a:t>
            </a:r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636912"/>
            <a:ext cx="7992888" cy="3888432"/>
          </a:xfrm>
        </p:spPr>
        <p:txBody>
          <a:bodyPr/>
          <a:lstStyle/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latin typeface="Tahoma"/>
              </a:rPr>
              <a:t>«Догоню, догоню».</a:t>
            </a:r>
          </a:p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latin typeface="Tahoma"/>
              </a:rPr>
              <a:t>«Убегу, убегу».</a:t>
            </a:r>
          </a:p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latin typeface="Tahoma"/>
              </a:rPr>
              <a:t>Взрослый делает возле головы «рожки» и бежит за ребенком: «Напугаю, напугаю», «Забодаю, забодаю».</a:t>
            </a:r>
          </a:p>
          <a:p>
            <a:pPr marL="342900" lvl="0" indent="-342900" algn="l" eaLnBrk="1" hangingPunct="1">
              <a:lnSpc>
                <a:spcPct val="9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latin typeface="Tahoma"/>
              </a:rPr>
              <a:t>Взрослый берет ребенка за пояс, поднимает и кружит его со словами: «Полетели, покружили».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223224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atin typeface="Monotype Corsiva" pitchFamily="66" charset="0"/>
              </a:rPr>
              <a:t>«Трагедия </a:t>
            </a:r>
            <a:r>
              <a:rPr lang="ru-RU" sz="4800" dirty="0">
                <a:latin typeface="Monotype Corsiva" pitchFamily="66" charset="0"/>
              </a:rPr>
              <a:t>не в том, что мы есть, а в том, что в вашем мире нет места для </a:t>
            </a:r>
            <a:r>
              <a:rPr lang="ru-RU" sz="4800" dirty="0" smtClean="0">
                <a:latin typeface="Monotype Corsiva" pitchFamily="66" charset="0"/>
              </a:rPr>
              <a:t>нас».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589240"/>
            <a:ext cx="8568952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 smtClean="0">
                <a:latin typeface="Monotype Corsiva" pitchFamily="66" charset="0"/>
              </a:rPr>
              <a:t>Джим </a:t>
            </a:r>
            <a:r>
              <a:rPr lang="ru-RU" sz="4000" b="1" dirty="0" err="1" smtClean="0">
                <a:latin typeface="Monotype Corsiva" pitchFamily="66" charset="0"/>
              </a:rPr>
              <a:t>Синклер</a:t>
            </a:r>
            <a:r>
              <a:rPr lang="ru-RU" sz="4000" b="1" dirty="0" smtClean="0">
                <a:latin typeface="Monotype Corsiva" pitchFamily="66" charset="0"/>
              </a:rPr>
              <a:t> , статья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 smtClean="0">
                <a:latin typeface="Monotype Corsiva" pitchFamily="66" charset="0"/>
              </a:rPr>
              <a:t>« Не надо нас оплакивать».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69" y="2492896"/>
            <a:ext cx="4055839" cy="30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Monotype Corsiva" pitchFamily="66" charset="0"/>
              </a:rPr>
              <a:t>Игры на формирование речевых навыков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700808"/>
            <a:ext cx="4176464" cy="4824536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b="1" dirty="0">
                <a:solidFill>
                  <a:srgbClr val="FFFFFF"/>
                </a:solidFill>
                <a:latin typeface="Tahoma"/>
              </a:rPr>
              <a:t>Пальчиковые игры;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sz="2000" b="1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b="1" dirty="0">
                <a:solidFill>
                  <a:srgbClr val="FFFFFF"/>
                </a:solidFill>
                <a:latin typeface="Tahoma"/>
              </a:rPr>
              <a:t>Дидактические игры в лото;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sz="2000" b="1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b="1" dirty="0">
                <a:solidFill>
                  <a:srgbClr val="FFFFFF"/>
                </a:solidFill>
                <a:latin typeface="Tahoma"/>
              </a:rPr>
              <a:t>Игры с картинками, кубиками: «Найди», «Покажи», «Назови», «Собери».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sz="2000" b="1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b="1" dirty="0">
                <a:solidFill>
                  <a:srgbClr val="FFFFFF"/>
                </a:solidFill>
                <a:latin typeface="Tahoma"/>
              </a:rPr>
              <a:t>Игры с мячом (для детей 3-4 гр.), в ходе которых, взрослый катит ребенку мяч со словом, например: «Кукла», ребенок должен откатить мяч с обобщающим словом «Игрушка» и т.п.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700502"/>
            <a:ext cx="2760662" cy="19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1" y="2619859"/>
            <a:ext cx="2341563" cy="207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3645" y="1630816"/>
            <a:ext cx="2646363" cy="197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Monotype Corsiva" pitchFamily="66" charset="0"/>
              </a:rPr>
              <a:t>Игры на формирование диалоговых и коммуникативных навыков</a:t>
            </a:r>
            <a:endParaRPr lang="ru-RU" sz="40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5472608" cy="4680520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Доскажи словечко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sz="2000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Игры для детей 3-4 гр.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В предложении: «Летом жарко, а зимой…»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В стихотворении: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	Би-</a:t>
            </a:r>
            <a:r>
              <a:rPr lang="ru-RU" sz="2000" dirty="0" err="1">
                <a:solidFill>
                  <a:srgbClr val="FFFFFF"/>
                </a:solidFill>
                <a:latin typeface="Tahoma"/>
              </a:rPr>
              <a:t>би</a:t>
            </a:r>
            <a:r>
              <a:rPr lang="ru-RU" sz="2000" dirty="0">
                <a:solidFill>
                  <a:srgbClr val="FFFFFF"/>
                </a:solidFill>
                <a:latin typeface="Tahoma"/>
              </a:rPr>
              <a:t>-</a:t>
            </a:r>
            <a:r>
              <a:rPr lang="ru-RU" sz="2000" dirty="0" err="1">
                <a:solidFill>
                  <a:srgbClr val="FFFFFF"/>
                </a:solidFill>
                <a:latin typeface="Tahoma"/>
              </a:rPr>
              <a:t>би</a:t>
            </a:r>
            <a:r>
              <a:rPr lang="ru-RU" sz="2000" dirty="0">
                <a:solidFill>
                  <a:srgbClr val="FFFFFF"/>
                </a:solidFill>
                <a:latin typeface="Tahoma"/>
              </a:rPr>
              <a:t>, - кричит машина,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	Не могу я без… (бензина).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В загадке: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	Захотелось плакать вдруг,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	Слезы лить заставил … (лук).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endParaRPr lang="ru-RU" sz="2000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000" dirty="0">
                <a:solidFill>
                  <a:srgbClr val="FFFFFF"/>
                </a:solidFill>
                <a:latin typeface="Tahoma"/>
              </a:rPr>
              <a:t>	</a:t>
            </a:r>
            <a:r>
              <a:rPr lang="ru-RU" sz="2000" dirty="0" err="1">
                <a:solidFill>
                  <a:srgbClr val="FFFFFF"/>
                </a:solidFill>
                <a:latin typeface="Tahoma"/>
              </a:rPr>
              <a:t>Договаривание</a:t>
            </a:r>
            <a:r>
              <a:rPr lang="ru-RU" sz="2000" dirty="0">
                <a:solidFill>
                  <a:srgbClr val="FFFFFF"/>
                </a:solidFill>
                <a:latin typeface="Tahoma"/>
              </a:rPr>
              <a:t> словосочетаний, предложений в тексте литературного </a:t>
            </a:r>
            <a:r>
              <a:rPr lang="ru-RU" sz="2000" dirty="0" err="1">
                <a:solidFill>
                  <a:srgbClr val="FFFFFF"/>
                </a:solidFill>
                <a:latin typeface="Tahoma"/>
              </a:rPr>
              <a:t>произв</a:t>
            </a: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782034"/>
            <a:ext cx="3346450" cy="283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Игры </a:t>
            </a:r>
            <a:r>
              <a:rPr lang="ru-RU" sz="5400" dirty="0">
                <a:latin typeface="Monotype Corsiva" pitchFamily="66" charset="0"/>
              </a:rPr>
              <a:t>с конструктором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916832"/>
            <a:ext cx="4248472" cy="4608512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Плоскостное и объемное конструирование в: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defRPr/>
            </a:pPr>
            <a:endParaRPr lang="ru-RU" sz="2400" dirty="0">
              <a:solidFill>
                <a:srgbClr val="FFFFFF"/>
              </a:solidFill>
              <a:latin typeface="Tahoma"/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Совместном конструировании;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В самостоятельном конструировании объектов;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2400" dirty="0">
                <a:solidFill>
                  <a:srgbClr val="FFFFFF"/>
                </a:solidFill>
                <a:latin typeface="Tahoma"/>
              </a:rPr>
              <a:t>В сюжетном конструировании: «Автобус для ребят», «Как я шел в </a:t>
            </a:r>
            <a:r>
              <a:rPr lang="ru-RU" sz="2400" dirty="0" smtClean="0">
                <a:solidFill>
                  <a:srgbClr val="FFFFFF"/>
                </a:solidFill>
                <a:latin typeface="Tahoma"/>
              </a:rPr>
              <a:t>школу» </a:t>
            </a:r>
            <a:r>
              <a:rPr lang="ru-RU" sz="2400" dirty="0">
                <a:solidFill>
                  <a:srgbClr val="FFFFFF"/>
                </a:solidFill>
                <a:latin typeface="Tahoma"/>
              </a:rPr>
              <a:t>и т.п.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557" y="4221088"/>
            <a:ext cx="2516981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646" y="1844824"/>
            <a:ext cx="2492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atin typeface="Monotype Corsiva" pitchFamily="66" charset="0"/>
              </a:rPr>
              <a:t>Необходимые условия!!!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8568952" cy="540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Комплексная клинико-психолого-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педагогическоя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коррекция РДА может включать следующие разделы (и, соответственно, этапы):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1. Психологическая коррекция: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а) установление контакта со взрослыми;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б) смягчение общего фона сенсорного и эмоционального дискомфорта, тревоги, страхов;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в) стимуляция психической активности, направленной на взаимодействие со взрослыми и сверстниками;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г) формирование целенаправленного поведения;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д) преодоление отрицательных форм поведения: агрессии, негативизма, расторможенности влечений.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2. Педагогическая коррекция РДА: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а) формирование навыков самообслуживания;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в) пропедевтика обучения (коррекция специфического недоразвития восприятия, моторики, внимания, речи; формирование навыков изобразительной деятельности).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3. Медикаментозная коррекция РДА: поддерживающая психофармакологическая и общеукрепляющая терапия.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. Работа с семьей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а) психотерапия членов семьи;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б) ознакомление родителей с рядом психических особенностей ребенка;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в) составление индивидуальной программы воспитания и обучения аутичного ребенка в домашних условиях;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г) обучение родителей методикам воспитания аутичного ребенка, организации его режима, привитие навыков самообслуживания, подготовки к школе.</a:t>
            </a:r>
            <a:r>
              <a:rPr lang="ru-RU" sz="5400" dirty="0">
                <a:latin typeface="Monotype Corsiva" pitchFamily="66" charset="0"/>
              </a:rPr>
              <a:t/>
            </a:r>
            <a:br>
              <a:rPr lang="ru-RU" sz="5400" dirty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32655"/>
            <a:ext cx="8291264" cy="632054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«Эти </a:t>
            </a:r>
            <a:r>
              <a:rPr lang="ru-RU" sz="4000" dirty="0">
                <a:latin typeface="Monotype Corsiva" pitchFamily="66" charset="0"/>
              </a:rPr>
              <a:t>дети приходят проверить нас с вами на человечность»   </a:t>
            </a:r>
            <a:r>
              <a:rPr lang="ru-RU" sz="4000" dirty="0" err="1" smtClean="0">
                <a:latin typeface="Monotype Corsiva" pitchFamily="66" charset="0"/>
              </a:rPr>
              <a:t>Р.Шнайдер</a:t>
            </a:r>
            <a:r>
              <a:rPr lang="ru-RU" sz="4000" dirty="0">
                <a:latin typeface="Monotype Corsiva" pitchFamily="66" charset="0"/>
              </a:rPr>
              <a:t>.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«</a:t>
            </a:r>
            <a:r>
              <a:rPr lang="ru-RU" sz="4000" dirty="0">
                <a:latin typeface="Monotype Corsiva" pitchFamily="66" charset="0"/>
              </a:rPr>
              <a:t>Сражение выигрывает тот, кто твердо решил выиграть</a:t>
            </a:r>
            <a:r>
              <a:rPr lang="ru-RU" sz="4000" dirty="0" smtClean="0">
                <a:latin typeface="Monotype Corsiva" pitchFamily="66" charset="0"/>
              </a:rPr>
              <a:t>...» Л.Н. Толстой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>                                                                                       </a:t>
            </a:r>
            <a:r>
              <a:rPr lang="ru-RU" sz="4000" dirty="0" smtClean="0">
                <a:latin typeface="Monotype Corsiva" pitchFamily="66" charset="0"/>
              </a:rPr>
              <a:t>        </a:t>
            </a:r>
            <a:r>
              <a:rPr lang="ru-RU" sz="5400" dirty="0">
                <a:latin typeface="Monotype Corsiva" pitchFamily="66" charset="0"/>
              </a:rPr>
              <a:t/>
            </a:r>
            <a:br>
              <a:rPr lang="ru-RU" sz="5400" dirty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375" y="1843473"/>
            <a:ext cx="6009977" cy="3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Monotype Corsiva" pitchFamily="66" charset="0"/>
              </a:rPr>
              <a:t>Чего я у Вас прошу, на что уповаю, чего от вас жду, - это доверия, это безоговорочной готовности быть на моей стороне наперекор миру, даже наперекор миру, даже наперекор мне самому…" </a:t>
            </a:r>
            <a:endParaRPr lang="ru-RU" sz="54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Право на образование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8352928" cy="547260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3600" b="1" dirty="0" smtClean="0">
                <a:latin typeface="Monotype Corsiva" pitchFamily="66" charset="0"/>
              </a:rPr>
              <a:t>1.Законом </a:t>
            </a:r>
            <a:r>
              <a:rPr lang="ru-RU" sz="3600" b="1" dirty="0">
                <a:latin typeface="Monotype Corsiva" pitchFamily="66" charset="0"/>
              </a:rPr>
              <a:t>РФ «Об </a:t>
            </a:r>
            <a:r>
              <a:rPr lang="ru-RU" sz="3600" b="1" dirty="0" smtClean="0">
                <a:latin typeface="Monotype Corsiva" pitchFamily="66" charset="0"/>
              </a:rPr>
              <a:t>образовании»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3600" b="1" dirty="0" smtClean="0"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3600" b="1" dirty="0" smtClean="0">
                <a:latin typeface="Monotype Corsiva" pitchFamily="66" charset="0"/>
              </a:rPr>
              <a:t>2.Федеральным </a:t>
            </a:r>
            <a:r>
              <a:rPr lang="ru-RU" sz="3600" b="1" dirty="0">
                <a:latin typeface="Monotype Corsiva" pitchFamily="66" charset="0"/>
              </a:rPr>
              <a:t>законом «О социальной защите инвалидов в Российской Федерации</a:t>
            </a:r>
            <a:r>
              <a:rPr lang="ru-RU" sz="3600" b="1" dirty="0" smtClean="0">
                <a:latin typeface="Monotype Corsiva" pitchFamily="66" charset="0"/>
              </a:rPr>
              <a:t>»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3600" b="1" dirty="0" smtClean="0"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3600" b="1" dirty="0">
                <a:latin typeface="Monotype Corsiva" pitchFamily="66" charset="0"/>
              </a:rPr>
              <a:t>3. П</a:t>
            </a:r>
            <a:r>
              <a:rPr lang="ru-RU" sz="3600" b="1" dirty="0" smtClean="0">
                <a:latin typeface="Monotype Corsiva" pitchFamily="66" charset="0"/>
              </a:rPr>
              <a:t>исьмо  </a:t>
            </a:r>
            <a:r>
              <a:rPr lang="ru-RU" sz="3600" b="1" dirty="0">
                <a:latin typeface="Monotype Corsiva" pitchFamily="66" charset="0"/>
              </a:rPr>
              <a:t>Министерства </a:t>
            </a:r>
            <a:r>
              <a:rPr lang="ru-RU" sz="3600" b="1" dirty="0" smtClean="0">
                <a:latin typeface="Monotype Corsiva" pitchFamily="66" charset="0"/>
              </a:rPr>
              <a:t> образования  Российской </a:t>
            </a:r>
            <a:r>
              <a:rPr lang="ru-RU" sz="3600" b="1" dirty="0">
                <a:latin typeface="Monotype Corsiva" pitchFamily="66" charset="0"/>
              </a:rPr>
              <a:t>Федерации от 03.04.2003 г. № 27 2722-б </a:t>
            </a:r>
            <a:endParaRPr lang="ru-RU" sz="3600" b="1" dirty="0" smtClean="0"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3600" b="1" dirty="0" smtClean="0">
                <a:latin typeface="Monotype Corsiva" pitchFamily="66" charset="0"/>
              </a:rPr>
              <a:t>«</a:t>
            </a:r>
            <a:r>
              <a:rPr lang="ru-RU" sz="3600" b="1" dirty="0">
                <a:latin typeface="Monotype Corsiva" pitchFamily="66" charset="0"/>
              </a:rPr>
              <a:t>Об организации работы с обучающимися, имеющими сложный дефект». </a:t>
            </a:r>
            <a:endParaRPr lang="ru-RU" sz="36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151216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Monotype Corsiva" pitchFamily="66" charset="0"/>
              </a:rPr>
              <a:t>Особенности  коррекционной  работы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с  аутичными  детьми</a:t>
            </a:r>
            <a:r>
              <a:rPr lang="ru-RU" sz="5400" dirty="0">
                <a:latin typeface="Monotype Corsiva" pitchFamily="66" charset="0"/>
              </a:rPr>
              <a:t> </a:t>
            </a:r>
            <a:endParaRPr lang="ru-RU" sz="54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04864"/>
            <a:ext cx="4248472" cy="4320480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2000" i="1" dirty="0">
                <a:solidFill>
                  <a:srgbClr val="FFFFFF"/>
                </a:solidFill>
              </a:rPr>
              <a:t>В  </a:t>
            </a:r>
            <a:r>
              <a:rPr lang="ru-RU" sz="2000" b="1" i="1" dirty="0">
                <a:solidFill>
                  <a:srgbClr val="FFFFFF"/>
                </a:solidFill>
              </a:rPr>
              <a:t>основе  современных  концепций  коррекции  и  развития  детей  с  аутизмом  лежит  идея,  чтобы  не  больной  адаптировался  к  своему  окружению,  а  наоборот,  здоровые  приспосабливались  к  нему.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defRPr/>
            </a:pPr>
            <a:endParaRPr lang="ru-RU" sz="20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2000" b="1" i="1" dirty="0">
                <a:solidFill>
                  <a:srgbClr val="FFFFFF"/>
                </a:solidFill>
              </a:rPr>
              <a:t>Людей  с  нарушениями  в  развитии  следует  воспринимать  такими,  какие  они  есть,  а,   не  исходя  из  желания  узкого  круга  людей. (Т. </a:t>
            </a:r>
            <a:r>
              <a:rPr lang="ru-RU" sz="2000" b="1" i="1" dirty="0" err="1">
                <a:solidFill>
                  <a:srgbClr val="FFFFFF"/>
                </a:solidFill>
              </a:rPr>
              <a:t>Питерс</a:t>
            </a:r>
            <a:r>
              <a:rPr lang="ru-RU" sz="2000" b="1" i="1" dirty="0">
                <a:solidFill>
                  <a:srgbClr val="FFFFFF"/>
                </a:solidFill>
              </a:rPr>
              <a:t>).</a:t>
            </a:r>
            <a:endParaRPr lang="ru-RU" sz="2000" i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234" y="1945191"/>
            <a:ext cx="3313284" cy="44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FFFFFF"/>
                </a:solidFill>
              </a:rPr>
              <a:t> </a:t>
            </a:r>
            <a:r>
              <a:rPr lang="ru-RU" sz="4000" b="1" dirty="0">
                <a:solidFill>
                  <a:srgbClr val="FFFFFF"/>
                </a:solidFill>
                <a:effectLst/>
                <a:latin typeface="Monotype Corsiva" pitchFamily="66" charset="0"/>
              </a:rPr>
              <a:t>Специфика  построения  коррекционной  работы</a:t>
            </a:r>
            <a:endParaRPr lang="ru-RU" sz="4000" dirty="0" smtClean="0">
              <a:effectLst/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12776"/>
            <a:ext cx="8352928" cy="5112568"/>
          </a:xfrm>
        </p:spPr>
        <p:txBody>
          <a:bodyPr/>
          <a:lstStyle/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Важна  гибкость  педагога,  который  может  по  ходу  перестраивать занятие   с  учетом  пристрастий  и  настроений  ребенка.  Можно  заранее  составить  план  занятия,  но  действовать  придется  в  зависимости  от  ситуации  и  желания  ребенка.  Надо  быть чутким  к  ребенку  и  можно  увидеть,  что  он  сам  подсказывает  форму  взаимодействия  с  педагогом. 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endParaRPr lang="ru-RU" sz="18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На  начальных  этапах  обучения  важно  подкреплять  желаемое  поведение  ребенка, а  также  использовать  его  интересы  для  удержания  его  внимания.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endParaRPr lang="ru-RU" sz="1800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i="1" dirty="0">
                <a:solidFill>
                  <a:srgbClr val="FFFFFF"/>
                </a:solidFill>
              </a:rPr>
              <a:t>В  </a:t>
            </a:r>
            <a:r>
              <a:rPr lang="ru-RU" sz="1800" b="1" i="1" dirty="0">
                <a:solidFill>
                  <a:srgbClr val="FFFFFF"/>
                </a:solidFill>
              </a:rPr>
              <a:t>начале  следует  подбирать доступные  ребенку  задания,  создавая  ситуацию  успеха.  Сложность  увеличивается  постепенно,  после  того  как у ребенка  появилась  установка  на  выполнение  задание,  причем  взрослый  на  первых  порах  действует  за  ребенка,  управляя  его  руками. </a:t>
            </a: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endParaRPr lang="ru-RU" sz="1800" b="1" i="1" dirty="0">
              <a:solidFill>
                <a:srgbClr val="FFFFFF"/>
              </a:solidFill>
            </a:endParaRPr>
          </a:p>
          <a:p>
            <a:pPr marL="342900" lvl="0" indent="-342900" algn="l" eaLnBrk="1" hangingPunct="1">
              <a:lnSpc>
                <a:spcPct val="80000"/>
              </a:lnSpc>
              <a:buClr>
                <a:srgbClr val="86D1EC"/>
              </a:buClr>
              <a:buBlip>
                <a:blip r:embed="rId2"/>
              </a:buBlip>
              <a:defRPr/>
            </a:pPr>
            <a:r>
              <a:rPr lang="ru-RU" sz="1800" b="1" i="1" dirty="0">
                <a:solidFill>
                  <a:srgbClr val="FFFFFF"/>
                </a:solidFill>
              </a:rPr>
              <a:t>Важна  совместная  деятельность: педагог   рисует  одно,  ребенок  заканчивает,  или  наоборот.  Также  в  аппликации,  в    лепке,  в  конструировании, в игре.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Три основные направления работы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060848"/>
            <a:ext cx="8280920" cy="4464496"/>
          </a:xfrm>
        </p:spPr>
        <p:txBody>
          <a:bodyPr/>
          <a:lstStyle/>
          <a:p>
            <a:pPr marL="514350" indent="-514350" algn="l" eaLnBrk="1" hangingPunct="1">
              <a:lnSpc>
                <a:spcPct val="80000"/>
              </a:lnSpc>
              <a:buAutoNum type="arabicPeriod"/>
              <a:defRPr/>
            </a:pP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эмоционального контакта и выработка продуктивных форм взаимодействия; </a:t>
            </a:r>
            <a:endParaRPr lang="ru-RU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2. Построение 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на их основе программы социально-бытовой адаптации, а также систематическая 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родителями;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3. Подготовка 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школе.</a:t>
            </a:r>
          </a:p>
        </p:txBody>
      </p:sp>
    </p:spTree>
    <p:extLst>
      <p:ext uri="{BB962C8B-B14F-4D97-AF65-F5344CB8AC3E}">
        <p14:creationId xmlns:p14="http://schemas.microsoft.com/office/powerpoint/2010/main" val="42228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Условия успешной коррекции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00808"/>
            <a:ext cx="8496944" cy="482453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dirty="0" smtClean="0">
                <a:effectLst/>
                <a:latin typeface="Monotype Corsiva" pitchFamily="66" charset="0"/>
              </a:rPr>
              <a:t>1. Работа </a:t>
            </a:r>
            <a:r>
              <a:rPr lang="ru-RU" dirty="0">
                <a:effectLst/>
                <a:latin typeface="Monotype Corsiva" pitchFamily="66" charset="0"/>
              </a:rPr>
              <a:t>с культурными </a:t>
            </a:r>
            <a:r>
              <a:rPr lang="ru-RU" dirty="0" smtClean="0">
                <a:effectLst/>
                <a:latin typeface="Monotype Corsiva" pitchFamily="66" charset="0"/>
              </a:rPr>
              <a:t>посредниками;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dirty="0" smtClean="0">
              <a:effectLst/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dirty="0" smtClean="0">
                <a:effectLst/>
                <a:latin typeface="Monotype Corsiva" pitchFamily="66" charset="0"/>
              </a:rPr>
              <a:t>2. </a:t>
            </a:r>
            <a:r>
              <a:rPr lang="ru-RU" dirty="0">
                <a:effectLst/>
                <a:latin typeface="Monotype Corsiva" pitchFamily="66" charset="0"/>
              </a:rPr>
              <a:t>С</a:t>
            </a:r>
            <a:r>
              <a:rPr lang="ru-RU" dirty="0" smtClean="0">
                <a:effectLst/>
                <a:latin typeface="Monotype Corsiva" pitchFamily="66" charset="0"/>
              </a:rPr>
              <a:t>оздание </a:t>
            </a:r>
            <a:r>
              <a:rPr lang="ru-RU" dirty="0">
                <a:effectLst/>
                <a:latin typeface="Monotype Corsiva" pitchFamily="66" charset="0"/>
              </a:rPr>
              <a:t>блоков упражнений, развивающих произвольные стороны психических функций, а также рефлексивные способности, самоконтроль и самосознание; </a:t>
            </a:r>
            <a:endParaRPr lang="ru-RU" dirty="0" smtClean="0">
              <a:effectLst/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dirty="0">
              <a:effectLst/>
              <a:latin typeface="Monotype Corsiva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dirty="0" smtClean="0">
                <a:effectLst/>
                <a:latin typeface="Monotype Corsiva" pitchFamily="66" charset="0"/>
              </a:rPr>
              <a:t>3. Создание </a:t>
            </a:r>
            <a:r>
              <a:rPr lang="ru-RU" dirty="0">
                <a:effectLst/>
                <a:latin typeface="Monotype Corsiva" pitchFamily="66" charset="0"/>
              </a:rPr>
              <a:t>символических опор для осуществления детьми самоконтроля и освоения ими социально-бытовых навыков. </a:t>
            </a:r>
            <a:endParaRPr lang="ru-RU" dirty="0" smtClean="0"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6632"/>
            <a:ext cx="8229600" cy="194421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Принципы    коррекционной работы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564904"/>
            <a:ext cx="8640960" cy="3960440"/>
          </a:xfrm>
        </p:spPr>
        <p:txBody>
          <a:bodyPr/>
          <a:lstStyle/>
          <a:p>
            <a:pPr marL="571500" indent="-571500" algn="l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4000" b="1" dirty="0">
                <a:latin typeface="Monotype Corsiva" pitchFamily="66" charset="0"/>
              </a:rPr>
              <a:t>п</a:t>
            </a:r>
            <a:r>
              <a:rPr lang="ru-RU" sz="4000" b="1" dirty="0" smtClean="0">
                <a:latin typeface="Monotype Corsiva" pitchFamily="66" charset="0"/>
              </a:rPr>
              <a:t>ринцип </a:t>
            </a:r>
            <a:r>
              <a:rPr lang="ru-RU" sz="4000" b="1" dirty="0">
                <a:latin typeface="Monotype Corsiva" pitchFamily="66" charset="0"/>
              </a:rPr>
              <a:t>принятия ребенка </a:t>
            </a:r>
            <a:r>
              <a:rPr lang="ru-RU" sz="4000" b="1" dirty="0" smtClean="0">
                <a:latin typeface="Monotype Corsiva" pitchFamily="66" charset="0"/>
              </a:rPr>
              <a:t>;</a:t>
            </a:r>
          </a:p>
          <a:p>
            <a:pPr marL="571500" indent="-571500" algn="l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4000" b="1" dirty="0" smtClean="0">
                <a:latin typeface="Monotype Corsiva" pitchFamily="66" charset="0"/>
              </a:rPr>
              <a:t> принцип </a:t>
            </a:r>
            <a:r>
              <a:rPr lang="ru-RU" sz="4000" b="1" dirty="0">
                <a:latin typeface="Monotype Corsiva" pitchFamily="66" charset="0"/>
              </a:rPr>
              <a:t>помощи </a:t>
            </a:r>
            <a:r>
              <a:rPr lang="ru-RU" sz="4000" b="1" dirty="0" smtClean="0">
                <a:latin typeface="Monotype Corsiva" pitchFamily="66" charset="0"/>
              </a:rPr>
              <a:t>;</a:t>
            </a:r>
          </a:p>
          <a:p>
            <a:pPr marL="571500" indent="-571500" algn="l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4000" b="1" dirty="0">
                <a:latin typeface="Monotype Corsiva" pitchFamily="66" charset="0"/>
              </a:rPr>
              <a:t>п</a:t>
            </a:r>
            <a:r>
              <a:rPr lang="ru-RU" sz="4000" b="1" dirty="0" smtClean="0">
                <a:latin typeface="Monotype Corsiva" pitchFamily="66" charset="0"/>
              </a:rPr>
              <a:t>ринцип </a:t>
            </a:r>
            <a:r>
              <a:rPr lang="ru-RU" sz="4000" b="1" dirty="0">
                <a:latin typeface="Monotype Corsiva" pitchFamily="66" charset="0"/>
              </a:rPr>
              <a:t>индивидуального подхода </a:t>
            </a:r>
            <a:endParaRPr lang="ru-RU" sz="4000" b="1" dirty="0" smtClean="0">
              <a:latin typeface="Monotype Corsiva" pitchFamily="66" charset="0"/>
            </a:endParaRPr>
          </a:p>
          <a:p>
            <a:pPr marL="571500" indent="-571500" algn="l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4000" b="1" dirty="0" smtClean="0">
                <a:latin typeface="Monotype Corsiva" pitchFamily="66" charset="0"/>
              </a:rPr>
              <a:t>принцип </a:t>
            </a:r>
            <a:r>
              <a:rPr lang="ru-RU" sz="4000" b="1" dirty="0">
                <a:latin typeface="Monotype Corsiva" pitchFamily="66" charset="0"/>
              </a:rPr>
              <a:t>единства медицинских и психолого-педагогических воздействий </a:t>
            </a:r>
            <a:r>
              <a:rPr lang="ru-RU" sz="4000" b="1" dirty="0" smtClean="0">
                <a:latin typeface="Monotype Corsiva" pitchFamily="66" charset="0"/>
              </a:rPr>
              <a:t>;</a:t>
            </a:r>
          </a:p>
          <a:p>
            <a:pPr marL="571500" indent="-571500" algn="l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4000" b="1" dirty="0" smtClean="0">
                <a:latin typeface="Monotype Corsiva" pitchFamily="66" charset="0"/>
              </a:rPr>
              <a:t>принцип </a:t>
            </a:r>
            <a:r>
              <a:rPr lang="ru-RU" sz="4000" b="1" dirty="0">
                <a:latin typeface="Monotype Corsiva" pitchFamily="66" charset="0"/>
              </a:rPr>
              <a:t>сотрудничества с семьей </a:t>
            </a:r>
            <a:r>
              <a:rPr lang="ru-RU" sz="4000" b="1" dirty="0" smtClean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3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1331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Лучи</vt:lpstr>
      <vt:lpstr>Коррекционно-педагогическая помощь детям с синдромом раннего детского аутизма </vt:lpstr>
      <vt:lpstr>«Трагедия не в том, что мы есть, а в том, что в вашем мире нет места для нас».</vt:lpstr>
      <vt:lpstr>Чего я у Вас прошу, на что уповаю, чего от вас жду, - это доверия, это безоговорочной готовности быть на моей стороне наперекор миру, даже наперекор миру, даже наперекор мне самому…" </vt:lpstr>
      <vt:lpstr>Право на образование</vt:lpstr>
      <vt:lpstr>Особенности  коррекционной  работы с  аутичными  детьми </vt:lpstr>
      <vt:lpstr> Специфика  построения  коррекционной  работы</vt:lpstr>
      <vt:lpstr>Три основные направления работы</vt:lpstr>
      <vt:lpstr>Условия успешной коррекции</vt:lpstr>
      <vt:lpstr>Принципы    коррекционной работы</vt:lpstr>
      <vt:lpstr>Арттерапия в системе коррекционной работы с аутичными детьми</vt:lpstr>
      <vt:lpstr>Куклотерапия</vt:lpstr>
      <vt:lpstr>Куклотерапия помогает формировать важные социоэмоциональные навыки </vt:lpstr>
      <vt:lpstr>Музыкальная и танцевальная терапия</vt:lpstr>
      <vt:lpstr>Логопедическая работа</vt:lpstr>
      <vt:lpstr>Игротерапия</vt:lpstr>
      <vt:lpstr>Сборно-разборные игрушки </vt:lpstr>
      <vt:lpstr>Игры на формирование навыка сотрудничества </vt:lpstr>
      <vt:lpstr>Игры на формирование навыка соблюдения очередности</vt:lpstr>
      <vt:lpstr>Игры на растормаживание эмоциональной сферы</vt:lpstr>
      <vt:lpstr>Игры на формирование речевых навыков</vt:lpstr>
      <vt:lpstr>Игры на формирование диалоговых и коммуникативных навыков</vt:lpstr>
      <vt:lpstr>Игры с конструктором</vt:lpstr>
      <vt:lpstr>Необходимые условия!!!</vt:lpstr>
      <vt:lpstr>3. Медикаментозная коррекция РДА: поддерживающая психофармакологическая и общеукрепляющая терапия.   4. Работа с семьей:  а) психотерапия членов семьи; б) ознакомление родителей с рядом психических особенностей ребенка; в) составление индивидуальной программы воспитания и обучения аутичного ребенка в домашних условиях; г) обучение родителей методикам воспитания аутичного ребенка, организации его режима, привитие навыков самообслуживания, подготовки к школе. </vt:lpstr>
      <vt:lpstr>  «Эти дети приходят проверить нас с вами на человечность»   Р.Шнайдер.        «Сражение выигрывает тот, кто твердо решил выиграть...» Л.Н. Толстой    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Коррекционно-педагогическая помощь детям с синдромом раннего детского аутизма</dc:title>
  <dc:creator>TANYA</dc:creator>
  <cp:lastModifiedBy>TANYA</cp:lastModifiedBy>
  <cp:revision>9</cp:revision>
  <dcterms:modified xsi:type="dcterms:W3CDTF">2013-10-26T18:49:14Z</dcterms:modified>
</cp:coreProperties>
</file>