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5" r:id="rId2"/>
    <p:sldId id="322" r:id="rId3"/>
    <p:sldId id="310" r:id="rId4"/>
    <p:sldId id="312" r:id="rId5"/>
    <p:sldId id="321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9900"/>
    <a:srgbClr val="FFCC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8A1166-5E2C-4FC7-A82E-8296A440FEEA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7EE2AE1-82A0-4129-8003-2232ECBC2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75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0CD3C-0A6F-4D59-8B14-2A22652286F5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7487-3049-41A8-9351-8146619D2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82A4-D778-4E26-88CD-75D279684FCB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E7610-521A-43C2-9820-9493C5312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07912-C69A-417A-AB9E-230910027A56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F23A-3D98-46A7-88C4-22D75B10E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68BA7-CEDA-4A12-8C39-19F74994DEE1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B06FB-D160-4D70-AD0B-C7290C038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97E6F-6266-4A18-AA93-18840B0332AE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5DA1-9938-498C-B5DB-F7729DE6E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ED652-9988-40FA-BF58-B798AAE8F098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20269-EE9E-4AC0-A9EE-C106EA126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0B0E7-3C02-4C69-AE63-E6C6B449B988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776AA-9B0E-443F-9730-8F75BD38E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F9940-A466-4BB0-8ACC-43D85B34B692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07381-A7DB-4D56-8A08-E3F62AE84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B9AFC-5E1F-4B8B-8C8B-A5E0A3992DE6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BBAF6-9DB2-4D2B-8095-9EBBC7A74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C0CB2-B61A-4115-929B-285E7F5A42D4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13065-C18F-4C83-B794-5362AE487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B9ABC-3DA3-4D82-9D9E-C9F1C2B5A96B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1E6D3-7DCC-480B-B265-EAE81A43C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FFCC85-F62C-4E89-AE07-738CDA27F1C9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8DDBC3-E45F-4C72-AC03-B47D58DB7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2780928"/>
            <a:ext cx="64294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продолжение</a:t>
            </a:r>
            <a:endParaRPr lang="ru-RU" sz="7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524900"/>
            <a:ext cx="5106126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768579" y="4437112"/>
            <a:ext cx="3960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Иисус Христос освятил Крещение свои собственным примером, крестившись у Иоанна Крестителя, а потом, по воскресении Своём, дал повеление апостолам:</a:t>
            </a:r>
          </a:p>
          <a:p>
            <a:pPr lvl="0" algn="just"/>
            <a:r>
              <a:rPr lang="ru-RU" sz="1400" b="1" i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«Идите, научите все народы, крестя их во имя Отца и Сына и Святого Духа» (Евангелие от Матфея 28, 19)</a:t>
            </a:r>
          </a:p>
        </p:txBody>
      </p:sp>
    </p:spTree>
    <p:extLst>
      <p:ext uri="{BB962C8B-B14F-4D97-AF65-F5344CB8AC3E}">
        <p14:creationId xmlns:p14="http://schemas.microsoft.com/office/powerpoint/2010/main" val="10505500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4139952" y="750889"/>
            <a:ext cx="464344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457200" algn="ctr"/>
            <a:endParaRPr lang="ru-RU" sz="2400" b="1" dirty="0" smtClean="0"/>
          </a:p>
          <a:p>
            <a:pPr indent="457200" algn="ctr"/>
            <a:endParaRPr lang="ru-RU" sz="2400" b="1" dirty="0"/>
          </a:p>
          <a:p>
            <a:pPr indent="457200" algn="ctr"/>
            <a:endParaRPr lang="ru-RU" sz="2400" b="1" dirty="0" smtClean="0"/>
          </a:p>
          <a:p>
            <a:pPr indent="457200" algn="ctr"/>
            <a:endParaRPr lang="ru-RU" sz="2400" b="1" dirty="0"/>
          </a:p>
          <a:p>
            <a:pPr indent="457200" algn="ctr"/>
            <a:endParaRPr lang="ru-RU" sz="2400" b="1" dirty="0" smtClean="0"/>
          </a:p>
          <a:p>
            <a:pPr indent="457200" algn="ctr"/>
            <a:endParaRPr lang="ru-RU" sz="2400" b="1" dirty="0"/>
          </a:p>
          <a:p>
            <a:pPr indent="457200" algn="ctr"/>
            <a:endParaRPr lang="ru-RU" sz="2400" b="1" dirty="0" smtClean="0"/>
          </a:p>
          <a:p>
            <a:pPr indent="457200" algn="ctr"/>
            <a:endParaRPr lang="ru-RU" sz="24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371075"/>
            <a:ext cx="41769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В обычных жизненных обстоятельствах Таинство Крещения совершают епископы и священники Православной Церкви.</a:t>
            </a:r>
          </a:p>
          <a:p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8349" y="3933057"/>
            <a:ext cx="4149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"</a:t>
            </a:r>
            <a:r>
              <a:rPr lang="ru-RU" sz="1400" b="1" i="1" dirty="0" err="1" smtClean="0">
                <a:solidFill>
                  <a:schemeClr val="accent6">
                    <a:lumMod val="50000"/>
                  </a:schemeClr>
                </a:solidFill>
              </a:rPr>
              <a:t>Крещается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 раб Божий (раба Божия, имярек) во имя Отца (первое погружение), аминь, и Сына (второе погружение), аминь, и </a:t>
            </a:r>
            <a:r>
              <a:rPr lang="ru-RU" sz="1400" b="1" i="1" dirty="0" err="1" smtClean="0">
                <a:solidFill>
                  <a:schemeClr val="accent6">
                    <a:lumMod val="50000"/>
                  </a:schemeClr>
                </a:solidFill>
              </a:rPr>
              <a:t>Святаго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 Духа (третье погружение), аминь"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/>
          <a:srcRect l="3529" t="1992" r="2941" b="4388"/>
          <a:stretch>
            <a:fillRect/>
          </a:stretch>
        </p:blipFill>
        <p:spPr bwMode="auto">
          <a:xfrm>
            <a:off x="587547" y="404664"/>
            <a:ext cx="3525698" cy="3118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3429000"/>
            <a:ext cx="3646107" cy="2734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3857620" y="750889"/>
            <a:ext cx="464344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ctr"/>
            <a:endParaRPr lang="ru-RU" sz="2400" b="1" dirty="0" smtClean="0"/>
          </a:p>
          <a:p>
            <a:pPr indent="457200" algn="ctr"/>
            <a:endParaRPr lang="ru-RU" sz="2400" b="1" dirty="0"/>
          </a:p>
          <a:p>
            <a:pPr indent="457200" algn="ctr"/>
            <a:endParaRPr lang="ru-RU" sz="2400" b="1" dirty="0" smtClean="0"/>
          </a:p>
          <a:p>
            <a:pPr indent="457200" algn="ctr"/>
            <a:endParaRPr lang="ru-RU" sz="2400" b="1" dirty="0"/>
          </a:p>
          <a:p>
            <a:pPr indent="457200" algn="ctr"/>
            <a:endParaRPr lang="ru-RU" sz="2400" b="1" dirty="0" smtClean="0"/>
          </a:p>
          <a:p>
            <a:pPr indent="457200" algn="ctr"/>
            <a:endParaRPr lang="ru-RU" sz="2400" b="1" dirty="0"/>
          </a:p>
          <a:p>
            <a:pPr indent="457200" algn="ctr"/>
            <a:endParaRPr lang="ru-RU" sz="2400" b="1" dirty="0" smtClean="0"/>
          </a:p>
          <a:p>
            <a:pPr indent="457200" algn="ctr"/>
            <a:endParaRPr lang="ru-RU" sz="2400" b="1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5072066" y="714356"/>
            <a:ext cx="3500462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         </a:t>
            </a:r>
          </a:p>
          <a:p>
            <a:pPr algn="just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8640" y="546191"/>
            <a:ext cx="460851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68756" y="4221088"/>
            <a:ext cx="46985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Крёстные родители – </a:t>
            </a:r>
            <a:r>
              <a:rPr lang="ru-RU" sz="1400" b="1" dirty="0" err="1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воспреемники</a:t>
            </a:r>
            <a:r>
              <a:rPr lang="ru-RU" sz="14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,  близкие к семье </a:t>
            </a:r>
            <a:r>
              <a:rPr lang="ru-RU" sz="1400" b="1" dirty="0" err="1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крещаемого</a:t>
            </a:r>
            <a:r>
              <a:rPr lang="ru-RU" sz="14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люди, принимающие на себя обязанность наставлять крестника в духовной жизни, молиться о нем, следить за его воспитанием, учить благочестивой жизни, трудолюбию, кротости, воздержанию, любви и другим добродетелям. На крестного ложится и часть ответственности за поступки его крестника.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/>
          <a:srcRect b="3429"/>
          <a:stretch>
            <a:fillRect/>
          </a:stretch>
        </p:blipFill>
        <p:spPr bwMode="auto">
          <a:xfrm>
            <a:off x="395535" y="332656"/>
            <a:ext cx="8363709" cy="6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3857620" y="750889"/>
            <a:ext cx="464344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ctr"/>
            <a:endParaRPr lang="ru-RU" sz="2400" b="1" dirty="0" smtClean="0"/>
          </a:p>
          <a:p>
            <a:pPr indent="457200" algn="ctr"/>
            <a:endParaRPr lang="ru-RU" sz="2400" b="1" dirty="0"/>
          </a:p>
          <a:p>
            <a:pPr indent="457200" algn="ctr"/>
            <a:endParaRPr lang="ru-RU" sz="2400" b="1" dirty="0" smtClean="0"/>
          </a:p>
          <a:p>
            <a:pPr indent="457200" algn="ctr"/>
            <a:endParaRPr lang="ru-RU" sz="2400" b="1" dirty="0"/>
          </a:p>
          <a:p>
            <a:pPr indent="457200" algn="ctr"/>
            <a:endParaRPr lang="ru-RU" sz="2400" b="1" dirty="0" smtClean="0"/>
          </a:p>
          <a:p>
            <a:pPr indent="457200" algn="ctr"/>
            <a:endParaRPr lang="ru-RU" sz="2400" b="1" dirty="0"/>
          </a:p>
          <a:p>
            <a:pPr indent="457200" algn="ctr"/>
            <a:endParaRPr lang="ru-RU" sz="2400" b="1" dirty="0" smtClean="0"/>
          </a:p>
          <a:p>
            <a:pPr indent="457200" algn="ctr"/>
            <a:endParaRPr lang="ru-RU" sz="2400" b="1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5072066" y="714356"/>
            <a:ext cx="3500462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         </a:t>
            </a:r>
          </a:p>
          <a:p>
            <a:pPr algn="just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7279" y="1485631"/>
            <a:ext cx="407196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     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После совершения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</a:rPr>
              <a:t>Таинства Крещения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нового члена Христовой Церкви облачают в белую одежду: крестильную рубашку соответствующего размера.</a:t>
            </a:r>
          </a:p>
          <a:p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      Облачение крещенного в белую одежду, которую отцы Церкви называют "блистающей ризой, ризою царской, одеждой нетления", является знаком восстановления его истинной природы, утраченной всем человечеством грехопадением прародителей:</a:t>
            </a:r>
          </a:p>
          <a:p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</a:rPr>
              <a:t>           И облачая его во одеяние,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священник глаголет: </a:t>
            </a:r>
          </a:p>
          <a:p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</a:rPr>
              <a:t>"Облачается раб Божий (раба Божия, имярек) в ризу правды, во имя Отца и Сына и </a:t>
            </a:r>
            <a:r>
              <a:rPr lang="ru-RU" sz="1400" b="1" i="1" dirty="0" err="1" smtClean="0">
                <a:solidFill>
                  <a:schemeClr val="accent4">
                    <a:lumMod val="50000"/>
                  </a:schemeClr>
                </a:solidFill>
              </a:rPr>
              <a:t>Святаго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</a:rPr>
              <a:t> Духа, аминь".</a:t>
            </a:r>
            <a:endParaRPr lang="ru-RU" sz="1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7406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247</Words>
  <Application>Microsoft Office PowerPoint</Application>
  <PresentationFormat>Экран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Крещение</dc:subject>
  <dc:creator>Г.И. Непершина, г. Балашов</dc:creator>
  <cp:keywords>притвор, храм, иконостас, алтарь</cp:keywords>
  <cp:lastModifiedBy>пользователь</cp:lastModifiedBy>
  <cp:revision>113</cp:revision>
  <dcterms:modified xsi:type="dcterms:W3CDTF">2013-10-12T17:23:19Z</dcterms:modified>
  <cp:category>основы православной культуры</cp:category>
</cp:coreProperties>
</file>