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59" r:id="rId3"/>
    <p:sldId id="262" r:id="rId4"/>
    <p:sldId id="272" r:id="rId5"/>
    <p:sldId id="263" r:id="rId6"/>
    <p:sldId id="266" r:id="rId7"/>
    <p:sldId id="268" r:id="rId8"/>
    <p:sldId id="273" r:id="rId9"/>
    <p:sldId id="276" r:id="rId10"/>
    <p:sldId id="279" r:id="rId11"/>
    <p:sldId id="278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56956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Рефлексия деятельности обучающихся как неотъемлемая часть современного урока</a:t>
            </a:r>
            <a:endParaRPr lang="ru-RU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1FBAF6-E37F-4BD9-AAAD-E31C4749B571}" type="slidenum">
              <a:rPr lang="ru-RU"/>
              <a:pPr/>
              <a:t>10</a:t>
            </a:fld>
            <a:endParaRPr lang="ru-RU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2484438" y="4149725"/>
            <a:ext cx="576262" cy="2305050"/>
          </a:xfrm>
          <a:prstGeom prst="up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2843213" y="4005263"/>
            <a:ext cx="2952750" cy="649287"/>
          </a:xfrm>
          <a:prstGeom prst="rightArrow">
            <a:avLst>
              <a:gd name="adj1" fmla="val 50000"/>
              <a:gd name="adj2" fmla="val 1136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5508625" y="2133600"/>
            <a:ext cx="576263" cy="2305050"/>
          </a:xfrm>
          <a:prstGeom prst="up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5795963" y="1989138"/>
            <a:ext cx="2952750" cy="649287"/>
          </a:xfrm>
          <a:prstGeom prst="rightArrow">
            <a:avLst>
              <a:gd name="adj1" fmla="val 50000"/>
              <a:gd name="adj2" fmla="val 1136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5084763"/>
            <a:ext cx="7810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2852738"/>
            <a:ext cx="7810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836613"/>
            <a:ext cx="7810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WordArt 12"/>
          <p:cNvSpPr>
            <a:spLocks noChangeArrowheads="1" noChangeShapeType="1" noTextEdit="1"/>
          </p:cNvSpPr>
          <p:nvPr/>
        </p:nvSpPr>
        <p:spPr bwMode="auto">
          <a:xfrm rot="-653132">
            <a:off x="-22225" y="477838"/>
            <a:ext cx="7019925" cy="1698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kern="10" spc="-180" dirty="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"</a:t>
            </a:r>
            <a:r>
              <a:rPr lang="ru-RU" kern="10" spc="-180" dirty="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Лесенка успеха"</a:t>
            </a:r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0" y="6208713"/>
            <a:ext cx="2952750" cy="649287"/>
          </a:xfrm>
          <a:prstGeom prst="rightArrow">
            <a:avLst>
              <a:gd name="adj1" fmla="val 50000"/>
              <a:gd name="adj2" fmla="val 1136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439" grpId="0" animBg="1"/>
      <p:bldP spid="18444" grpId="0" animBg="1"/>
      <p:bldP spid="184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649A14-90FC-4742-89D4-E50015CAB7BB}" type="slidenum">
              <a:rPr lang="ru-RU"/>
              <a:pPr/>
              <a:t>11</a:t>
            </a:fld>
            <a:endParaRPr lang="ru-RU"/>
          </a:p>
        </p:txBody>
      </p:sp>
      <p:pic>
        <p:nvPicPr>
          <p:cNvPr id="41988" name="Picture 4" descr="яблоня"/>
          <p:cNvPicPr>
            <a:picLocks noChangeAspect="1" noChangeArrowheads="1"/>
          </p:cNvPicPr>
          <p:nvPr/>
        </p:nvPicPr>
        <p:blipFill>
          <a:blip r:embed="rId2" cstate="print"/>
          <a:srcRect t="8977" b="8977"/>
          <a:stretch>
            <a:fillRect/>
          </a:stretch>
        </p:blipFill>
        <p:spPr bwMode="auto">
          <a:xfrm>
            <a:off x="0" y="0"/>
            <a:ext cx="5907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MC90020823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1650" y="-531813"/>
            <a:ext cx="3562350" cy="388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MC900436911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1628775"/>
            <a:ext cx="12827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 descr="MC900441708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1052513"/>
            <a:ext cx="38163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8" descr="MC900441708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713" y="620713"/>
            <a:ext cx="1370012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9" descr="MC900441708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2636838"/>
            <a:ext cx="1519237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10" descr="MC90020823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133600"/>
            <a:ext cx="14954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11" descr="MC900436911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213100"/>
            <a:ext cx="3851275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«Дерево успеха»</a:t>
            </a:r>
            <a:endParaRPr lang="ru-RU" sz="40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«Волшебный мешочек»</a:t>
            </a:r>
            <a:endParaRPr lang="ru-RU" sz="40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ru-RU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«Поляна»</a:t>
            </a:r>
            <a:endParaRPr lang="ru-RU" sz="40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«Корзина идей»</a:t>
            </a:r>
            <a:endParaRPr lang="ru-RU" sz="40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/>
              <a:t>.</a:t>
            </a:r>
            <a:r>
              <a:rPr lang="ru-RU" i="1" dirty="0" smtClean="0">
                <a:solidFill>
                  <a:srgbClr val="92D050"/>
                </a:solidFill>
              </a:rPr>
              <a:t>Рефлексия содержания учебного материала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28800"/>
            <a:ext cx="8208912" cy="470916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 </a:t>
            </a:r>
            <a:r>
              <a:rPr lang="ru-RU" sz="3300" b="1" i="1" dirty="0" smtClean="0">
                <a:solidFill>
                  <a:schemeClr val="accent2">
                    <a:lumMod val="75000"/>
                  </a:schemeClr>
                </a:solidFill>
              </a:rPr>
              <a:t>«Рефлексивный экран</a:t>
            </a:r>
            <a:r>
              <a:rPr lang="ru-RU" sz="3300" b="1" i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33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Сегодня я узнал…                    </a:t>
            </a:r>
            <a:endParaRPr lang="ru-RU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Было интересно… </a:t>
            </a:r>
            <a:endParaRPr lang="ru-RU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Я научился…</a:t>
            </a:r>
            <a:endParaRPr lang="ru-RU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У меня получилось…</a:t>
            </a:r>
            <a:endParaRPr lang="ru-RU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Я смог…</a:t>
            </a:r>
            <a:endParaRPr lang="ru-RU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Я попробую…</a:t>
            </a:r>
            <a:endParaRPr lang="ru-RU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Меня удивило…</a:t>
            </a:r>
            <a:endParaRPr lang="ru-RU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Урок дал мне для жизни…</a:t>
            </a:r>
            <a:endParaRPr lang="ru-RU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Мне захотелось…</a:t>
            </a:r>
            <a:endParaRPr lang="ru-RU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Расскажу дома, что …</a:t>
            </a:r>
            <a:endParaRPr lang="ru-RU" dirty="0" smtClean="0">
              <a:solidFill>
                <a:schemeClr val="tx2">
                  <a:lumMod val="9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Анкета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txBody>
          <a:bodyPr>
            <a:normAutofit fontScale="85000" lnSpcReduction="20000"/>
          </a:bodyPr>
          <a:lstStyle/>
          <a:p>
            <a:r>
              <a:rPr lang="ru-RU" sz="2900" b="1" dirty="0" smtClean="0">
                <a:solidFill>
                  <a:srgbClr val="002060"/>
                </a:solidFill>
              </a:rPr>
              <a:t>1. На уроке я работал                </a:t>
            </a:r>
            <a:r>
              <a:rPr lang="ru-RU" sz="2900" b="1" dirty="0" smtClean="0">
                <a:solidFill>
                  <a:srgbClr val="002060"/>
                </a:solidFill>
              </a:rPr>
              <a:t>  </a:t>
            </a:r>
            <a:r>
              <a:rPr lang="ru-RU" sz="2900" b="1" dirty="0" smtClean="0">
                <a:solidFill>
                  <a:srgbClr val="002060"/>
                </a:solidFill>
              </a:rPr>
              <a:t>активно/пассивно    </a:t>
            </a:r>
            <a:endParaRPr lang="ru-RU" sz="2900" dirty="0" smtClean="0">
              <a:solidFill>
                <a:srgbClr val="002060"/>
              </a:solidFill>
            </a:endParaRPr>
          </a:p>
          <a:p>
            <a:r>
              <a:rPr lang="ru-RU" sz="2900" b="1" dirty="0" smtClean="0">
                <a:solidFill>
                  <a:srgbClr val="002060"/>
                </a:solidFill>
              </a:rPr>
              <a:t>2. Своей работой на уроке я      </a:t>
            </a:r>
            <a:r>
              <a:rPr lang="ru-RU" sz="2900" b="1" dirty="0" smtClean="0">
                <a:solidFill>
                  <a:srgbClr val="002060"/>
                </a:solidFill>
              </a:rPr>
              <a:t>  </a:t>
            </a:r>
            <a:r>
              <a:rPr lang="ru-RU" sz="2900" b="1" dirty="0" smtClean="0">
                <a:solidFill>
                  <a:srgbClr val="002060"/>
                </a:solidFill>
              </a:rPr>
              <a:t>доволен/не доволен</a:t>
            </a:r>
            <a:endParaRPr lang="ru-RU" sz="2900" dirty="0" smtClean="0">
              <a:solidFill>
                <a:srgbClr val="002060"/>
              </a:solidFill>
            </a:endParaRPr>
          </a:p>
          <a:p>
            <a:r>
              <a:rPr lang="ru-RU" sz="2900" b="1" dirty="0" smtClean="0">
                <a:solidFill>
                  <a:srgbClr val="002060"/>
                </a:solidFill>
              </a:rPr>
              <a:t>3</a:t>
            </a:r>
            <a:r>
              <a:rPr lang="ru-RU" sz="2900" b="1" dirty="0" smtClean="0">
                <a:solidFill>
                  <a:srgbClr val="002060"/>
                </a:solidFill>
              </a:rPr>
              <a:t>. Урок для меня показался     </a:t>
            </a:r>
            <a:r>
              <a:rPr lang="ru-RU" sz="2900" b="1" dirty="0" smtClean="0">
                <a:solidFill>
                  <a:srgbClr val="002060"/>
                </a:solidFill>
              </a:rPr>
              <a:t>   коротким/длинным</a:t>
            </a:r>
            <a:endParaRPr lang="ru-RU" sz="2900" dirty="0" smtClean="0">
              <a:solidFill>
                <a:srgbClr val="002060"/>
              </a:solidFill>
            </a:endParaRPr>
          </a:p>
          <a:p>
            <a:r>
              <a:rPr lang="ru-RU" sz="2900" b="1" dirty="0" smtClean="0">
                <a:solidFill>
                  <a:srgbClr val="002060"/>
                </a:solidFill>
              </a:rPr>
              <a:t>4.  </a:t>
            </a:r>
            <a:r>
              <a:rPr lang="ru-RU" sz="2900" b="1" dirty="0" smtClean="0">
                <a:solidFill>
                  <a:srgbClr val="002060"/>
                </a:solidFill>
              </a:rPr>
              <a:t>За урок я                                   </a:t>
            </a:r>
            <a:r>
              <a:rPr lang="ru-RU" sz="2900" b="1" dirty="0" smtClean="0">
                <a:solidFill>
                  <a:srgbClr val="002060"/>
                </a:solidFill>
              </a:rPr>
              <a:t> </a:t>
            </a:r>
            <a:r>
              <a:rPr lang="ru-RU" sz="2900" b="1" dirty="0" smtClean="0">
                <a:solidFill>
                  <a:srgbClr val="002060"/>
                </a:solidFill>
              </a:rPr>
              <a:t>не устал/ </a:t>
            </a:r>
            <a:r>
              <a:rPr lang="ru-RU" sz="2900" b="1" dirty="0" err="1" smtClean="0">
                <a:solidFill>
                  <a:srgbClr val="002060"/>
                </a:solidFill>
              </a:rPr>
              <a:t>устал</a:t>
            </a:r>
            <a:endParaRPr lang="ru-RU" sz="2900" dirty="0" smtClean="0">
              <a:solidFill>
                <a:srgbClr val="002060"/>
              </a:solidFill>
            </a:endParaRPr>
          </a:p>
          <a:p>
            <a:r>
              <a:rPr lang="ru-RU" sz="2900" b="1" dirty="0" smtClean="0">
                <a:solidFill>
                  <a:srgbClr val="002060"/>
                </a:solidFill>
              </a:rPr>
              <a:t>5</a:t>
            </a:r>
            <a:r>
              <a:rPr lang="ru-RU" sz="2900" b="1" dirty="0" smtClean="0">
                <a:solidFill>
                  <a:srgbClr val="002060"/>
                </a:solidFill>
              </a:rPr>
              <a:t>. Мое настроение </a:t>
            </a:r>
            <a:r>
              <a:rPr lang="ru-RU" sz="2900" b="1" dirty="0" smtClean="0">
                <a:solidFill>
                  <a:srgbClr val="002060"/>
                </a:solidFill>
              </a:rPr>
              <a:t>стало              лучше/ хуже  </a:t>
            </a:r>
          </a:p>
          <a:p>
            <a:r>
              <a:rPr lang="ru-RU" sz="2900" b="1" dirty="0" smtClean="0">
                <a:solidFill>
                  <a:srgbClr val="002060"/>
                </a:solidFill>
              </a:rPr>
              <a:t>6. </a:t>
            </a:r>
            <a:r>
              <a:rPr lang="ru-RU" sz="2900" b="1" dirty="0" smtClean="0">
                <a:solidFill>
                  <a:srgbClr val="002060"/>
                </a:solidFill>
              </a:rPr>
              <a:t>Материал урока мне был       </a:t>
            </a:r>
            <a:r>
              <a:rPr lang="ru-RU" sz="2900" b="1" dirty="0" smtClean="0">
                <a:solidFill>
                  <a:srgbClr val="002060"/>
                </a:solidFill>
              </a:rPr>
              <a:t> понятен/не понятен</a:t>
            </a:r>
            <a:endParaRPr lang="ru-RU" sz="29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900" b="1" dirty="0" smtClean="0">
                <a:solidFill>
                  <a:srgbClr val="002060"/>
                </a:solidFill>
              </a:rPr>
              <a:t>                                                                </a:t>
            </a:r>
            <a:r>
              <a:rPr lang="ru-RU" sz="2900" b="1" dirty="0" smtClean="0">
                <a:solidFill>
                  <a:srgbClr val="002060"/>
                </a:solidFill>
              </a:rPr>
              <a:t>интересен/скучен</a:t>
            </a:r>
            <a:endParaRPr lang="ru-RU" sz="2900" dirty="0" smtClean="0">
              <a:solidFill>
                <a:srgbClr val="002060"/>
              </a:solidFill>
            </a:endParaRPr>
          </a:p>
          <a:p>
            <a:r>
              <a:rPr lang="ru-RU" sz="2900" b="1" dirty="0" smtClean="0">
                <a:solidFill>
                  <a:srgbClr val="002060"/>
                </a:solidFill>
              </a:rPr>
              <a:t>7. Домашнее задание </a:t>
            </a:r>
            <a:endParaRPr lang="ru-RU" sz="29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900" b="1" dirty="0" smtClean="0">
                <a:solidFill>
                  <a:srgbClr val="002060"/>
                </a:solidFill>
              </a:rPr>
              <a:t>          мне </a:t>
            </a:r>
            <a:r>
              <a:rPr lang="ru-RU" sz="2900" b="1" dirty="0" smtClean="0">
                <a:solidFill>
                  <a:srgbClr val="002060"/>
                </a:solidFill>
              </a:rPr>
              <a:t>кажется </a:t>
            </a:r>
            <a:r>
              <a:rPr lang="ru-RU" sz="2900" b="1" dirty="0" smtClean="0">
                <a:solidFill>
                  <a:srgbClr val="002060"/>
                </a:solidFill>
              </a:rPr>
              <a:t>                               лёгким/трудным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002060"/>
                </a:solidFill>
              </a:rPr>
              <a:t>                                                 интересным/неинтересным</a:t>
            </a:r>
          </a:p>
          <a:p>
            <a:pPr>
              <a:buNone/>
            </a:pPr>
            <a:endParaRPr lang="ru-RU" sz="2900" dirty="0" smtClean="0"/>
          </a:p>
          <a:p>
            <a:pPr>
              <a:buNone/>
            </a:pPr>
            <a:r>
              <a:rPr lang="ru-RU" sz="2900" b="1" dirty="0" smtClean="0"/>
              <a:t> </a:t>
            </a:r>
            <a:endParaRPr lang="ru-RU" sz="2900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>
                <a:solidFill>
                  <a:srgbClr val="92D050"/>
                </a:solidFill>
              </a:rPr>
              <a:t>Синквейн</a:t>
            </a:r>
            <a:endParaRPr lang="ru-RU" i="1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1-я строка – 1 – 2  ключевых слова, определяющее содержание </a:t>
            </a:r>
            <a:r>
              <a:rPr lang="ru-RU" dirty="0" err="1" smtClean="0">
                <a:solidFill>
                  <a:srgbClr val="002060"/>
                </a:solidFill>
              </a:rPr>
              <a:t>синквейна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2-я строка – свойство этого объекта или 2 прилагательных, характеризующих данное понятие;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3-я строка – три глагола, или действие в рамках заданной темы;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4-я строка – короткое предложение, суть темы или отношение к ней;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5-я строка – синоним ключевого слова (существительное) или резюме.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92D050"/>
                </a:solidFill>
              </a:rPr>
              <a:t>Творчество А.С. Пушкина</a:t>
            </a:r>
            <a:endParaRPr lang="ru-RU" i="1" dirty="0">
              <a:solidFill>
                <a:srgbClr val="92D050"/>
              </a:solidFill>
            </a:endParaRPr>
          </a:p>
        </p:txBody>
      </p:sp>
      <p:pic>
        <p:nvPicPr>
          <p:cNvPr id="4" name="Содержимое 3" descr="пушки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196752"/>
            <a:ext cx="5400600" cy="5328592"/>
          </a:xfrm>
        </p:spPr>
      </p:pic>
    </p:spTree>
  </p:cSld>
  <p:clrMapOvr>
    <a:masterClrMapping/>
  </p:clrMapOvr>
  <p:transition spd="slow">
    <p:spli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</a:rPr>
              <a:t>Пушкин. </a:t>
            </a:r>
            <a:r>
              <a:rPr lang="ru-RU" sz="3600" i="1" dirty="0" smtClean="0">
                <a:solidFill>
                  <a:srgbClr val="002060"/>
                </a:solidFill>
              </a:rPr>
              <a:t>(Заголовок)</a:t>
            </a:r>
            <a:endParaRPr lang="ru-RU" sz="3600" dirty="0" smtClean="0">
              <a:solidFill>
                <a:srgbClr val="002060"/>
              </a:solidFill>
            </a:endParaRPr>
          </a:p>
          <a:p>
            <a:r>
              <a:rPr lang="ru-RU" sz="3600" dirty="0" smtClean="0">
                <a:solidFill>
                  <a:srgbClr val="002060"/>
                </a:solidFill>
              </a:rPr>
              <a:t>Великий, талантливый. </a:t>
            </a:r>
            <a:r>
              <a:rPr lang="ru-RU" sz="3600" i="1" dirty="0" smtClean="0">
                <a:solidFill>
                  <a:srgbClr val="002060"/>
                </a:solidFill>
              </a:rPr>
              <a:t>(2 </a:t>
            </a:r>
            <a:r>
              <a:rPr lang="ru-RU" sz="3600" i="1" dirty="0" smtClean="0">
                <a:solidFill>
                  <a:srgbClr val="002060"/>
                </a:solidFill>
              </a:rPr>
              <a:t>прилагательных</a:t>
            </a:r>
            <a:r>
              <a:rPr lang="ru-RU" sz="3600" i="1" dirty="0" smtClean="0">
                <a:solidFill>
                  <a:srgbClr val="002060"/>
                </a:solidFill>
              </a:rPr>
              <a:t>)</a:t>
            </a:r>
            <a:endParaRPr lang="ru-RU" sz="3600" dirty="0" smtClean="0">
              <a:solidFill>
                <a:srgbClr val="002060"/>
              </a:solidFill>
            </a:endParaRPr>
          </a:p>
          <a:p>
            <a:r>
              <a:rPr lang="ru-RU" sz="3600" dirty="0" smtClean="0">
                <a:solidFill>
                  <a:srgbClr val="002060"/>
                </a:solidFill>
              </a:rPr>
              <a:t>Думает, страдает, любит. </a:t>
            </a:r>
            <a:r>
              <a:rPr lang="ru-RU" sz="3600" i="1" dirty="0" smtClean="0">
                <a:solidFill>
                  <a:srgbClr val="002060"/>
                </a:solidFill>
              </a:rPr>
              <a:t>(3 глагола)</a:t>
            </a:r>
            <a:endParaRPr lang="ru-RU" sz="3600" dirty="0" smtClean="0">
              <a:solidFill>
                <a:srgbClr val="002060"/>
              </a:solidFill>
            </a:endParaRPr>
          </a:p>
          <a:p>
            <a:r>
              <a:rPr lang="ru-RU" sz="3600" dirty="0" smtClean="0">
                <a:solidFill>
                  <a:srgbClr val="002060"/>
                </a:solidFill>
              </a:rPr>
              <a:t>Чувства добрые пробуждает. </a:t>
            </a:r>
            <a:r>
              <a:rPr lang="ru-RU" sz="3600" i="1" dirty="0" smtClean="0">
                <a:solidFill>
                  <a:srgbClr val="002060"/>
                </a:solidFill>
              </a:rPr>
              <a:t>(Суть темы)</a:t>
            </a:r>
            <a:endParaRPr lang="ru-RU" sz="3600" dirty="0" smtClean="0">
              <a:solidFill>
                <a:srgbClr val="002060"/>
              </a:solidFill>
            </a:endParaRPr>
          </a:p>
          <a:p>
            <a:r>
              <a:rPr lang="ru-RU" sz="3600" dirty="0" smtClean="0">
                <a:solidFill>
                  <a:srgbClr val="002060"/>
                </a:solidFill>
              </a:rPr>
              <a:t>Гений. </a:t>
            </a:r>
            <a:r>
              <a:rPr lang="ru-RU" sz="3600" i="1" dirty="0" smtClean="0">
                <a:solidFill>
                  <a:srgbClr val="002060"/>
                </a:solidFill>
              </a:rPr>
              <a:t>(Синоним ключевого слова)</a:t>
            </a:r>
            <a:endParaRPr lang="ru-RU" sz="36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diamond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92D050"/>
                </a:solidFill>
              </a:rPr>
              <a:t>Разработка учителем рефлексивной </a:t>
            </a:r>
            <a:r>
              <a:rPr lang="ru-RU" i="1" dirty="0" smtClean="0">
                <a:solidFill>
                  <a:srgbClr val="92D050"/>
                </a:solidFill>
              </a:rPr>
              <a:t>методики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При разработке рефлексивной методики учителю необходимо учитывать:</a:t>
            </a:r>
          </a:p>
          <a:p>
            <a:pPr lvl="0"/>
            <a:r>
              <a:rPr lang="ru-RU" sz="36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возрастные особенности </a:t>
            </a:r>
            <a:r>
              <a:rPr lang="ru-RU" sz="36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обучающихся </a:t>
            </a:r>
            <a:r>
              <a:rPr lang="ru-RU" sz="36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 состав класса</a:t>
            </a:r>
            <a:r>
              <a:rPr lang="ru-RU" sz="36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;</a:t>
            </a:r>
          </a:p>
          <a:p>
            <a:r>
              <a:rPr lang="ru-RU" sz="36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особенности предмета, тему и тип </a:t>
            </a:r>
            <a:r>
              <a:rPr lang="ru-RU" sz="36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урока.</a:t>
            </a:r>
            <a:endParaRPr lang="ru-RU" sz="3600" i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0"/>
            <a:endParaRPr lang="ru-RU" dirty="0"/>
          </a:p>
        </p:txBody>
      </p:sp>
    </p:spTree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i="1" dirty="0" smtClean="0">
                <a:solidFill>
                  <a:srgbClr val="92D050"/>
                </a:solidFill>
              </a:rPr>
              <a:t>Современный школьный урок – это часть жизни ребенка и, в то же время, это урок жизни для </a:t>
            </a:r>
            <a:r>
              <a:rPr lang="ru-RU" sz="2700" i="1" dirty="0" smtClean="0">
                <a:solidFill>
                  <a:srgbClr val="92D050"/>
                </a:solidFill>
              </a:rPr>
              <a:t>него</a:t>
            </a:r>
            <a:endParaRPr lang="ru-RU" sz="2700" i="1" dirty="0">
              <a:solidFill>
                <a:srgbClr val="92D050"/>
              </a:solidFill>
            </a:endParaRPr>
          </a:p>
        </p:txBody>
      </p:sp>
      <p:pic>
        <p:nvPicPr>
          <p:cNvPr id="4" name="Содержимое 3" descr="открытый урок 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680520" cy="3384377"/>
          </a:xfrm>
        </p:spPr>
      </p:pic>
      <p:pic>
        <p:nvPicPr>
          <p:cNvPr id="8" name="Рисунок 7" descr="открытый урок 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7" y="4144305"/>
            <a:ext cx="4464497" cy="25626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/>
              <a:t>Урок есть открытие истины, </a:t>
            </a:r>
            <a:br>
              <a:rPr lang="ru-RU" sz="3600" i="1" dirty="0" smtClean="0"/>
            </a:br>
            <a:r>
              <a:rPr lang="ru-RU" sz="3600" i="1" dirty="0" smtClean="0"/>
              <a:t>поиск истины и осмысление истины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открытый урок 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7141876" cy="5004953"/>
          </a:xfr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Рефлексивные </a:t>
            </a:r>
            <a:r>
              <a:rPr lang="ru-RU" dirty="0" smtClean="0">
                <a:solidFill>
                  <a:srgbClr val="92D050"/>
                </a:solidFill>
              </a:rPr>
              <a:t>вопросы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- Что я делаю?</a:t>
            </a:r>
          </a:p>
          <a:p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 - С какой целью?</a:t>
            </a:r>
          </a:p>
          <a:p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 - Каковы результаты моей </a:t>
            </a: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  деятельности</a:t>
            </a: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  <a:p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 - Как я этого достиг?</a:t>
            </a:r>
          </a:p>
          <a:p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 - Можно ли сделать лучше?</a:t>
            </a:r>
          </a:p>
          <a:p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 - Что я буду делать дальше?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4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4429000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N07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60648"/>
            <a:ext cx="4572000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день учителя 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284984"/>
            <a:ext cx="6048672" cy="32403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116633"/>
            <a:ext cx="7772400" cy="136815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  </a:t>
            </a:r>
            <a:r>
              <a:rPr lang="ru-RU" b="0" i="1" dirty="0" smtClean="0">
                <a:solidFill>
                  <a:schemeClr val="tx2">
                    <a:lumMod val="75000"/>
                  </a:schemeClr>
                </a:solidFill>
              </a:rPr>
              <a:t>Рефлексия  </a:t>
            </a:r>
            <a:r>
              <a:rPr lang="ru-RU" sz="2800" b="0" i="1" dirty="0" smtClean="0">
                <a:solidFill>
                  <a:schemeClr val="tx2">
                    <a:lumMod val="75000"/>
                  </a:schemeClr>
                </a:solidFill>
              </a:rPr>
              <a:t>(лат. «отражение»)-</a:t>
            </a:r>
            <a:endParaRPr lang="ru-RU" sz="2800" b="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43000" y="2060848"/>
            <a:ext cx="7351713" cy="4011340"/>
          </a:xfrm>
        </p:spPr>
        <p:txBody>
          <a:bodyPr/>
          <a:lstStyle/>
          <a:p>
            <a:pPr>
              <a:defRPr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умение размышлять, заниматься самонаблюдением; самоанализ, осмысление, оценка предпосылок, условий и результатов собственной деятельности, внутренней жизни.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48F78F-94D9-4AE3-BEEC-4C020B947263}" type="slidenum">
              <a:rPr lang="ru-RU"/>
              <a:pPr/>
              <a:t>4</a:t>
            </a:fld>
            <a:endParaRPr lang="ru-RU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9553" y="188913"/>
            <a:ext cx="8604448" cy="1007839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dirty="0" smtClean="0">
                <a:solidFill>
                  <a:srgbClr val="CC0000"/>
                </a:solidFill>
              </a:rPr>
              <a:t>Рефлексия в педагогике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1268413"/>
            <a:ext cx="5184775" cy="237648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4000" b="1" i="1" dirty="0" smtClean="0">
                <a:solidFill>
                  <a:srgbClr val="92D050"/>
                </a:solidFill>
              </a:rPr>
              <a:t>Самоанализ </a:t>
            </a:r>
          </a:p>
          <a:p>
            <a:pPr eaLnBrk="1" hangingPunct="1">
              <a:spcBef>
                <a:spcPct val="0"/>
              </a:spcBef>
            </a:pPr>
            <a:r>
              <a:rPr lang="ru-RU" sz="4000" b="1" i="1" dirty="0" smtClean="0">
                <a:solidFill>
                  <a:srgbClr val="92D050"/>
                </a:solidFill>
              </a:rPr>
              <a:t>деятельности </a:t>
            </a:r>
          </a:p>
          <a:p>
            <a:pPr eaLnBrk="1" hangingPunct="1">
              <a:spcBef>
                <a:spcPct val="0"/>
              </a:spcBef>
            </a:pPr>
            <a:r>
              <a:rPr lang="ru-RU" sz="4000" b="1" i="1" dirty="0" smtClean="0">
                <a:solidFill>
                  <a:srgbClr val="92D050"/>
                </a:solidFill>
              </a:rPr>
              <a:t>и ее результатов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6149" name="Picture 7" descr="ц-мак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201988"/>
            <a:ext cx="4175125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  <p:bldP spid="430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i="1" dirty="0" smtClean="0"/>
              <a:t>Функции рефлексии в педагогическом процессе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диагностическая</a:t>
            </a:r>
          </a:p>
          <a:p>
            <a:pPr lvl="0"/>
            <a:r>
              <a:rPr lang="ru-RU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проектировочная</a:t>
            </a:r>
          </a:p>
          <a:p>
            <a:pPr lvl="0"/>
            <a:r>
              <a:rPr lang="ru-RU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организаторская</a:t>
            </a:r>
          </a:p>
          <a:p>
            <a:pPr lvl="0"/>
            <a:r>
              <a:rPr lang="ru-RU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коммуникативная</a:t>
            </a:r>
          </a:p>
          <a:p>
            <a:pPr lvl="0"/>
            <a:r>
              <a:rPr lang="ru-RU" sz="3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смыслотворческая</a:t>
            </a:r>
            <a:r>
              <a:rPr lang="ru-RU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</a:p>
          <a:p>
            <a:pPr lvl="0"/>
            <a:r>
              <a:rPr lang="ru-RU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мотивационная</a:t>
            </a:r>
          </a:p>
          <a:p>
            <a:pPr lvl="0"/>
            <a:r>
              <a:rPr lang="ru-RU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коррекционная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Классификация рефлексии: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  <a:t>1. По содержанию: устная и письменная.</a:t>
            </a:r>
          </a:p>
          <a:p>
            <a:endParaRPr lang="ru-RU" sz="3200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  <a:t>2. По форме деятельности: индивидуальная, групповая, коллективная.</a:t>
            </a:r>
          </a:p>
          <a:p>
            <a:endParaRPr lang="ru-RU" sz="3200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  <a:t>3. По способам проведения: анкетирование, опрос, рисунок и т. д.</a:t>
            </a:r>
          </a:p>
          <a:p>
            <a:endParaRPr lang="ru-RU" sz="3200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  <a:t>4. По функциям: физическая , сенсорная, интеллектуальная 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Приёмы организации рефлексии на уроке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Рефлексия </a:t>
            </a:r>
            <a:r>
              <a:rPr lang="ru-RU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настроения и эмоционального </a:t>
            </a:r>
            <a:r>
              <a:rPr lang="ru-RU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состояния</a:t>
            </a:r>
          </a:p>
          <a:p>
            <a:endParaRPr lang="ru-RU" b="1" i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Рефлексия </a:t>
            </a:r>
            <a:r>
              <a:rPr lang="ru-RU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деятельности</a:t>
            </a:r>
          </a:p>
          <a:p>
            <a:endParaRPr lang="ru-RU" b="1" i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Рефлексия содержания учебного предмета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strips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92D050"/>
                </a:solidFill>
              </a:rPr>
              <a:t>Рефлексия настроения и эмоционального состояния</a:t>
            </a:r>
            <a:r>
              <a:rPr lang="ru-RU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48512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Смайлики »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Дерево чувств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Эмоционально-художественное 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оформление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Оценка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своего эмоционального состояния: обучающиеся отвечают на вопрос «Какие эмоции ты испытываешь?»</a:t>
            </a:r>
          </a:p>
          <a:p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Букет настроения».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4438" y="857250"/>
            <a:ext cx="7643812" cy="5500688"/>
          </a:xfrm>
        </p:spPr>
        <p:txBody>
          <a:bodyPr/>
          <a:lstStyle/>
          <a:p>
            <a:pPr marL="457200" indent="-457200" algn="l" eaLnBrk="1" hangingPunct="1">
              <a:buFont typeface="Arial" charset="0"/>
              <a:buAutoNum type="arabicPeriod"/>
            </a:pPr>
            <a:endParaRPr lang="ru-RU" sz="2400" dirty="0" smtClean="0">
              <a:solidFill>
                <a:srgbClr val="673105"/>
              </a:solidFill>
            </a:endParaRPr>
          </a:p>
        </p:txBody>
      </p:sp>
      <p:sp>
        <p:nvSpPr>
          <p:cNvPr id="29699" name="Заголовок 6"/>
          <p:cNvSpPr>
            <a:spLocks noGrp="1"/>
          </p:cNvSpPr>
          <p:nvPr>
            <p:ph type="ctrTitle"/>
          </p:nvPr>
        </p:nvSpPr>
        <p:spPr>
          <a:xfrm>
            <a:off x="1071563" y="142875"/>
            <a:ext cx="7772400" cy="714375"/>
          </a:xfrm>
        </p:spPr>
        <p:txBody>
          <a:bodyPr>
            <a:normAutofit/>
          </a:bodyPr>
          <a:lstStyle/>
          <a:p>
            <a:pPr algn="l"/>
            <a:r>
              <a:rPr lang="ru-RU" sz="4000" i="1" dirty="0" smtClean="0">
                <a:solidFill>
                  <a:srgbClr val="92D050"/>
                </a:solidFill>
              </a:rPr>
              <a:t>Рефлексия деятельности</a:t>
            </a:r>
            <a:endParaRPr lang="ru-RU" sz="4000" i="1" dirty="0" smtClean="0"/>
          </a:p>
        </p:txBody>
      </p:sp>
      <p:pic>
        <p:nvPicPr>
          <p:cNvPr id="14340" name="Picture 6" descr="C:\Documents and Settings\пользователь\Рабочий стол\для площадки\семинар Денисова\P1090704.JPG"/>
          <p:cNvPicPr>
            <a:picLocks noChangeAspect="1" noChangeArrowheads="1"/>
          </p:cNvPicPr>
          <p:nvPr/>
        </p:nvPicPr>
        <p:blipFill>
          <a:blip r:embed="rId2" cstate="print"/>
          <a:srcRect t="22290"/>
          <a:stretch>
            <a:fillRect/>
          </a:stretch>
        </p:blipFill>
        <p:spPr bwMode="auto">
          <a:xfrm>
            <a:off x="328613" y="980728"/>
            <a:ext cx="5107483" cy="3168352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1" name="Picture 7" descr="C:\Documents and Settings\пользователь\Рабочий стол\для площадки\семинар Денисова\P1090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496109"/>
            <a:ext cx="4744269" cy="3004704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702" name="TextBox 1"/>
          <p:cNvSpPr txBox="1">
            <a:spLocks noChangeArrowheads="1"/>
          </p:cNvSpPr>
          <p:nvPr/>
        </p:nvSpPr>
        <p:spPr bwMode="auto">
          <a:xfrm>
            <a:off x="5795963" y="909638"/>
            <a:ext cx="3016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«Светофор»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142</TotalTime>
  <Words>462</Words>
  <Application>Microsoft Office PowerPoint</Application>
  <PresentationFormat>Экран (4:3)</PresentationFormat>
  <Paragraphs>96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Рефлексия деятельности обучающихся как неотъемлемая часть современного урока</vt:lpstr>
      <vt:lpstr>Урок есть открытие истины,  поиск истины и осмысление истины </vt:lpstr>
      <vt:lpstr>  Рефлексия  (лат. «отражение»)-</vt:lpstr>
      <vt:lpstr>Рефлексия в педагогике</vt:lpstr>
      <vt:lpstr>Функции рефлексии в педагогическом процессе</vt:lpstr>
      <vt:lpstr>Классификация рефлексии: </vt:lpstr>
      <vt:lpstr>Приёмы организации рефлексии на уроке</vt:lpstr>
      <vt:lpstr>Рефлексия настроения и эмоционального состояния </vt:lpstr>
      <vt:lpstr>Рефлексия деятельности</vt:lpstr>
      <vt:lpstr>Слайд 10</vt:lpstr>
      <vt:lpstr>Слайд 11</vt:lpstr>
      <vt:lpstr>Слайд 12</vt:lpstr>
      <vt:lpstr>.Рефлексия содержания учебного материала</vt:lpstr>
      <vt:lpstr>Анкета</vt:lpstr>
      <vt:lpstr>Синквейн</vt:lpstr>
      <vt:lpstr>Творчество А.С. Пушкина</vt:lpstr>
      <vt:lpstr>Слайд 17</vt:lpstr>
      <vt:lpstr>Разработка учителем рефлексивной методики  </vt:lpstr>
      <vt:lpstr>Современный школьный урок – это часть жизни ребенка и, в то же время, это урок жизни для него</vt:lpstr>
      <vt:lpstr>Рефлексивные вопросы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22</cp:revision>
  <dcterms:modified xsi:type="dcterms:W3CDTF">2013-12-16T20:25:30Z</dcterms:modified>
</cp:coreProperties>
</file>