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3" r:id="rId7"/>
    <p:sldId id="262" r:id="rId8"/>
    <p:sldId id="261" r:id="rId9"/>
    <p:sldId id="260" r:id="rId10"/>
    <p:sldId id="266" r:id="rId11"/>
    <p:sldId id="265" r:id="rId12"/>
  </p:sldIdLst>
  <p:sldSz cx="9144000" cy="6858000" type="screen4x3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/>
        <a:ea typeface="Calibri" pitchFamily="2"/>
        <a:cs typeface="Calibri" pitchFamily="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/>
        <a:ea typeface="Calibri" pitchFamily="2"/>
        <a:cs typeface="Calibri" pitchFamily="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/>
        <a:ea typeface="Calibri" pitchFamily="2"/>
        <a:cs typeface="Calibri" pitchFamily="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/>
        <a:ea typeface="Calibri" pitchFamily="2"/>
        <a:cs typeface="Calibri" pitchFamily="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/>
        <a:ea typeface="Calibri" pitchFamily="2"/>
        <a:cs typeface="Calibri" pitchFamily="2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smNativeData">
      <pr:smAppRevision xmlns:pr="pr" xmlns="" dt="1367784517" val="653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8" d="100"/>
        <a:sy n="28" d="100"/>
      </p:scale>
      <p:origin x="0" y="0"/>
    </p:cViewPr>
  </p:sorterViewPr>
  <p:notesViewPr>
    <p:cSldViewPr>
      <p:cViewPr>
        <p:scale>
          <a:sx n="79" d="100"/>
          <a:sy n="79" d="100"/>
        </p:scale>
        <p:origin x="764" y="211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оловок слай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ctrTitle"/>
          </p:nvPr>
        </p:nvSpPr>
        <p:spPr>
          <a:xfrm>
            <a:off x="717550" y="2152650"/>
            <a:ext cx="7749540" cy="136334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ПодзаголовокСлайда1"/>
          <p:cNvSpPr>
            <a:spLocks noGrp="1" noChangeArrowheads="1"/>
            <a:extLst>
              <a:ext uri="smNativeData">
                <pr:smNativeData xmlns:pr="pr" xmlns="" val="SMDATA_11_RbyGU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subTitle" idx="1"/>
          </p:nvPr>
        </p:nvSpPr>
        <p:spPr>
          <a:xfrm>
            <a:off x="1363345" y="3874770"/>
            <a:ext cx="6386195" cy="17938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200" b="0" i="0" u="none" strike="noStrike" kern="1" spc="0" baseline="0">
                <a:solidFill>
                  <a:srgbClr val="8C8C8C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800" b="0" i="0" u="none" strike="noStrike" kern="1" spc="0" baseline="0">
                <a:solidFill>
                  <a:srgbClr val="8C8C8C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8C8C8C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000" b="0" i="0" u="none" strike="noStrike" kern="1" spc="0" baseline="0">
                <a:solidFill>
                  <a:srgbClr val="8C8C8C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000" b="0" i="0" u="none" strike="noStrike" kern="1" spc="0" baseline="0">
                <a:solidFill>
                  <a:srgbClr val="8C8C8C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Номер слайда 5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E789674-3AD3-2D60-9DC0-CC35D88E6B99}" type="slidenum">
              <a:t>‹#›</a:t>
            </a:fld>
            <a:endParaRPr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/>
          </a:p>
        </p:txBody>
      </p:sp>
      <p:sp>
        <p:nvSpPr>
          <p:cNvPr id="6" name="Дата 3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E788779-37D3-2D71-9DC0-C124C98E6B94}" type="datetime1"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 и две колонки, левая колонка разделе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:pr="pr" xmlns="" val="SMDATA_11_RbyGU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sz="quarter" idx="1"/>
          </p:nvPr>
        </p:nvSpPr>
        <p:spPr>
          <a:xfrm>
            <a:off x="430530" y="1578610"/>
            <a:ext cx="4018280" cy="2152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Объект3"/>
          <p:cNvSpPr>
            <a:spLocks noGrp="1" noChangeArrowheads="1"/>
            <a:extLst>
              <a:ext uri="smNativeData">
                <pr:smNativeData xmlns:pr="pr" xmlns="" val="SMDATA_11_RbyGU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sz="quarter" idx="2"/>
          </p:nvPr>
        </p:nvSpPr>
        <p:spPr>
          <a:xfrm>
            <a:off x="430530" y="4018280"/>
            <a:ext cx="4018280" cy="20808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Объект2"/>
          <p:cNvSpPr>
            <a:spLocks noGrp="1" noChangeArrowheads="1"/>
            <a:extLst>
              <a:ext uri="smNativeData">
                <pr:smNativeData xmlns:pr="pr" xmlns="" val="SMDATA_11_RbyGU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sz="half" idx="3"/>
          </p:nvPr>
        </p:nvSpPr>
        <p:spPr>
          <a:xfrm>
            <a:off x="4735830" y="1578610"/>
            <a:ext cx="3946525" cy="452056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E78D169-27D3-2D27-9DC0-D1729F8E6B84}" type="slidenum">
              <a:t>‹#›</a:t>
            </a:fld>
            <a:endParaRPr/>
          </a:p>
        </p:txBody>
      </p:sp>
      <p:sp>
        <p:nvSpPr>
          <p:cNvPr id="7" name="Нижний колонтитул 4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/>
          </a:p>
        </p:txBody>
      </p:sp>
      <p:sp>
        <p:nvSpPr>
          <p:cNvPr id="8" name="Дата 3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E78AF00-4ED3-2D59-9DC0-B80CE18E6BED}" type="datetime1"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Заголовок и две строки, нижняя строка разделе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:pr="pr" xmlns="" val="SMDATA_11_RbyGU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sz="half" idx="1"/>
          </p:nvPr>
        </p:nvSpPr>
        <p:spPr>
          <a:xfrm>
            <a:off x="430530" y="1578610"/>
            <a:ext cx="8251825" cy="2152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4" name="Объект3"/>
          <p:cNvSpPr>
            <a:spLocks noGrp="1" noChangeArrowheads="1"/>
            <a:extLst>
              <a:ext uri="smNativeData">
                <pr:smNativeData xmlns:pr="pr" xmlns="" val="SMDATA_11_RbyGU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sz="quarter" idx="2"/>
          </p:nvPr>
        </p:nvSpPr>
        <p:spPr>
          <a:xfrm>
            <a:off x="430530" y="4018280"/>
            <a:ext cx="4018280" cy="20808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Объект2"/>
          <p:cNvSpPr>
            <a:spLocks noGrp="1" noChangeArrowheads="1"/>
            <a:extLst>
              <a:ext uri="smNativeData">
                <pr:smNativeData xmlns:pr="pr" xmlns="" val="SMDATA_11_RbyGU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sz="quarter" idx="3"/>
          </p:nvPr>
        </p:nvSpPr>
        <p:spPr>
          <a:xfrm>
            <a:off x="4735830" y="4018280"/>
            <a:ext cx="3946525" cy="20808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E78E148-06D3-2D17-9DC0-F042AF8E6BA5}" type="slidenum">
              <a:t>‹#›</a:t>
            </a:fld>
            <a:endParaRPr/>
          </a:p>
        </p:txBody>
      </p:sp>
      <p:sp>
        <p:nvSpPr>
          <p:cNvPr id="7" name="Нижний колонтитул 4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/>
          </a:p>
        </p:txBody>
      </p:sp>
      <p:sp>
        <p:nvSpPr>
          <p:cNvPr id="8" name="Дата 3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E788017-59D3-2D76-9DC0-AF23CE8E6BFA}" type="datetime1"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е строки, верхняя строка разделе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:pr="pr" xmlns="" val="SMDATA_11_RbyGU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sz="quarter" idx="1"/>
          </p:nvPr>
        </p:nvSpPr>
        <p:spPr>
          <a:xfrm>
            <a:off x="430530" y="1578610"/>
            <a:ext cx="4018280" cy="2152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Объект3"/>
          <p:cNvSpPr>
            <a:spLocks noGrp="1" noChangeArrowheads="1"/>
            <a:extLst>
              <a:ext uri="smNativeData">
                <pr:smNativeData xmlns:pr="pr" xmlns="" val="SMDATA_11_RbyGU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sz="quarter" idx="2"/>
          </p:nvPr>
        </p:nvSpPr>
        <p:spPr>
          <a:xfrm>
            <a:off x="4735830" y="1578610"/>
            <a:ext cx="3946525" cy="2152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Объект2"/>
          <p:cNvSpPr>
            <a:spLocks noGrp="1" noChangeArrowheads="1"/>
            <a:extLst>
              <a:ext uri="smNativeData">
                <pr:smNativeData xmlns:pr="pr" xmlns="" val="SMDATA_11_RbyGU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sz="half" idx="3"/>
          </p:nvPr>
        </p:nvSpPr>
        <p:spPr>
          <a:xfrm>
            <a:off x="430530" y="4018280"/>
            <a:ext cx="8251825" cy="20808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E78E9AE-E0D3-2D1F-9DC0-164AA78E6B43}" type="slidenum">
              <a:t>‹#›</a:t>
            </a:fld>
            <a:endParaRPr/>
          </a:p>
        </p:txBody>
      </p:sp>
      <p:sp>
        <p:nvSpPr>
          <p:cNvPr id="7" name="Нижний колонтитул 4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/>
          </a:p>
        </p:txBody>
      </p:sp>
      <p:sp>
        <p:nvSpPr>
          <p:cNvPr id="8" name="Дата 3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E78F490-DED3-2D02-9DC0-2857BA8E6B7D}" type="datetime1"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:pr="pr" xmlns="" val="SMDATA_11_RbyGU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idx="1"/>
          </p:nvPr>
        </p:nvSpPr>
        <p:spPr>
          <a:xfrm>
            <a:off x="430530" y="1578610"/>
            <a:ext cx="8251825" cy="452056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4" name="Номер слайда 5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E78F204-4AD3-2D04-9DC0-BC51BC8E6BE9}" type="slidenum">
              <a:t>‹#›</a:t>
            </a:fld>
            <a:endParaRPr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/>
          </a:p>
        </p:txBody>
      </p:sp>
      <p:sp>
        <p:nvSpPr>
          <p:cNvPr id="6" name="Дата 3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E78EA94-DAD3-2D1C-9DC0-2C49A48E6B79}" type="datetime1"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Заголовок и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:pr="pr" xmlns="" val="SMDATA_11_RbyGU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sz="half" idx="1"/>
          </p:nvPr>
        </p:nvSpPr>
        <p:spPr>
          <a:xfrm>
            <a:off x="430530" y="1578610"/>
            <a:ext cx="4018280" cy="452056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4" name="Объект2"/>
          <p:cNvSpPr>
            <a:spLocks noGrp="1" noChangeArrowheads="1"/>
            <a:extLst>
              <a:ext uri="smNativeData">
                <pr:smNativeData xmlns:pr="pr" xmlns="" val="SMDATA_11_RbyGU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sz="half" idx="2"/>
          </p:nvPr>
        </p:nvSpPr>
        <p:spPr>
          <a:xfrm>
            <a:off x="4735830" y="1578610"/>
            <a:ext cx="3946525" cy="452056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5" name="Номер слайда 5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E78EC51-1FD3-2D1A-9DC0-E94FA28E6BBC}" type="slidenum">
              <a:t>‹#›</a:t>
            </a:fld>
            <a:endParaRPr/>
          </a:p>
        </p:txBody>
      </p:sp>
      <p:sp>
        <p:nvSpPr>
          <p:cNvPr id="6" name="Нижний колонтитул 4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/>
          </a:p>
        </p:txBody>
      </p:sp>
      <p:sp>
        <p:nvSpPr>
          <p:cNvPr id="7" name="Дата 3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E78DCA2-ECD3-2D2A-9DC0-1A7F928E6B4F}" type="datetime1"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Номер слайда 5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E78994B-05D3-2D6F-9DC0-F33AD78E6BA6}" type="slidenum">
              <a:t>‹#›</a:t>
            </a:fld>
            <a:endParaRPr/>
          </a:p>
        </p:txBody>
      </p:sp>
      <p:sp>
        <p:nvSpPr>
          <p:cNvPr id="4" name="Нижний колонтитул 4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/>
          </a:p>
        </p:txBody>
      </p:sp>
      <p:sp>
        <p:nvSpPr>
          <p:cNvPr id="5" name="Дата 3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E78D040-0ED3-2D26-9DC0-F8739E8E6BAD}" type="datetime1"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E78B5CE-80D3-2D43-9DC0-7616FB8E6B23}" type="slidenum">
              <a:t>‹#›</a:t>
            </a:fld>
            <a:endParaRPr/>
          </a:p>
        </p:txBody>
      </p:sp>
      <p:sp>
        <p:nvSpPr>
          <p:cNvPr id="3" name="Нижний колонтитул 4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/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E78ADED-A3D3-2D5B-9DC0-550EE38E6B00}" type="datetime1"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Только 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1"/>
          <p:cNvSpPr>
            <a:spLocks noGrp="1" noChangeArrowheads="1"/>
            <a:extLst>
              <a:ext uri="smNativeData">
                <pr:smNativeData xmlns:pr="pr" xmlns="" val="SMDATA_11_RbyGU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/>
          </p:nvPr>
        </p:nvSpPr>
        <p:spPr>
          <a:xfrm>
            <a:off x="430530" y="287020"/>
            <a:ext cx="8251825" cy="581215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Номер слайда 5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E788DDF-91D3-2D7B-9DC0-672EC38E6B32}" type="slidenum">
              <a:t>‹#›</a:t>
            </a:fld>
            <a:endParaRPr/>
          </a:p>
        </p:txBody>
      </p:sp>
      <p:sp>
        <p:nvSpPr>
          <p:cNvPr id="4" name="Нижний колонтитул 4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/>
          </a:p>
        </p:txBody>
      </p:sp>
      <p:sp>
        <p:nvSpPr>
          <p:cNvPr id="5" name="Дата 3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E7899DD-93D3-2D6F-9DC0-653AD78E6B30}" type="datetime1"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две стро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:pr="pr" xmlns="" val="SMDATA_11_RbyGU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sz="half" idx="1"/>
          </p:nvPr>
        </p:nvSpPr>
        <p:spPr>
          <a:xfrm>
            <a:off x="430530" y="1578610"/>
            <a:ext cx="8251825" cy="2152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4" name="Объект2"/>
          <p:cNvSpPr>
            <a:spLocks noGrp="1" noChangeArrowheads="1"/>
            <a:extLst>
              <a:ext uri="smNativeData">
                <pr:smNativeData xmlns:pr="pr" xmlns="" val="SMDATA_11_RbyGU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sz="half" idx="2"/>
          </p:nvPr>
        </p:nvSpPr>
        <p:spPr>
          <a:xfrm>
            <a:off x="430530" y="4018280"/>
            <a:ext cx="8251825" cy="20808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5" name="Номер слайда 5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E78E7F5-BBD3-2D11-9DC0-4D44A98E6B18}" type="slidenum">
              <a:t>‹#›</a:t>
            </a:fld>
            <a:endParaRPr/>
          </a:p>
        </p:txBody>
      </p:sp>
      <p:sp>
        <p:nvSpPr>
          <p:cNvPr id="6" name="Нижний колонтитул 4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/>
          </a:p>
        </p:txBody>
      </p:sp>
      <p:sp>
        <p:nvSpPr>
          <p:cNvPr id="7" name="Дата 3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E78F547-09D3-2D03-9DC0-FF56BB8E6BAA}" type="datetime1"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ласти соде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:pr="pr" xmlns="" val="SMDATA_11_RbyGU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sz="quarter" idx="1"/>
          </p:nvPr>
        </p:nvSpPr>
        <p:spPr>
          <a:xfrm>
            <a:off x="430530" y="1578610"/>
            <a:ext cx="4018280" cy="2152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Объект2"/>
          <p:cNvSpPr>
            <a:spLocks noGrp="1" noChangeArrowheads="1"/>
            <a:extLst>
              <a:ext uri="smNativeData">
                <pr:smNativeData xmlns:pr="pr" xmlns="" val="SMDATA_11_RbyGU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sz="quarter" idx="2"/>
          </p:nvPr>
        </p:nvSpPr>
        <p:spPr>
          <a:xfrm>
            <a:off x="4735830" y="1578610"/>
            <a:ext cx="3946525" cy="2152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Объект4"/>
          <p:cNvSpPr>
            <a:spLocks noGrp="1" noChangeArrowheads="1"/>
            <a:extLst>
              <a:ext uri="smNativeData">
                <pr:smNativeData xmlns:pr="pr" xmlns="" val="SMDATA_11_RbyGU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sz="quarter" idx="3"/>
          </p:nvPr>
        </p:nvSpPr>
        <p:spPr>
          <a:xfrm>
            <a:off x="430530" y="4018280"/>
            <a:ext cx="4018280" cy="20808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6" name="Объект3"/>
          <p:cNvSpPr>
            <a:spLocks noGrp="1" noChangeArrowheads="1"/>
            <a:extLst>
              <a:ext uri="smNativeData">
                <pr:smNativeData xmlns:pr="pr" xmlns="" val="SMDATA_11_RbyGU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sz="quarter" idx="4"/>
          </p:nvPr>
        </p:nvSpPr>
        <p:spPr>
          <a:xfrm>
            <a:off x="4735830" y="4018280"/>
            <a:ext cx="3946525" cy="20808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7" name="Номер слайда 5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E78BEAF-E1D3-2D48-9DC0-171DF08E6B42}" type="slidenum">
              <a:t>‹#›</a:t>
            </a:fld>
            <a:endParaRPr/>
          </a:p>
        </p:txBody>
      </p:sp>
      <p:sp>
        <p:nvSpPr>
          <p:cNvPr id="8" name="Нижний колонтитул 4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/>
          </a:p>
        </p:txBody>
      </p:sp>
      <p:sp>
        <p:nvSpPr>
          <p:cNvPr id="9" name="Дата 3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E7882AF-E1D3-2D74-9DC0-1721CC8E6B42}" type="datetime1">
              <a:t>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 и две колонки, правая колонка разделе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title"/>
          </p:nvPr>
        </p:nvSpPr>
        <p:spPr>
          <a:xfrm>
            <a:off x="430530" y="287020"/>
            <a:ext cx="8251825" cy="11480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:pr="pr" xmlns="" val="SMDATA_11_RbyGU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sz="half" idx="1"/>
          </p:nvPr>
        </p:nvSpPr>
        <p:spPr>
          <a:xfrm>
            <a:off x="430530" y="1578610"/>
            <a:ext cx="4018280" cy="452056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4" name="Объект3"/>
          <p:cNvSpPr>
            <a:spLocks noGrp="1" noChangeArrowheads="1"/>
            <a:extLst>
              <a:ext uri="smNativeData">
                <pr:smNativeData xmlns:pr="pr" xmlns="" val="SMDATA_11_RbyGU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sz="quarter" idx="2"/>
          </p:nvPr>
        </p:nvSpPr>
        <p:spPr>
          <a:xfrm>
            <a:off x="4735830" y="1578610"/>
            <a:ext cx="3946525" cy="2152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Объект2"/>
          <p:cNvSpPr>
            <a:spLocks noGrp="1" noChangeArrowheads="1"/>
            <a:extLst>
              <a:ext uri="smNativeData">
                <pr:smNativeData xmlns:pr="pr" xmlns="" val="SMDATA_11_RbyGU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sz="quarter" idx="3"/>
          </p:nvPr>
        </p:nvSpPr>
        <p:spPr>
          <a:xfrm>
            <a:off x="4735830" y="4018280"/>
            <a:ext cx="3946525" cy="20808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E78B9A8-E6D3-2D4F-9DC0-101AF78E6B45}" type="slidenum">
              <a:t>‹#›</a:t>
            </a:fld>
            <a:endParaRPr/>
          </a:p>
        </p:txBody>
      </p:sp>
      <p:sp>
        <p:nvSpPr>
          <p:cNvPr id="7" name="Нижний колонтитул 4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/>
          </a:p>
        </p:txBody>
      </p:sp>
      <p:sp>
        <p:nvSpPr>
          <p:cNvPr id="8" name="Дата 3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E78AB09-47D3-2D5D-9DC0-B108E58E6BE4}" type="datetime1">
              <a:t>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HhtbCI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44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4400" b="0" i="0" u="none" strike="noStrike" kern="1" spc="0" baseline="0">
                <a:solidFill>
                  <a:schemeClr val="tx1"/>
                </a:solidFill>
                <a:latin typeface="Calibri" pitchFamily="2"/>
                <a:ea typeface="Calibri" pitchFamily="2"/>
                <a:cs typeface="Calibri" pitchFamily="2"/>
              </a:defRPr>
            </a:pPr>
            <a:r>
              <a:t>Образец заголовка</a:t>
            </a:r>
          </a:p>
        </p:txBody>
      </p:sp>
      <p:sp>
        <p:nvSpPr>
          <p:cNvPr id="3" name="Текст 2"/>
          <p:cNvSpPr>
            <a:spLocks noGrp="1" noChangeArrowheads="1"/>
            <a:extLst>
              <a:ext uri="smNativeData">
                <pr:smNativeData xmlns:pr="pr" xmlns="" val="SMDATA_11_RbyGU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/>
              <a:buChar char="•"/>
              <a:tabLst/>
              <a:defRPr lang="ru-RU" sz="32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/>
              <a:buChar char="–"/>
              <a:tabLst/>
              <a:defRPr lang="ru-RU" sz="2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/>
              <a:buChar char="•"/>
              <a:tabLst/>
              <a:defRPr lang="ru-RU" sz="24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/>
              <a:buChar char="–"/>
              <a:tabLst/>
              <a:defRPr lang="ru-RU" sz="20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/>
              <a:buChar char="»"/>
              <a:tabLst/>
              <a:defRPr lang="ru-RU" sz="20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/>
              <a:buChar char="•"/>
              <a:tabLst/>
              <a:defRPr lang="ru-RU" sz="3200" b="0" i="0" u="none" strike="noStrike" kern="1" spc="0" baseline="0">
                <a:solidFill>
                  <a:schemeClr val="tx1"/>
                </a:solidFill>
                <a:latin typeface="Calibri" pitchFamily="2"/>
                <a:ea typeface="Calibri" pitchFamily="2"/>
                <a:cs typeface="Calibri" pitchFamily="2"/>
              </a:defRPr>
            </a:pPr>
            <a:r>
              <a:t>Образец текста</a:t>
            </a:r>
          </a:p>
          <a:p>
            <a:pPr marL="742950" marR="0" lvl="1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/>
              <a:buChar char="–"/>
              <a:tabLst/>
              <a:defRPr lang="ru-RU" sz="2800" b="0" i="0" u="none" strike="noStrike" kern="1" spc="0" baseline="0">
                <a:solidFill>
                  <a:schemeClr val="tx1"/>
                </a:solidFill>
                <a:latin typeface="Calibri" pitchFamily="2"/>
                <a:ea typeface="Calibri" pitchFamily="2"/>
                <a:cs typeface="Calibri" pitchFamily="2"/>
              </a:defRPr>
            </a:pPr>
            <a:r>
              <a:t>Второй уровень</a:t>
            </a:r>
          </a:p>
          <a:p>
            <a:pPr marL="1143000" marR="0" lvl="2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/>
              <a:buChar char="•"/>
              <a:tabLst/>
              <a:defRPr lang="ru-RU" sz="2400" b="0" i="0" u="none" strike="noStrike" kern="1" spc="0" baseline="0">
                <a:solidFill>
                  <a:schemeClr val="tx1"/>
                </a:solidFill>
                <a:latin typeface="Calibri" pitchFamily="2"/>
                <a:ea typeface="Calibri" pitchFamily="2"/>
                <a:cs typeface="Calibri" pitchFamily="2"/>
              </a:defRPr>
            </a:pPr>
            <a:r>
              <a:t>Третий уровень</a:t>
            </a:r>
          </a:p>
          <a:p>
            <a:pPr marL="1600200" marR="0" lvl="3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/>
              <a:buChar char="–"/>
              <a:tabLst/>
              <a:defRPr lang="ru-RU" sz="2000" b="0" i="0" u="none" strike="noStrike" kern="1" spc="0" baseline="0">
                <a:solidFill>
                  <a:schemeClr val="tx1"/>
                </a:solidFill>
                <a:latin typeface="Calibri" pitchFamily="2"/>
                <a:ea typeface="Calibri" pitchFamily="2"/>
                <a:cs typeface="Calibri" pitchFamily="2"/>
              </a:defRPr>
            </a:pPr>
            <a:r>
              <a:t>Четвертый уровень</a:t>
            </a:r>
          </a:p>
          <a:p>
            <a:pPr marL="2057400" marR="0" lvl="4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/>
              <a:buChar char="»"/>
              <a:tabLst/>
              <a:defRPr lang="ru-RU" sz="2000" b="0" i="0" u="none" strike="noStrike" kern="1" spc="0" baseline="0">
                <a:solidFill>
                  <a:schemeClr val="tx1"/>
                </a:solidFill>
                <a:latin typeface="Calibri" pitchFamily="2"/>
                <a:ea typeface="Calibri" pitchFamily="2"/>
                <a:cs typeface="Calibri" pitchFamily="2"/>
              </a:defRPr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E78E1EF-A1D3-2D17-9DC0-5742AF8E6B02}" type="datetime1">
              <a:t></a:t>
            </a:fld>
            <a:endParaRPr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endParaRPr/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="/>
              </a:ext>
            </a:extLst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latin typeface="Calibri" pitchFamily="2"/>
                <a:ea typeface="Calibri" pitchFamily="2"/>
                <a:cs typeface="Calibri" pitchFamily="2"/>
              </a:defRPr>
            </a:pPr>
            <a:fld id="{3E78E8B3-FDD3-2D1E-9DC0-0B4BA68E6B5E}" type="slidenum">
              <a:t>‹#›</a:t>
            </a:fld>
            <a:endParaRPr/>
          </a:p>
        </p:txBody>
      </p:sp>
      <p:pic>
        <p:nvPicPr>
          <p:cNvPr id="7" name="Рисунок 6" descr="paper27.jpg"/>
          <p:cNvPicPr>
            <a:picLocks noChangeAspect="1"/>
            <a:extLst>
              <a:ext uri="smNativeData">
                <pr:smNativeData xmlns:pr="pr" xmlns="" val="SMDATA_12_RbyGURMAAAAlAAAAEQAAAC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XAAAAFAAAAAAAAAAAAAAA/38AAP9/AAAAAAAACQAAAAQAAAC2U7AADAAAABAAAAAAAAAAAAAAAAAAAAAAAAAAHgAAAGgAAAAAAAAAAAAAAAAAAAAAAAAAAAAAABAnAAAQJwAAAAAAAAAAAAAAAAAAAAAAAAAAAAAAAAAAAAAAAAAAAAAUAAAAAAAAAMDA/wAAAAAAZAAAADIAAAAAAAAAZAAAAAAAAAB/f38ACgAAAB8AAABUAAAA////AP///wEAAAAAAAAAAAAAAAAAAAAAAAAAAAAAAAAAAAAAAAAAAAAAAAB/f38A7uzhA8zMzADAwP8Af39/AAAAAAAAAAAAAAAAAP///wAAAAAA"/>
              </a:ext>
            </a:extLst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3694430"/>
            <a:ext cx="9144000" cy="316357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8" name="Рисунок 7" descr="paper27.jpg"/>
          <p:cNvPicPr>
            <a:picLocks noChangeAspect="1"/>
            <a:extLst>
              <a:ext uri="smNativeData">
                <pr:smNativeData xmlns:pr="pr" xmlns="" val="SMDATA_12_RbyGURMAAAAlAAAAEQAAAC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XAAAAFAAAAAAAAAAAAAAA/38AAP9/AAAAAAAACQAAAAQAAAC2U7AADAAAABAAAAAAAAAAAAAAAAAAAAAAAAAAHgAAAGgAAAAAAAAAAAAAAAAAAAAAAAAAAAAAABAnAAAQJwAAAAAAAAAAAAAAAAAAAAAAAAAAAAAAAAAAAAAAAAAAAAAUAAAAAAAAAMDA/wAAAAAAZAAAADIAAAAAAAAAZAAAAAAAAAB/f38ACgAAAB8AAABUAAAA////AP///wEAAAAAAAAAAAAAAAAAAAAAAAAAAAAAAAAAAAAAAAAAAAAAAAB/f38A7uzhA8zMzADAwP8Af39/AAAAAAAAAAAAAAAAAP///wAAAAAA"/>
              </a:ext>
            </a:extLst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548640"/>
            <a:ext cx="9144000" cy="316357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9" name="Рисунок 8" descr="paper27.jpg"/>
          <p:cNvPicPr>
            <a:picLocks noChangeAspect="1"/>
            <a:extLst>
              <a:ext uri="smNativeData">
                <pr:smNativeData xmlns:pr="pr" xmlns="" val="SMDATA_12_RbyGURMAAAAlAAAAEQAAAC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IQdAAAAAAAAAAAAAAAAAABkAAAAZAAAAAAAAAAXAAAAFAAAAAAAAAAAAAAA/38AAP9/AAAAAAAACQAAAAQAAAAAeAYVDAAAABAAAAAAAAAAAAAAAAAAAAAAAAAAHgAAAGgAAAAAAAAAAAAAAAAAAAAAAAAAAAAAABAnAAAQJwAAAAAAAAAAAAAAAAAAAAAAAAAAAAAAAAAAAAAAAAAAAAAUAAAAAAAAAMDA/wAAAAAAZAAAADIAAAAAAAAAZAAAAAAAAAB/f38ACgAAAB8AAABUAAAA////AP///wEAAAAAAAAAAAAAAAAAAAAAAAAAAAAAAAAAAAAAAAAAAAAAAAB/f38A7uzhA8zMzADAwP8Af39/AAAAAAAAAAAAAAAAAP///wAAAAAA"/>
              </a:ext>
            </a:extLst>
          </p:cNvPicPr>
          <p:nvPr/>
        </p:nvPicPr>
        <p:blipFill>
          <a:blip r:embed="rId14"/>
          <a:srcRect t="75560"/>
          <a:stretch>
            <a:fillRect/>
          </a:stretch>
        </p:blipFill>
        <p:spPr>
          <a:xfrm>
            <a:off x="0" y="0"/>
            <a:ext cx="9144000" cy="77279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" spc="0" baseline="0">
          <a:solidFill>
            <a:schemeClr val="tx1"/>
          </a:solidFill>
          <a:effectLst/>
          <a:latin typeface="Calibri" pitchFamily="2"/>
          <a:ea typeface="Calibri" pitchFamily="2"/>
          <a:cs typeface="Calibri" pitchFamily="2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/>
          <a:ea typeface="Calibri" pitchFamily="2"/>
          <a:cs typeface="Calibri" pitchFamily="2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/>
          <a:ea typeface="Calibri" pitchFamily="2"/>
          <a:cs typeface="Calibri" pitchFamily="2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/>
          <a:ea typeface="Calibri" pitchFamily="2"/>
          <a:cs typeface="Calibri" pitchFamily="2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/>
          <a:ea typeface="Calibri" pitchFamily="2"/>
          <a:cs typeface="Calibri" pitchFamily="2"/>
        </a:defRPr>
      </a:lvl5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/>
        <a:buChar char="•"/>
        <a:tabLst/>
        <a:defRPr lang="ru-RU" sz="3200" b="0" i="0" u="none" strike="noStrike" kern="1" spc="0" baseline="0">
          <a:solidFill>
            <a:schemeClr val="tx1"/>
          </a:solidFill>
          <a:effectLst/>
          <a:latin typeface="Calibri" pitchFamily="2"/>
          <a:ea typeface="Calibri" pitchFamily="2"/>
          <a:cs typeface="Calibri" pitchFamily="2"/>
        </a:defRPr>
      </a:lvl1pPr>
      <a:lvl2pPr marL="74295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/>
        <a:buChar char="–"/>
        <a:tabLst/>
        <a:defRPr lang="ru-RU" sz="2800" b="0" i="0" u="none" strike="noStrike" kern="1" spc="0" baseline="0">
          <a:solidFill>
            <a:schemeClr val="tx1"/>
          </a:solidFill>
          <a:effectLst/>
          <a:latin typeface="Calibri" pitchFamily="2"/>
          <a:ea typeface="Calibri" pitchFamily="2"/>
          <a:cs typeface="Calibri" pitchFamily="2"/>
        </a:defRPr>
      </a:lvl2pPr>
      <a:lvl3pPr marL="11430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/>
        <a:buChar char="•"/>
        <a:tabLst/>
        <a:defRPr lang="ru-RU" sz="2400" b="0" i="0" u="none" strike="noStrike" kern="1" spc="0" baseline="0">
          <a:solidFill>
            <a:schemeClr val="tx1"/>
          </a:solidFill>
          <a:effectLst/>
          <a:latin typeface="Calibri" pitchFamily="2"/>
          <a:ea typeface="Calibri" pitchFamily="2"/>
          <a:cs typeface="Calibri" pitchFamily="2"/>
        </a:defRPr>
      </a:lvl3pPr>
      <a:lvl4pPr marL="16002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/>
        <a:buChar char="–"/>
        <a:tabLst/>
        <a:defRPr lang="ru-RU" sz="2000" b="0" i="0" u="none" strike="noStrike" kern="1" spc="0" baseline="0">
          <a:solidFill>
            <a:schemeClr val="tx1"/>
          </a:solidFill>
          <a:effectLst/>
          <a:latin typeface="Calibri" pitchFamily="2"/>
          <a:ea typeface="Calibri" pitchFamily="2"/>
          <a:cs typeface="Calibri" pitchFamily="2"/>
        </a:defRPr>
      </a:lvl4pPr>
      <a:lvl5pPr marL="20574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/>
        <a:buChar char="»"/>
        <a:tabLst/>
        <a:defRPr lang="ru-RU" sz="2000" b="0" i="0" u="none" strike="noStrike" kern="1" spc="0" baseline="0">
          <a:solidFill>
            <a:schemeClr val="tx1"/>
          </a:solidFill>
          <a:effectLst/>
          <a:latin typeface="Calibri" pitchFamily="2"/>
          <a:ea typeface="Calibri" pitchFamily="2"/>
          <a:cs typeface="Calibri" pitchFamily="2"/>
        </a:defRPr>
      </a:lvl5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/>
          <a:ea typeface="Calibri" pitchFamily="2"/>
          <a:cs typeface="Calibri" pitchFamily="2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/>
          <a:ea typeface="Calibri" pitchFamily="2"/>
          <a:cs typeface="Calibri" pitchFamily="2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/>
          <a:ea typeface="Calibri" pitchFamily="2"/>
          <a:cs typeface="Calibri" pitchFamily="2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/>
          <a:ea typeface="Calibri" pitchFamily="2"/>
          <a:cs typeface="Calibri" pitchFamily="2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/>
          <a:ea typeface="Calibri" pitchFamily="2"/>
          <a:cs typeface="Calibri" pitchFamily="2"/>
        </a:defRPr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b1bc22c34ed9.jpg"/>
          <p:cNvPicPr>
            <a:picLocks noChangeAspect="1"/>
            <a:extLst>
              <a:ext uri="smNativeData">
                <pr:smNativeData xmlns:pr="pr" xmlns="" val="SMDATA_12_RbyGURMAAAAlAAAAEQAAAC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IAAAD///8AAAAAAAAAAAAAAAAAAAAAAAAAAABkAAAAZAAAAAAAAAAXAAAAFAAAAAAAAAAAAAAA/38AAP9/AAAAAAAACQAAAAQAAAAAAAAADAAAABAAAAAAAAAAAAAAAAAAAAAAAAAAHgAAAGgAAAAAAAAAAAAAAAAAAAAAAAAAAAAAABAnAAAQJwAAAAAAAAAAAAAAAAAAAAAAAAAAAAAAAAAAAAAAAAAAAAAUAAAAAAAAAMDA/wAAAAAAZAAAADIAAAAAAAAAZAAAAAAAAAB/f38AAQAAAB8AAABUAAAA////AP///wEAAAAAAAAAAAAAAAAAAAAAAAAAAAAAAAAAAAAAAAAAAAAAAAB/f38A7uzhA8zMzADAwP8Af39/AAAAAAAAAAAAAAAAAP///wD///8A"/>
              </a:ext>
            </a:extLst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96505" y="5373370"/>
            <a:ext cx="1303020" cy="124015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sp>
        <p:nvSpPr>
          <p:cNvPr id="3" name="Заголовок 1"/>
          <p:cNvSpPr>
            <a:spLocks noGrp="1" noChangeArrowheads="1"/>
            <a:extLst>
              <a:ext uri="smNativeData">
                <pr:smNativeData xmlns:pr="pr" xmlns="" val="SMDATA_11_RbyGUR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>
            <p:ph type="ctrTitle"/>
          </p:nvPr>
        </p:nvSpPr>
        <p:spPr>
          <a:xfrm>
            <a:off x="932815" y="359410"/>
            <a:ext cx="8036560" cy="344360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 lang="ru-RU" sz="3600" b="1">
                <a:solidFill>
                  <a:srgbClr val="00007F"/>
                </a:solidFill>
                <a:latin typeface="Broadway" pitchFamily="5" charset="0"/>
                <a:ea typeface="Broadway" pitchFamily="5" charset="0"/>
                <a:cs typeface="Broadway" pitchFamily="5" charset="0"/>
              </a:defRPr>
            </a:pPr>
            <a:r>
              <a:t>«Здоровьесберегающие технологии обучения - основополагающее условие повышения качества образования в рамках перехода к стандартам нового поколения».</a:t>
            </a:r>
          </a:p>
        </p:txBody>
      </p:sp>
      <p:sp>
        <p:nvSpPr>
          <p:cNvPr id="4" name="Подзаголовок 2"/>
          <p:cNvSpPr>
            <a:spLocks noGrp="1" noChangeArrowheads="1"/>
            <a:extLst>
              <a:ext uri="smNativeData">
                <pr:smNativeData xmlns:pr="pr" xmlns="" val="SMDATA_11_RbyGUR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>
            <p:ph type="subTitle" idx="1"/>
          </p:nvPr>
        </p:nvSpPr>
        <p:spPr>
          <a:xfrm>
            <a:off x="3659505" y="4664075"/>
            <a:ext cx="3946525" cy="157861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200" b="0" i="0" u="none" strike="noStrike" kern="1" spc="0" baseline="0">
                <a:solidFill>
                  <a:srgbClr val="8C8C8C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1pPr>
            <a:lvl2pPr marL="4572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800" b="0" i="0" u="none" strike="noStrike" kern="1" spc="0" baseline="0">
                <a:solidFill>
                  <a:srgbClr val="8C8C8C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2pPr>
            <a:lvl3pPr marL="9144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8C8C8C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3pPr>
            <a:lvl4pPr marL="13716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000" b="0" i="0" u="none" strike="noStrike" kern="1" spc="0" baseline="0">
                <a:solidFill>
                  <a:srgbClr val="8C8C8C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4pPr>
            <a:lvl5pPr marL="18288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000" b="0" i="0" u="none" strike="noStrike" kern="1" spc="0" baseline="0">
                <a:solidFill>
                  <a:srgbClr val="8C8C8C"/>
                </a:solidFill>
                <a:effectLst/>
                <a:latin typeface="Calibri" pitchFamily="2"/>
                <a:ea typeface="Calibri" pitchFamily="2"/>
                <a:cs typeface="Calibri" pitchFamily="2"/>
              </a:defRPr>
            </a:lvl5pPr>
          </a:lstStyle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000" b="1" i="0" u="none" strike="noStrike" kern="1" spc="0" baseline="0">
                <a:solidFill>
                  <a:srgbClr val="7F007F"/>
                </a:solidFill>
                <a:latin typeface="Comic Sans MS" pitchFamily="4"/>
                <a:ea typeface="Comic Sans MS" pitchFamily="4"/>
                <a:cs typeface="Comic Sans MS" pitchFamily="4"/>
              </a:defRPr>
            </a:pPr>
            <a:r>
              <a:t>Тема по самообразованию</a:t>
            </a:r>
          </a:p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000" b="1" i="0" u="none" strike="noStrike" kern="1" spc="0" baseline="0">
                <a:solidFill>
                  <a:srgbClr val="7F007F"/>
                </a:solidFill>
                <a:latin typeface="Comic Sans MS" pitchFamily="4"/>
                <a:ea typeface="Comic Sans MS" pitchFamily="4"/>
                <a:cs typeface="Comic Sans MS" pitchFamily="4"/>
              </a:defRPr>
            </a:pPr>
            <a:r>
              <a:t>учителя начальных классов</a:t>
            </a:r>
          </a:p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000" b="1" i="0" u="none" strike="noStrike" kern="1" spc="0" baseline="0">
                <a:solidFill>
                  <a:srgbClr val="7F007F"/>
                </a:solidFill>
                <a:latin typeface="Comic Sans MS" pitchFamily="4"/>
                <a:ea typeface="Comic Sans MS" pitchFamily="4"/>
                <a:cs typeface="Comic Sans MS" pitchFamily="4"/>
              </a:defRPr>
            </a:pPr>
            <a:r>
              <a:t>ГБОУ СОШ № 996</a:t>
            </a:r>
          </a:p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000" b="1" i="0" u="none" strike="noStrike" kern="1" spc="0" baseline="0">
                <a:solidFill>
                  <a:srgbClr val="7F007F"/>
                </a:solidFill>
                <a:latin typeface="Comic Sans MS" pitchFamily="4"/>
                <a:ea typeface="Comic Sans MS" pitchFamily="4"/>
                <a:cs typeface="Comic Sans MS" pitchFamily="4"/>
              </a:defRPr>
            </a:pPr>
            <a:r>
              <a:t>Кучевской Н.В.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  <p:extLst>
      <p:ext uri="smNativeData">
        <pr:smNativeData xmlns:pr="pr" xmlns="" val="RbyGUQIAAAAFAAAA/f///wEAAAAGAAAAEAAAAAAAAAAAAAAAAAAAAAoAAAD9////AQAAAAUAAAAKAAAAAAAAAAAAAAAAAAAA"/>
      </p:ext>
    </p:ext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3556" y="200025"/>
            <a:ext cx="574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DejaVu Serif Condensed" pitchFamily="18" charset="0"/>
                <a:ea typeface="DejaVu Serif Condensed" pitchFamily="18" charset="0"/>
              </a:rPr>
              <a:t>Заключение</a:t>
            </a:r>
            <a:endParaRPr lang="ru-RU" sz="2800" dirty="0">
              <a:solidFill>
                <a:srgbClr val="002060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7760" y="1061085"/>
            <a:ext cx="77495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0000FF"/>
                </a:solidFill>
                <a:latin typeface="DejaVu Serif Condensed" pitchFamily="18" charset="0"/>
                <a:ea typeface="DejaVu Serif Condensed" pitchFamily="18" charset="0"/>
              </a:rPr>
              <a:t>Изложенная выше разработка показывает, что внедрение в обучение </a:t>
            </a:r>
            <a:r>
              <a:rPr lang="ru-RU" sz="2400" i="1" dirty="0" err="1" smtClean="0">
                <a:solidFill>
                  <a:srgbClr val="0000FF"/>
                </a:solidFill>
                <a:latin typeface="DejaVu Serif Condensed" pitchFamily="18" charset="0"/>
                <a:ea typeface="DejaVu Serif Condensed" pitchFamily="18" charset="0"/>
              </a:rPr>
              <a:t>здоровьесберегающей</a:t>
            </a:r>
            <a:r>
              <a:rPr lang="ru-RU" sz="2400" i="1" dirty="0" smtClean="0">
                <a:solidFill>
                  <a:srgbClr val="0000FF"/>
                </a:solidFill>
                <a:latin typeface="DejaVu Serif Condensed" pitchFamily="18" charset="0"/>
                <a:ea typeface="DejaVu Serif Condensed" pitchFamily="18" charset="0"/>
              </a:rPr>
              <a:t> технологии ведёт к снижению показателей заболеваемости детей, улучшение психологического климата в детских и педагогических коллективах, активно приобщает родителей школьников к работе по укреплению их здоровья. Учителям, освоившим эту технологию, становится и легче и интереснее работать, поскольку исчезает проблема учебной дисциплины и происходит раскрепощение учителя, открывается простор для его педагогического творчества.</a:t>
            </a:r>
            <a:endParaRPr lang="ru-RU" sz="2400" i="1" dirty="0">
              <a:solidFill>
                <a:srgbClr val="0000FF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8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Текста1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L0FAAD/fwAA/38AAAAAAAAJAAAABAAAALZTs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578610" y="215265"/>
            <a:ext cx="6960235" cy="93281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algn="ctr">
              <a:defRPr lang="ru-RU" sz="2800">
                <a:solidFill>
                  <a:srgbClr val="00007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Здоровьесберегающие технологии в начальной школе.</a:t>
            </a:r>
          </a:p>
        </p:txBody>
      </p:sp>
      <p:sp>
        <p:nvSpPr>
          <p:cNvPr id="3" name="БлокТекста2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J8GAAD/fwAA/38AAAAAAAAJAAAABAAAAAAG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148080" y="1363345"/>
            <a:ext cx="7821295" cy="10763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defRPr lang="ru-RU"/>
            </a:pPr>
            <a:r>
              <a:rPr lang="ru-RU" sz="2400" b="1">
                <a:solidFill>
                  <a:srgbClr val="00007F"/>
                </a:solidFill>
                <a:latin typeface="DejaVu Serif Condensed" pitchFamily="1"/>
                <a:ea typeface="DejaVu Serif Condensed" pitchFamily="1"/>
                <a:cs typeface="DejaVu Serif Condensed" pitchFamily="1"/>
              </a:rPr>
              <a:t>Цель:</a:t>
            </a:r>
            <a:r>
              <a:rPr lang="ru-RU" sz="2000" b="1">
                <a:solidFill>
                  <a:srgbClr val="0000FF"/>
                </a:solidFill>
                <a:latin typeface="Broadway" pitchFamily="5" charset="0"/>
                <a:ea typeface="Broadway" pitchFamily="5" charset="0"/>
                <a:cs typeface="Broadway" pitchFamily="5" charset="0"/>
              </a:rPr>
              <a:t> </a:t>
            </a:r>
            <a:r>
              <a:rPr lang="ru-RU" sz="2000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rPr>
              <a:t>показать значимость здоровьесберегающей технологии в улучшении состояния здоровья и качества жизни детей и подростков в процессе учебной деятельности.</a:t>
            </a:r>
          </a:p>
        </p:txBody>
      </p:sp>
      <p:sp>
        <p:nvSpPr>
          <p:cNvPr id="4" name="БлокТекста3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KYCAAD/fwAA/38AAAAAAAAJAAAABAAAAIiV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148080" y="2583180"/>
            <a:ext cx="7749540" cy="43053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defRPr lang="ru-RU" sz="2400" b="1">
                <a:solidFill>
                  <a:srgbClr val="00007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Задачи:</a:t>
            </a:r>
          </a:p>
        </p:txBody>
      </p:sp>
      <p:sp>
        <p:nvSpPr>
          <p:cNvPr id="5" name="БлокТекста4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IgDAAD/fwAA/38AAAAAAAAJAAAABAAAAIiV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148080" y="3085465"/>
            <a:ext cx="7749540" cy="86106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defRPr lang="ru-RU" sz="2000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rPr lang="ru-RU" b="1"/>
              <a:t>1.</a:t>
            </a:r>
            <a:r>
              <a:t> Разработать мероприятия, которые уменьшают риск возникновения заболеваний и повреждений, связанных с социальными аспектами жизни учащихся начальной школы;</a:t>
            </a:r>
          </a:p>
        </p:txBody>
      </p:sp>
      <p:sp>
        <p:nvSpPr>
          <p:cNvPr id="6" name="БлокТекста5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PkDAAD/fwAA/38AAAAAAAAJAAAABAAAAIiV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148080" y="4090035"/>
            <a:ext cx="7749540" cy="50228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defRPr lang="ru-RU" sz="2400"/>
            </a:pPr>
            <a:r>
              <a:rPr lang="ru-RU" b="1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rPr>
              <a:t>2. </a:t>
            </a:r>
            <a:r>
              <a:rPr lang="ru-RU" sz="2000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rPr>
              <a:t>Пропаганда здорового образа жизни;</a:t>
            </a:r>
          </a:p>
        </p:txBody>
      </p:sp>
      <p:sp>
        <p:nvSpPr>
          <p:cNvPr id="7" name="БлокТекста6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GoE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148080" y="4664075"/>
            <a:ext cx="7749540" cy="78930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defRPr lang="ru-RU" sz="2400"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rPr lang="ru-RU" b="1">
                <a:solidFill>
                  <a:srgbClr val="0000FF"/>
                </a:solidFill>
              </a:rPr>
              <a:t>3.</a:t>
            </a:r>
            <a:r>
              <a:t> </a:t>
            </a:r>
            <a:r>
              <a:rPr lang="ru-RU" sz="2000">
                <a:solidFill>
                  <a:srgbClr val="0000FF"/>
                </a:solidFill>
              </a:rPr>
              <a:t>Помочь каждому ребёнку осознать свои способности, создать условия для их развития;</a:t>
            </a:r>
          </a:p>
        </p:txBody>
      </p:sp>
      <p:sp>
        <p:nvSpPr>
          <p:cNvPr id="8" name="БлокТекста7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GoEAAD/fwAA/38AAAAAAAAJAAAABAAAAAABAAE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148080" y="5525135"/>
            <a:ext cx="7749540" cy="10763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defRPr lang="ru-RU" sz="2400"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rPr lang="ru-RU" b="1">
                <a:solidFill>
                  <a:srgbClr val="0000FF"/>
                </a:solidFill>
              </a:rPr>
              <a:t>4.</a:t>
            </a:r>
            <a:r>
              <a:t> </a:t>
            </a:r>
            <a:r>
              <a:rPr lang="ru-RU" sz="2000">
                <a:solidFill>
                  <a:srgbClr val="0000FF"/>
                </a:solidFill>
              </a:rPr>
              <a:t>Способствовать сохранению и укреплению здоровья ребёнка, т.е. осуществлять личностно-ориентированный подход при обучении и воспитании.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  <p:extLst>
      <p:ext uri="smNativeData">
        <pr:smNativeData xmlns:pr="pr" xmlns="" val="RbyGUQcAAAAFAAAA/f///wEAAAASAAAAAwAAAAAAAAAAAAAAAAAAAAoAAAD9////AQAAAAkAAAAAAAAAAAAAAAAAAAAAAAAADwAAAP3///8BAAAAFwAAABACAAAAAAAAAAAAAAAAAAAXAAAA/f///wEAAAASAAAAAwAAAAAAAAAAAAAAAAAAABwAAAD9////AQAAABIAAAADAAAAAAAAAAAAAAAAAAAAIQAAAP3///8BAAAAEgAAAAMAAAAAAAAAAAAAAAAAAAAmAAAA/f///wEAAAASAAAAAwAAAAAAAAAAAAAAAAAAAA=="/>
      </p:ext>
    </p:ext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Текста1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PkD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2080895" y="143510"/>
            <a:ext cx="5238115" cy="64579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algn="ctr">
              <a:defRPr lang="ru-RU" sz="2800">
                <a:solidFill>
                  <a:srgbClr val="00007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Система методов работы.</a:t>
            </a:r>
          </a:p>
        </p:txBody>
      </p:sp>
      <p:sp>
        <p:nvSpPr>
          <p:cNvPr id="3" name="БлокТекста2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EwFAAD/fwAA/38AAAAAAAAJAAAABAAAAAABAAE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291590" y="1004570"/>
            <a:ext cx="6099175" cy="86106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defRPr lang="ru-RU" sz="2400" b="1">
                <a:solidFill>
                  <a:srgbClr val="00007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Причины школьных болезней:</a:t>
            </a:r>
          </a:p>
        </p:txBody>
      </p:sp>
      <p:sp>
        <p:nvSpPr>
          <p:cNvPr id="4" name="БлокТекста3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BcDAAD/fwAA/38AAAAAAAAJAAAABAAAAAABAAE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291590" y="2080895"/>
            <a:ext cx="6744970" cy="86106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buFont typeface="Wingdings" charset="2"/>
              <a:buChar char=""/>
              <a:defRPr lang="ru-RU" sz="2400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 недостаточная освещённость класса</a:t>
            </a:r>
          </a:p>
        </p:txBody>
      </p:sp>
      <p:sp>
        <p:nvSpPr>
          <p:cNvPr id="5" name="БлокТекста4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PkDAAD/fwAA/38AAAAAAAAJAAAABAAAAAABAAE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291590" y="3085465"/>
            <a:ext cx="6744970" cy="86106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buFont typeface="Wingdings" charset="2"/>
              <a:buChar char=""/>
              <a:defRPr lang="ru-RU" sz="2400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 плохой воздух школьных помещений</a:t>
            </a:r>
          </a:p>
        </p:txBody>
      </p:sp>
      <p:sp>
        <p:nvSpPr>
          <p:cNvPr id="6" name="БлокТекста5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IgDAAD/fwAA/38AAAAAAAAJAAAABAAAAAABAAE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291590" y="4161790"/>
            <a:ext cx="7606030" cy="86106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buFont typeface="Wingdings" charset="2"/>
              <a:buChar char=""/>
              <a:defRPr lang="ru-RU" sz="2400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 неправильная форма и величина школьных столов</a:t>
            </a:r>
          </a:p>
        </p:txBody>
      </p:sp>
      <p:sp>
        <p:nvSpPr>
          <p:cNvPr id="7" name="БлокТекста6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GoEAAD/fwAA/38AAAAAAAAJAAAABAAAAAABAAE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291590" y="5166360"/>
            <a:ext cx="7031990" cy="10763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buFont typeface="Wingdings" charset="2"/>
              <a:buChar char=""/>
              <a:defRPr lang="ru-RU" sz="2400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 несоблюдение режима дня, что приводит к перегрузке учебными занятиями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  <p:extLst>
      <p:ext uri="smNativeData">
        <pr:smNativeData xmlns:pr="pr" xmlns="" val="RbyGUQYAAAAFAAAA/f///wEAAAASAAAAAwAAAAAAAAAAAAAAAAAAAAoAAAD9////AQAAABIAAAADAAAAAAAAAAAAAAAAAAAADwAAAP3///8BAAAAEgAAAAMAAAAAAAAAAAAAAAAAAAAUAAAA/f///wEAAAASAAAAAwAAAAAAAAAAAAAAAAAAABkAAAD9////AQAAABIAAAADAAAAAAAAAAAAAAAAAAAAHgAAAP3///8BAAAAEgAAAAMAAAAAAAAAAAAAAAAAAAA="/>
      </p:ext>
    </p:ext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Текста1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PkD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2367915" y="143510"/>
            <a:ext cx="4592320" cy="7175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algn="ctr">
              <a:defRPr lang="ru-RU" sz="2400">
                <a:solidFill>
                  <a:srgbClr val="00007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rPr dirty="0"/>
              <a:t>Концепция </a:t>
            </a:r>
            <a:r>
              <a:rPr dirty="0" err="1"/>
              <a:t>здоровьесбережения</a:t>
            </a:r>
            <a:endParaRPr dirty="0"/>
          </a:p>
        </p:txBody>
      </p:sp>
      <p:sp>
        <p:nvSpPr>
          <p:cNvPr id="3" name="БлокТекста2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J8G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932815" y="1004570"/>
            <a:ext cx="8036560" cy="64579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algn="l">
              <a:defRPr lang="ru-RU" sz="2000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Цель - принципы и задачи - средства - условия - результаты</a:t>
            </a:r>
          </a:p>
        </p:txBody>
      </p:sp>
      <p:sp>
        <p:nvSpPr>
          <p:cNvPr id="4" name="БлокТекста3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EwF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2367280" y="1722120"/>
            <a:ext cx="4664710" cy="86106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algn="ctr">
              <a:defRPr lang="ru-RU" sz="2400">
                <a:solidFill>
                  <a:srgbClr val="00007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Анкетирование, тестирование:</a:t>
            </a:r>
          </a:p>
        </p:txBody>
      </p:sp>
      <p:sp>
        <p:nvSpPr>
          <p:cNvPr id="5" name="БлокТекста4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C4G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219835" y="2654935"/>
            <a:ext cx="7031990" cy="7175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buFont typeface="Wingdings" charset="2"/>
              <a:buChar char=""/>
              <a:defRPr lang="ru-RU" sz="2000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rPr dirty="0"/>
              <a:t> «В хорошей ли вы форме?»</a:t>
            </a:r>
          </a:p>
        </p:txBody>
      </p:sp>
      <p:sp>
        <p:nvSpPr>
          <p:cNvPr id="6" name="БлокТекста5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PkDAAD/fwAA/38AAAAAAAAJAAAABAAAAJgC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219835" y="3444240"/>
            <a:ext cx="7031990" cy="7175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buFont typeface="Wingdings" charset="2"/>
              <a:buChar char=""/>
              <a:defRPr lang="ru-RU" sz="2000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 «Можно ли ваш образ жизни считать здоровым?»</a:t>
            </a:r>
          </a:p>
        </p:txBody>
      </p:sp>
      <p:sp>
        <p:nvSpPr>
          <p:cNvPr id="7" name="БлокТекста6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sE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219835" y="4233545"/>
            <a:ext cx="7031990" cy="7175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buFont typeface="Wingdings" charset="2"/>
              <a:buChar char=""/>
              <a:defRPr lang="ru-RU" sz="2000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 «Часто ли случаются стрессы в вашей повседневной жизни?»</a:t>
            </a:r>
          </a:p>
        </p:txBody>
      </p:sp>
      <p:sp>
        <p:nvSpPr>
          <p:cNvPr id="8" name="БлокТекста7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L0FAAD/fwAA/38AAAAAAAAJAAAABAAAAPAC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219835" y="5022850"/>
            <a:ext cx="7103745" cy="93281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buFont typeface="Wingdings" charset="2"/>
              <a:buChar char=""/>
              <a:defRPr lang="ru-RU" sz="2000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 «Знаете ли Вы, как обезопасить свою жизнь и здоровье?»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4" grpId="1"/>
      <p:bldP spid="5" grpId="0" animBg="1"/>
      <p:bldP spid="6" grpId="0" animBg="1"/>
      <p:bldP spid="7" grpId="0" animBg="1"/>
      <p:bldP spid="8" grpId="0" animBg="1"/>
    </p:bldLst>
    <p:extLst mod="1">
      <p:ext uri="smNativeData">
        <pr:smNativeData xmlns:pr="pr" xmlns="" val="RbyGUQcAAAAFAAAA/f///wEAAAALAAAAAAAAAAAAAAAAAAAAAAAAAAkAAAD9////AQAAACoAAAAAAAAAAAAAAAAAAAAAAAAAEAAAAP3///8BAAAACwAAAAAAAAAAAAAAAAAAAAAAAAAUAAAA/f///wEAAAAqAAAAAAAAAAAAAAAAAAAAAAAAABsAAAD9////AQAAACoAAAAAAAAAAAAAAAAAAAAAAAAAIgAAAP3///8BAAAAKgAAAAAAAAAAAAAAAAAAAAAAAAApAAAA/f///wEAAAAqAAAAAAAAAAAAAAAAAAAAAAAAAA=="/>
      </p:ext>
    </p:ext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Текста1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PkDAAD/fwAA/38AAAAAAAAJAAAABAAAAAE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2583180" y="143510"/>
            <a:ext cx="4951095" cy="64579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algn="ctr">
              <a:defRPr lang="ru-RU" sz="2400">
                <a:solidFill>
                  <a:srgbClr val="00007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«Внутришкольные факторы»</a:t>
            </a:r>
          </a:p>
        </p:txBody>
      </p:sp>
      <p:sp>
        <p:nvSpPr>
          <p:cNvPr id="3" name="БлокТекста2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sEAAD/fwAA/38AAAAAAAAJAAAABAAAAP////8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148080" y="932815"/>
            <a:ext cx="4377055" cy="78930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buFont typeface="Wingdings" charset="2"/>
              <a:buChar char=""/>
              <a:defRPr lang="ru-RU" sz="2000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 интенсификация обучения</a:t>
            </a:r>
          </a:p>
        </p:txBody>
      </p:sp>
      <p:sp>
        <p:nvSpPr>
          <p:cNvPr id="4" name="БлокТекста3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EwFAAD/fwAA/38AAAAAAAAJAAAABAAAAKP///8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148080" y="1865630"/>
            <a:ext cx="5525135" cy="86106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buFont typeface="Wingdings" charset="2"/>
              <a:buChar char=""/>
              <a:defRPr lang="ru-RU" sz="2000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 снижение двигательной активности</a:t>
            </a:r>
          </a:p>
        </p:txBody>
      </p:sp>
      <p:sp>
        <p:nvSpPr>
          <p:cNvPr id="5" name="БлокТекста4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L0FAAD/fwAA/38AAAAAAAAJAAAABAAAAEj///8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148080" y="2870200"/>
            <a:ext cx="7677785" cy="93281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buFont typeface="Wingdings" charset="2"/>
              <a:buChar char=""/>
              <a:defRPr lang="ru-RU" sz="2000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 увеличение простудных заболеваний и пропусков уроков по болезни</a:t>
            </a:r>
          </a:p>
        </p:txBody>
      </p:sp>
      <p:sp>
        <p:nvSpPr>
          <p:cNvPr id="6" name="БлокТекста5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L0FAAD/fwAA/38AAAAAAAAJAAAABAAAAMo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148080" y="4018280"/>
            <a:ext cx="4448810" cy="78930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buFont typeface="Wingdings" charset="2"/>
              <a:buChar char=""/>
              <a:defRPr lang="ru-RU" sz="2000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 нарушение зрения, осанки</a:t>
            </a:r>
          </a:p>
        </p:txBody>
      </p:sp>
      <p:sp>
        <p:nvSpPr>
          <p:cNvPr id="7" name="БлокТекста6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C4GAAD/fwAA/38AAAAAAAAJAAAABAAAAKi5yf8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148080" y="4951095"/>
            <a:ext cx="6314440" cy="7175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buFont typeface="Wingdings" charset="2"/>
              <a:buChar char=""/>
              <a:defRPr lang="ru-RU" sz="2000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 ухудшение нервно - психического здоровья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</p:bldLst>
    <p:extLst mod="1">
      <p:ext uri="smNativeData">
        <pr:smNativeData xmlns:pr="pr" xmlns="" val="RbyGUQYAAAAFAAAA/f///wEAAAALAAAAAAAAAAAAAAAAAAAAAAAAAAkAAAD9////AQAAADcAAAAAAAAAAAAAAAAAAAAAAAAAEAAAAP3///8BAAAANwAAAAAAAAAAAAAAAAAAAAAAAAAXAAAA/f///wEAAAA3AAAAAAAAAAAAAAAAAAAAAAAAAB4AAAD9////AQAAADcAAAAAAAAAAAAAAAAAAAAAAAAAJQAAAP3///8BAAAANwAAAAAAAAAAAAAAAAAAAAAAAAA="/>
      </p:ext>
    </p:ext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Текста1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PkDAAD/fwAA/38AAAAAAAAJAAAABAAAACRs8/8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650365" y="143510"/>
            <a:ext cx="6099175" cy="64579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defRPr lang="ru-RU" sz="2800">
                <a:solidFill>
                  <a:srgbClr val="00007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rPr dirty="0"/>
              <a:t>Рациональная организация урока</a:t>
            </a:r>
          </a:p>
        </p:txBody>
      </p:sp>
      <p:sp>
        <p:nvSpPr>
          <p:cNvPr id="3" name="БлокТекста2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J8GAAD/fwAA/38AAAAAAAAJAAAABAAAAAw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148080" y="1148080"/>
            <a:ext cx="7893050" cy="10763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buFont typeface="Wingdings" charset="2"/>
              <a:buChar char=""/>
              <a:defRPr lang="ru-RU"/>
            </a:pPr>
            <a:r>
              <a:rPr lang="ru-RU" sz="2000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rPr>
              <a:t> Объём учебной нагрузки - количество уроков и их продолжительность, включая затраты времени на выполнение домашних заданий.</a:t>
            </a:r>
          </a:p>
        </p:txBody>
      </p:sp>
      <p:sp>
        <p:nvSpPr>
          <p:cNvPr id="4" name="БлокТекста3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BAH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148080" y="2583180"/>
            <a:ext cx="7390765" cy="78930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buFont typeface="Wingdings" charset="2"/>
              <a:buChar char=""/>
              <a:defRPr lang="ru-RU" sz="2000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 Нагрузка от дополнительных занятий в школе.</a:t>
            </a:r>
          </a:p>
        </p:txBody>
      </p:sp>
      <p:sp>
        <p:nvSpPr>
          <p:cNvPr id="5" name="БлокТекста4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IEHAAD/fwAA/38AAAAAAAAJAAAABAAAAF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148080" y="3731260"/>
            <a:ext cx="7677785" cy="129159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buFont typeface="Wingdings" charset="2"/>
              <a:buChar char=""/>
              <a:defRPr lang="ru-RU" sz="2000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 Занятия активно - двигательного характера: динамические паузы, уроки физической культуры, спортивные мероприятия и т.п.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  <p:extLst mod="1">
      <p:ext uri="smNativeData">
        <pr:smNativeData xmlns:pr="pr" xmlns="" val="RbyGUQQAAAAFAAAA/f///wEAAAALAAAAAAAAAAAAAAAAAAAAAAAAAAkAAAD9////AQAAAAcAAAAEAAAAAAAAAAAAAAAAAAAADwAAAP3///8BAAAABwAAAAQAAAAAAAAAAAAAAAAAAAAVAAAA/f///wEAAAAHAAAABAAAAAAAAAAAAAAAAAAAAA=="/>
      </p:ext>
    </p:ext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Текста1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J8GAAD/fwAA/38AAAAAAAAJAAAABAAAACzQrgc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2439670" y="71755"/>
            <a:ext cx="5094605" cy="93281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algn="ctr">
              <a:defRPr lang="ru-RU" sz="2800">
                <a:solidFill>
                  <a:srgbClr val="00007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Упражнения для физкультминуток</a:t>
            </a:r>
          </a:p>
        </p:txBody>
      </p:sp>
      <p:sp>
        <p:nvSpPr>
          <p:cNvPr id="3" name="БлокТекста2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KYCAAD/fwAA/38AAAAAAAAJAAAABAAAAM////8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004570" y="1076325"/>
            <a:ext cx="5955665" cy="43053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buFont typeface="Wingdings" charset="2"/>
              <a:buChar char=""/>
              <a:defRPr lang="ru-RU" sz="2000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 упаржнения по формированию осанки</a:t>
            </a:r>
          </a:p>
        </p:txBody>
      </p:sp>
      <p:sp>
        <p:nvSpPr>
          <p:cNvPr id="4" name="БлокТекста3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BcDAAD/fwAA/38AAAAAAAAJAAAABAAAAAQ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004570" y="1578610"/>
            <a:ext cx="4377055" cy="50228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buFont typeface="Wingdings" charset="2"/>
              <a:buChar char=""/>
              <a:defRPr lang="ru-RU" sz="2000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 укреплению зрения</a:t>
            </a:r>
          </a:p>
        </p:txBody>
      </p:sp>
      <p:sp>
        <p:nvSpPr>
          <p:cNvPr id="5" name="БлокТекста4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BcDAAD/fwAA/38AAAAAAAAJAAAABAAAAAM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004570" y="2152650"/>
            <a:ext cx="4377055" cy="50228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buFont typeface="Wingdings" charset="2"/>
              <a:buChar char=""/>
              <a:defRPr lang="ru-RU" sz="2000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 укрепления мышц рук</a:t>
            </a:r>
          </a:p>
        </p:txBody>
      </p:sp>
      <p:sp>
        <p:nvSpPr>
          <p:cNvPr id="6" name="БлокТекста5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IgDAAD/fwAA/38AAAAAAAAJAAAABAAAABERERE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004570" y="2726690"/>
            <a:ext cx="4377055" cy="50228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buFont typeface="Wingdings" charset="2"/>
              <a:buChar char=""/>
              <a:defRPr lang="ru-RU" sz="2000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 отдых позвоночника</a:t>
            </a:r>
          </a:p>
        </p:txBody>
      </p:sp>
      <p:sp>
        <p:nvSpPr>
          <p:cNvPr id="7" name="БлокТекста6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IgDAAD/fwAA/38AAAAAAAAJAAAABAAAAAQ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004570" y="3300730"/>
            <a:ext cx="4377055" cy="43053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buFont typeface="Wingdings" charset="2"/>
              <a:buChar char=""/>
              <a:defRPr lang="ru-RU" sz="2000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 упражнения для ног</a:t>
            </a:r>
          </a:p>
        </p:txBody>
      </p:sp>
      <p:sp>
        <p:nvSpPr>
          <p:cNvPr id="8" name="БлокТекста7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IgD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004570" y="3803015"/>
            <a:ext cx="4377055" cy="43053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buFont typeface="Wingdings" charset="2"/>
              <a:buChar char=""/>
              <a:defRPr lang="ru-RU" sz="2000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 упражнения на ковре</a:t>
            </a:r>
          </a:p>
        </p:txBody>
      </p:sp>
      <p:sp>
        <p:nvSpPr>
          <p:cNvPr id="9" name="БлокТекста8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BcD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004570" y="4233545"/>
            <a:ext cx="6816725" cy="43053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buFont typeface="Wingdings" charset="2"/>
              <a:buChar char=""/>
              <a:defRPr lang="ru-RU" sz="2000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 релаксационные упражнения для мимики лица</a:t>
            </a:r>
          </a:p>
        </p:txBody>
      </p:sp>
      <p:sp>
        <p:nvSpPr>
          <p:cNvPr id="10" name="БлокТекста9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IgD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004570" y="4735830"/>
            <a:ext cx="3874770" cy="43053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buFont typeface="Wingdings" charset="2"/>
              <a:buChar char=""/>
              <a:defRPr lang="ru-RU">
                <a:solidFill>
                  <a:srgbClr val="0000FF"/>
                </a:solidFill>
              </a:defRPr>
            </a:pPr>
            <a:r>
              <a:t> </a:t>
            </a:r>
            <a:r>
              <a:rPr lang="ru-RU" sz="2000">
                <a:latin typeface="DejaVu Serif Condensed" pitchFamily="1"/>
                <a:ea typeface="DejaVu Serif Condensed" pitchFamily="1"/>
                <a:cs typeface="DejaVu Serif Condensed" pitchFamily="1"/>
              </a:rPr>
              <a:t>потягивание</a:t>
            </a:r>
          </a:p>
        </p:txBody>
      </p:sp>
      <p:sp>
        <p:nvSpPr>
          <p:cNvPr id="11" name="БлокТекста10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IgDAAD/fwAA/38AAAAAAAAJAAAABAAAAEQ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004570" y="5238115"/>
            <a:ext cx="5740400" cy="43053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buFont typeface="Wingdings" charset="2"/>
              <a:buChar char=""/>
              <a:defRPr lang="ru-RU" sz="2000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 массаж области груди, лица, рук, ног</a:t>
            </a:r>
          </a:p>
        </p:txBody>
      </p:sp>
      <p:sp>
        <p:nvSpPr>
          <p:cNvPr id="12" name="БлокТекста11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KYCAAD/fwAA/38AAAAAAAAJAAAABAAAAAAAAI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004570" y="5740400"/>
            <a:ext cx="4090035" cy="43053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buFont typeface="Wingdings" charset="2"/>
              <a:buChar char=""/>
              <a:defRPr lang="ru-RU" sz="2000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 психогимнастика</a:t>
            </a:r>
          </a:p>
        </p:txBody>
      </p:sp>
      <p:sp>
        <p:nvSpPr>
          <p:cNvPr id="13" name="БлокТекста12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DUC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004570" y="6242685"/>
            <a:ext cx="7964805" cy="57404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buFont typeface="Wingdings" charset="2"/>
              <a:buChar char=""/>
              <a:defRPr lang="ru-RU" sz="2000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 упражнения,направленные на выработку рационального дыхания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  <p:extLst>
      <p:ext uri="smNativeData">
        <pr:smNativeData xmlns:pr="pr" xmlns="" val="RbyGUQ0AAAAFAAAA/v///wEAAAA2AAAAAAAAAAAAAAAAAAAAAAAAAA0AAAD/////AQAAADYAAAAAAAAAAAAAAAAAAAAAAAAAFgAAAP3///8BAAAAEQAAAAoAAAAAAAAAAAAAAAAAAAAeAAAA/f///wEAAAARAAAACgAAAAAAAAAAAAAAAAAAACYAAAD9////AQAAABEAAAAKAAAAAAAAAAAAAAAAAAAALgAAAP3///8BAAAAEQAAAAoAAAAAAAAAAAAAAAAAAAA2AAAA/f///wEAAAARAAAACgAAAAAAAAAAAAAAAAAAAD4AAAD9////AQAAABEAAAAKAAAAAAAAAAAAAAAAAAAARgAAAP3///8BAAAAEQAAAAoAAAAAAAAAAAAAAAAAAABOAAAA/f///wEAAAARAAAACgAAAAAAAAAAAAAAAAAAAFYAAAD9////AQAAABEAAAAKAAAAAAAAAAAAAAAAAAAAXgAAAP3///8BAAAAEQAAAAoAAAAAAAAAAAAAAAAAAABmAAAA/f///wEAAAARAAAACgAAAAAAAAAAAAAAAAAAAA=="/>
      </p:ext>
    </p:ext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Текста1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PkD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865630" y="71755"/>
            <a:ext cx="6027420" cy="57404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algn="ctr">
              <a:defRPr lang="ru-RU" sz="2800">
                <a:solidFill>
                  <a:srgbClr val="00007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Здоровьесберегающее обучение</a:t>
            </a:r>
          </a:p>
        </p:txBody>
      </p:sp>
      <p:sp>
        <p:nvSpPr>
          <p:cNvPr id="3" name="БлокТекста2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BcD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076325" y="717550"/>
            <a:ext cx="7964805" cy="50228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defRPr lang="ru-RU"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rPr lang="ru-RU" sz="2000" u="sng">
                <a:solidFill>
                  <a:srgbClr val="00007F"/>
                </a:solidFill>
              </a:rPr>
              <a:t>Направлено на</a:t>
            </a:r>
            <a:r>
              <a:rPr lang="ru-RU" sz="2000"/>
              <a:t> -</a:t>
            </a:r>
            <a:r>
              <a:rPr lang="ru-RU" sz="1600" i="1"/>
              <a:t> </a:t>
            </a:r>
            <a:r>
              <a:rPr lang="ru-RU" sz="1600" i="1">
                <a:solidFill>
                  <a:srgbClr val="0000FF"/>
                </a:solidFill>
              </a:rPr>
              <a:t>обеспечение психического здоровья учащихся.</a:t>
            </a:r>
            <a:endParaRPr lang="ru-RU" sz="1600"/>
          </a:p>
        </p:txBody>
      </p:sp>
      <p:sp>
        <p:nvSpPr>
          <p:cNvPr id="4" name="БлокТекста3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BcDAAD/fwAA/38AAAAAAAAJAAAABAAAANQD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076325" y="1219835"/>
            <a:ext cx="7964805" cy="7175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defRPr lang="ru-RU" sz="2000"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rPr lang="ru-RU" u="sng">
                <a:solidFill>
                  <a:srgbClr val="00007F"/>
                </a:solidFill>
              </a:rPr>
              <a:t>Опирается на</a:t>
            </a:r>
            <a:r>
              <a:t> - </a:t>
            </a:r>
            <a:r>
              <a:rPr lang="ru-RU" sz="1600" i="1">
                <a:solidFill>
                  <a:srgbClr val="0000FF"/>
                </a:solidFill>
              </a:rPr>
              <a:t>природосообразности, преемственности, вариативности, прагматичности (практической ориентации)</a:t>
            </a:r>
            <a:r>
              <a:rPr lang="ru-RU" sz="1600"/>
              <a:t>.</a:t>
            </a:r>
          </a:p>
        </p:txBody>
      </p:sp>
      <p:sp>
        <p:nvSpPr>
          <p:cNvPr id="5" name="БлокТекста4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IEH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076325" y="1937385"/>
            <a:ext cx="7964805" cy="121983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defRPr lang="ru-RU"/>
            </a:pPr>
            <a:r>
              <a:rPr lang="ru-RU" sz="2000" u="sng">
                <a:solidFill>
                  <a:srgbClr val="00007F"/>
                </a:solidFill>
                <a:latin typeface="DejaVu Serif Condensed" pitchFamily="1"/>
                <a:ea typeface="DejaVu Serif Condensed" pitchFamily="1"/>
                <a:cs typeface="DejaVu Serif Condensed" pitchFamily="1"/>
              </a:rPr>
              <a:t>Достигается через</a:t>
            </a:r>
            <a:r>
              <a:rPr lang="ru-RU" sz="2000">
                <a:solidFill>
                  <a:srgbClr val="00007F"/>
                </a:solidFill>
                <a:latin typeface="DejaVu Serif Condensed" pitchFamily="1"/>
                <a:ea typeface="DejaVu Serif Condensed" pitchFamily="1"/>
                <a:cs typeface="DejaVu Serif Condensed" pitchFamily="1"/>
              </a:rPr>
              <a:t> </a:t>
            </a:r>
            <a:r>
              <a:t>-</a:t>
            </a:r>
            <a:r>
              <a:rPr lang="ru-RU" i="1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rPr>
              <a:t> </a:t>
            </a:r>
            <a:r>
              <a:rPr lang="ru-RU" sz="1600" i="1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rPr>
              <a:t>учёт особенностей класса (изучение и понимание человека); создание благоприятного психологического фона на уроке; использование приёмов, способствующих появлению и сохранению интереса к учебному материалу; создание условий для самовыражения учащихся...</a:t>
            </a:r>
          </a:p>
        </p:txBody>
      </p:sp>
      <p:sp>
        <p:nvSpPr>
          <p:cNvPr id="6" name="БлокТекста5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EwF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076325" y="3157220"/>
            <a:ext cx="7964805" cy="86106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defRPr lang="ru-RU"/>
            </a:pPr>
            <a:r>
              <a:rPr lang="ru-RU" sz="2000" u="sng">
                <a:solidFill>
                  <a:srgbClr val="00007F"/>
                </a:solidFill>
                <a:latin typeface="DejaVu Serif Condensed" pitchFamily="1"/>
                <a:ea typeface="DejaVu Serif Condensed" pitchFamily="1"/>
                <a:cs typeface="DejaVu Serif Condensed" pitchFamily="1"/>
              </a:rPr>
              <a:t>Приводит к</a:t>
            </a:r>
            <a:r>
              <a:t> </a:t>
            </a:r>
            <a:r>
              <a:rPr lang="ru-RU" i="1"/>
              <a:t>-</a:t>
            </a:r>
            <a:r>
              <a:rPr lang="ru-RU" sz="1600" i="1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rPr>
              <a:t>предотвращению усталости и утомляемости; повышению мотивации к учебной деятельности; прирост учебных достижений.</a:t>
            </a:r>
          </a:p>
        </p:txBody>
      </p:sp>
      <p:sp>
        <p:nvSpPr>
          <p:cNvPr id="7" name="БлокТекста6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sEAAD/fwAA/38AAAAAAAAJAAAABAAAAPVQ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076325" y="4090035"/>
            <a:ext cx="7964805" cy="93281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defRPr lang="ru-RU"/>
            </a:pPr>
            <a:r>
              <a:rPr lang="ru-RU" sz="2000" u="sng">
                <a:solidFill>
                  <a:srgbClr val="00007F"/>
                </a:solidFill>
                <a:latin typeface="DejaVu Serif Condensed" pitchFamily="1"/>
                <a:ea typeface="DejaVu Serif Condensed" pitchFamily="1"/>
                <a:cs typeface="DejaVu Serif Condensed" pitchFamily="1"/>
              </a:rPr>
              <a:t>Педагогика сотрудничества -</a:t>
            </a:r>
            <a:r>
              <a:rPr lang="ru-RU" sz="1600" i="1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rPr>
              <a:t> её можно рассматривать как создающую все условия для реализации задач сохранения и укрепления здоровья учащихся и педагогов.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</p:bldLst>
    <p:extLst mod="1">
      <p:ext uri="smNativeData">
        <pr:smNativeData xmlns:pr="pr" xmlns="" val="RbyGUQYAAAAFAAAA/f///wEAAAALAAAAAAAAAAAAAAAAAAAAAAAAAAkAAAD9////AQAAAAwAAAAIAAAAAAAAAAAAAAAAAAAADgAAAP3///8BAAAADAAAAAgAAAAAAAAAAAAAAAAAAAATAAAA/f///wEAAAAMAAAACAAAAAAAAAAAAAAAAAAAABgAAAD9////AQAAAAwAAAAIAAAAAAAAAAAAAAAAAAAAHQAAAP3///8BAAAADAAAAAgAAAAAAAAAAAAAAAAAAAA="/>
      </p:ext>
    </p:ext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Текста1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sE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506855" y="143510"/>
            <a:ext cx="6888480" cy="57404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algn="ctr">
              <a:defRPr lang="ru-RU" sz="2800">
                <a:solidFill>
                  <a:srgbClr val="00007F"/>
                </a:solidFill>
                <a:latin typeface="DejaVu Serif Condensed" pitchFamily="1"/>
                <a:ea typeface="DejaVu Serif Condensed" pitchFamily="1"/>
                <a:cs typeface="DejaVu Serif Condensed" pitchFamily="1"/>
              </a:defRPr>
            </a:pPr>
            <a:r>
              <a:t>Здоровьесберегающие технологии</a:t>
            </a:r>
          </a:p>
        </p:txBody>
      </p:sp>
      <p:sp>
        <p:nvSpPr>
          <p:cNvPr id="3" name="БлокТекста2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EwF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219835" y="1076325"/>
            <a:ext cx="7606030" cy="114808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buFontTx/>
              <a:buAutoNum type="arabicPlain"/>
              <a:defRPr lang="ru-RU"/>
            </a:pPr>
            <a:r>
              <a:rPr lang="ru-RU" sz="2000" u="sng">
                <a:solidFill>
                  <a:srgbClr val="00007F"/>
                </a:solidFill>
                <a:latin typeface="DejaVu Serif Condensed" pitchFamily="1"/>
                <a:ea typeface="DejaVu Serif Condensed" pitchFamily="1"/>
                <a:cs typeface="DejaVu Serif Condensed" pitchFamily="1"/>
              </a:rPr>
              <a:t> Технологии развивающего обучения (ТРО</a:t>
            </a:r>
            <a:r>
              <a:rPr lang="ru-RU" u="sng">
                <a:solidFill>
                  <a:srgbClr val="00007F"/>
                </a:solidFill>
              </a:rPr>
              <a:t>)</a:t>
            </a:r>
            <a:r>
              <a:rPr lang="ru-RU" sz="1600" i="1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rPr>
              <a:t> строятся на плодотворных идеях Л.С. Выготского, в частности -  его гипотезе о том, что знания являются не конечной целью обучения, а лишь средством развития учащихся.</a:t>
            </a:r>
          </a:p>
        </p:txBody>
      </p:sp>
      <p:sp>
        <p:nvSpPr>
          <p:cNvPr id="4" name="БлокТекста3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BAH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219835" y="2367915"/>
            <a:ext cx="7606030" cy="10763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buFontTx/>
              <a:buAutoNum type="arabicPlain" startAt="2"/>
              <a:defRPr lang="ru-RU"/>
            </a:pPr>
            <a:r>
              <a:rPr lang="ru-RU" sz="2000" u="sng">
                <a:solidFill>
                  <a:srgbClr val="00007F"/>
                </a:solidFill>
                <a:latin typeface="DejaVu Serif Condensed" pitchFamily="1"/>
                <a:ea typeface="DejaVu Serif Condensed" pitchFamily="1"/>
                <a:cs typeface="DejaVu Serif Condensed" pitchFamily="1"/>
              </a:rPr>
              <a:t> Технология уровневой дифференциации обучения</a:t>
            </a:r>
            <a:r>
              <a:t> </a:t>
            </a:r>
            <a:r>
              <a:rPr lang="ru-RU" sz="1600" i="1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rPr>
              <a:t>проводятся с учётом индивидуальных возможностей и способностей учащегося (использование трёхуровневых заданий).</a:t>
            </a:r>
            <a:endParaRPr lang="ru-RU" sz="1600" i="1">
              <a:latin typeface="DejaVu Serif Condensed" pitchFamily="1"/>
              <a:ea typeface="DejaVu Serif Condensed" pitchFamily="1"/>
              <a:cs typeface="DejaVu Serif Condensed" pitchFamily="1"/>
            </a:endParaRPr>
          </a:p>
        </p:txBody>
      </p:sp>
      <p:sp>
        <p:nvSpPr>
          <p:cNvPr id="5" name="БлокТекста4"/>
          <p:cNvSpPr txBox="1">
            <a:extLst>
              <a:ext uri="smNativeData">
                <pr:smNativeData xmlns:pr="pr" xmlns="" val="SMDATA_11_RbyGU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GM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="/>
              </a:ext>
            </a:extLst>
          </p:cNvSpPr>
          <p:nvPr/>
        </p:nvSpPr>
        <p:spPr>
          <a:xfrm>
            <a:off x="1219835" y="3587750"/>
            <a:ext cx="7606030" cy="179387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>
              <a:buFontTx/>
              <a:buAutoNum type="arabicPlain" startAt="3"/>
              <a:defRPr lang="ru-RU"/>
            </a:pPr>
            <a:r>
              <a:rPr lang="ru-RU" sz="2000" u="sng">
                <a:solidFill>
                  <a:srgbClr val="00007F"/>
                </a:solidFill>
                <a:latin typeface="DejaVu Serif Condensed" pitchFamily="1"/>
                <a:ea typeface="DejaVu Serif Condensed" pitchFamily="1"/>
                <a:cs typeface="DejaVu Serif Condensed" pitchFamily="1"/>
              </a:rPr>
              <a:t> Технология раскрепощённого развития детей:</a:t>
            </a:r>
            <a:r>
              <a:t> </a:t>
            </a:r>
            <a:r>
              <a:rPr lang="ru-RU" sz="1600" b="1">
                <a:solidFill>
                  <a:srgbClr val="0000FF"/>
                </a:solidFill>
              </a:rPr>
              <a:t>а</a:t>
            </a:r>
            <a:r>
              <a:rPr lang="ru-RU" b="1">
                <a:solidFill>
                  <a:srgbClr val="0000FF"/>
                </a:solidFill>
              </a:rPr>
              <a:t>)</a:t>
            </a:r>
            <a:r>
              <a:rPr lang="ru-RU" sz="1600" b="1" i="1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rPr>
              <a:t> </a:t>
            </a:r>
            <a:r>
              <a:rPr lang="ru-RU" sz="1600" i="1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rPr>
              <a:t>разминки и упражнения на мышечно - телесную и зрительную координацию; </a:t>
            </a:r>
            <a:r>
              <a:rPr lang="ru-RU" sz="1600" b="1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rPr>
              <a:t>б)</a:t>
            </a:r>
            <a:r>
              <a:rPr lang="ru-RU" sz="1600" i="1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rPr>
              <a:t> движение наглядно - учебного материала;</a:t>
            </a:r>
            <a:r>
              <a:t> </a:t>
            </a:r>
            <a:r>
              <a:rPr lang="ru-RU" sz="1600" b="1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rPr>
              <a:t>в)</a:t>
            </a:r>
            <a:r>
              <a:t> </a:t>
            </a:r>
            <a:r>
              <a:rPr lang="ru-RU" sz="1600" i="1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rPr>
              <a:t>художественно- образные каллиграфические прописи;</a:t>
            </a:r>
            <a:r>
              <a:rPr lang="ru-RU" sz="1600" b="1" i="1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rPr>
              <a:t> </a:t>
            </a:r>
            <a:r>
              <a:rPr lang="ru-RU" sz="1600" b="1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rPr>
              <a:t>г)</a:t>
            </a:r>
            <a:r>
              <a:t> </a:t>
            </a:r>
            <a:r>
              <a:rPr lang="ru-RU" sz="1600" i="1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rPr>
              <a:t>детское хоровое пение, основанное на народных песнях и классической музыке; </a:t>
            </a:r>
            <a:r>
              <a:rPr lang="ru-RU" sz="1600" b="1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rPr>
              <a:t>д)</a:t>
            </a:r>
            <a:r>
              <a:rPr lang="ru-RU" sz="1600">
                <a:solidFill>
                  <a:srgbClr val="0000FF"/>
                </a:solidFill>
                <a:latin typeface="DejaVu Serif Condensed" pitchFamily="1"/>
                <a:ea typeface="DejaVu Serif Condensed" pitchFamily="1"/>
                <a:cs typeface="DejaVu Serif Condensed" pitchFamily="1"/>
              </a:rPr>
              <a:t> регулярное проведение экспресс диагностики состояния детей.</a:t>
            </a:r>
          </a:p>
          <a:p>
            <a:pPr>
              <a:buFontTx/>
              <a:buAutoNum type="arabicPlain" startAt="3"/>
              <a:defRPr lang="ru-RU"/>
            </a:pPr>
            <a:endParaRPr lang="ru-RU" sz="1600">
              <a:solidFill>
                <a:srgbClr val="0000FF"/>
              </a:solidFill>
              <a:latin typeface="DejaVu Serif Condensed" pitchFamily="1"/>
              <a:ea typeface="DejaVu Serif Condensed" pitchFamily="1"/>
              <a:cs typeface="DejaVu Serif Condensed" pitchFamily="1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  <p:extLst>
      <p:ext uri="smNativeData">
        <pr:smNativeData xmlns:pr="pr" xmlns="" val="RbyGUQQAAAAFAAAA/f///wEAAAASAAAAAwAAAAAAAAAAAAAAAAAAAAoAAAD9////AQAAADcAAAAAAAAAAAAAAAAAAAAAAAAAEQAAAP3///8BAAAANwAAAAAAAAAAAAAAAAAAAAAAAAAYAAAA/f///wEAAAA3AAAAAAAAAAAAAAAAAAAAAAAAAA=="/>
      </p:ext>
    </p:ext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632</Words>
  <Application>Microsoft Office PowerPoint</Application>
  <PresentationFormat>Экран (4:3)</PresentationFormat>
  <Paragraphs>59</Paragraphs>
  <Slides>11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Presentation</vt:lpstr>
      <vt:lpstr>«Здоровьесберегающие технологии обучения - основополагающее условие повышения качества образования в рамках перехода к стандартам нового поколения».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oxana</dc:creator>
  <cp:keywords/>
  <dc:description/>
  <cp:lastModifiedBy>Наталья Владимировна</cp:lastModifiedBy>
  <cp:revision>3</cp:revision>
  <dcterms:created xsi:type="dcterms:W3CDTF">2012-01-26T17:14:38Z</dcterms:created>
  <dcterms:modified xsi:type="dcterms:W3CDTF">2013-05-07T14:44:32Z</dcterms:modified>
</cp:coreProperties>
</file>