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8" r:id="rId12"/>
    <p:sldId id="269" r:id="rId13"/>
    <p:sldId id="271" r:id="rId14"/>
    <p:sldId id="272" r:id="rId15"/>
    <p:sldId id="265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650" autoAdjust="0"/>
    <p:restoredTop sz="94660"/>
  </p:normalViewPr>
  <p:slideViewPr>
    <p:cSldViewPr>
      <p:cViewPr>
        <p:scale>
          <a:sx n="100" d="100"/>
          <a:sy n="100" d="100"/>
        </p:scale>
        <p:origin x="-78" y="9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CEC2C6-41B1-4FD8-886B-8D0245685615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8759DD-EC62-4449-8556-7160AA964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12776"/>
            <a:ext cx="7776864" cy="210826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 опыта работы учителя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начальныхклассов</a:t>
            </a:r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МБОУ «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Судогодская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сош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№2»</a:t>
            </a:r>
          </a:p>
          <a:p>
            <a:pPr algn="ctr"/>
            <a:r>
              <a:rPr lang="ru-RU" sz="4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Кочиновой</a:t>
            </a:r>
            <a:r>
              <a:rPr lang="ru-RU" sz="4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валентины</a:t>
            </a:r>
            <a:r>
              <a:rPr lang="ru-RU" sz="4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ивановны</a:t>
            </a:r>
            <a:endParaRPr lang="ru-RU" sz="44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ивановны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МБОУ «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Судогодская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СОШ №2»</a:t>
            </a:r>
          </a:p>
          <a:p>
            <a:pPr algn="ctr"/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8433" name="Picture 1" descr="C:\Users\Валя\Desktop\iXUGP52D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84176" cy="1368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899592" y="2291315"/>
            <a:ext cx="75608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  </a:t>
            </a:r>
            <a:r>
              <a:rPr lang="ru-RU" sz="4000" b="1" dirty="0" smtClean="0">
                <a:solidFill>
                  <a:srgbClr val="FF0000"/>
                </a:solidFill>
              </a:rPr>
              <a:t>5.Цифровой  «диктант».</a:t>
            </a:r>
            <a:r>
              <a:rPr lang="ru-RU" sz="4000" b="1" dirty="0" smtClean="0"/>
              <a:t> </a:t>
            </a:r>
            <a:r>
              <a:rPr lang="ru-RU" sz="2800" dirty="0" smtClean="0"/>
              <a:t>Записывают дети только две цифры: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/>
              <a:t> – если утверждение неверное и </a:t>
            </a:r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/>
              <a:t>– если оно верно.</a:t>
            </a:r>
          </a:p>
          <a:p>
            <a:r>
              <a:rPr lang="ru-RU" sz="2400" dirty="0" smtClean="0"/>
              <a:t>Цифровой диктант может быть проведен в устной форме или может быть записан на доске. Это один из наиболее интересных способов активизировать внимание детей, полноценнее воспринимать художественное произведение.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41" name="Picture 1" descr="C:\Users\Валя\Desktop\iRCXM015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4824536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683568" y="3123112"/>
            <a:ext cx="77048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6.“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Живые картинки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Один читает произведение, а другие мимикой лица, жестами, пантомимой реагируют на услышанное.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Или предлагается детям прочитать конкретный текст голосом героя-сладкоежки, ворчуна, по-медвежьи и т.д.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7" name="Picture 3" descr="C:\Users\Вал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4968552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2195736" y="3392996"/>
            <a:ext cx="5040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7. «ПРОВЕРЬ СЕБЯ»</a:t>
            </a:r>
          </a:p>
          <a:p>
            <a:r>
              <a:rPr lang="ru-RU" sz="2000" b="1" dirty="0" smtClean="0"/>
              <a:t>Восстанови с помощью цифр правильный порядок  пунктов плана.</a:t>
            </a:r>
            <a:endParaRPr lang="ru-RU" sz="2000" b="1" dirty="0"/>
          </a:p>
        </p:txBody>
      </p:sp>
      <p:pic>
        <p:nvPicPr>
          <p:cNvPr id="1026" name="Picture 2" descr="C:\Users\Валя\Desktop\iBKTJKI8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6048672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96752"/>
            <a:ext cx="590465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8.АННОТАЦИЯ </a:t>
            </a:r>
            <a:r>
              <a:rPr lang="ru-RU" sz="3200" dirty="0" smtClean="0"/>
              <a:t>                            </a:t>
            </a:r>
          </a:p>
          <a:p>
            <a:r>
              <a:rPr lang="ru-RU" dirty="0" smtClean="0"/>
              <a:t>Для написания аннотации к книге я предлагаю детям следующую памятку.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Памятка</a:t>
            </a:r>
          </a:p>
          <a:p>
            <a:pPr lvl="0"/>
            <a:r>
              <a:rPr lang="ru-RU" dirty="0" smtClean="0"/>
              <a:t>Выбери книгу, которая тебе нравится.</a:t>
            </a:r>
          </a:p>
          <a:p>
            <a:pPr lvl="0"/>
            <a:r>
              <a:rPr lang="ru-RU" dirty="0" smtClean="0"/>
              <a:t>Постарайся заинтересовать будущих читателей этой книги.</a:t>
            </a:r>
          </a:p>
          <a:p>
            <a:pPr lvl="0"/>
            <a:r>
              <a:rPr lang="ru-RU" dirty="0" smtClean="0"/>
              <a:t>Начать аннотацию можно по-разному:</a:t>
            </a:r>
            <a:br>
              <a:rPr lang="ru-RU" dirty="0" smtClean="0"/>
            </a:br>
            <a:r>
              <a:rPr lang="ru-RU" dirty="0" smtClean="0"/>
              <a:t>В этой книге рассказывается о …</a:t>
            </a:r>
            <a:br>
              <a:rPr lang="ru-RU" dirty="0" smtClean="0"/>
            </a:br>
            <a:r>
              <a:rPr lang="ru-RU" dirty="0" smtClean="0"/>
              <a:t>Этот рассказ о …</a:t>
            </a:r>
            <a:br>
              <a:rPr lang="ru-RU" dirty="0" smtClean="0"/>
            </a:br>
            <a:r>
              <a:rPr lang="ru-RU" dirty="0" smtClean="0"/>
              <a:t>Писатель… рассказывает о …</a:t>
            </a:r>
            <a:br>
              <a:rPr lang="ru-RU" dirty="0" smtClean="0"/>
            </a:br>
            <a:r>
              <a:rPr lang="ru-RU" dirty="0" smtClean="0"/>
              <a:t>Главный герой этой книги– …</a:t>
            </a:r>
            <a:br>
              <a:rPr lang="ru-RU" dirty="0" smtClean="0"/>
            </a:br>
            <a:r>
              <a:rPr lang="ru-RU" dirty="0" smtClean="0"/>
              <a:t>Удивительные события происходят в …</a:t>
            </a:r>
            <a:br>
              <a:rPr lang="ru-RU" dirty="0" smtClean="0"/>
            </a:br>
            <a:r>
              <a:rPr lang="ru-RU" dirty="0" smtClean="0"/>
              <a:t>Любишь ли ты читать о …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Валя\Desktop\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6693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2996952"/>
            <a:ext cx="60486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Привейте человеку вкус к чтению и предоставьте ему возможность читать, и вы неизбежно сделаете его счастливее. Вы сделаете из него гражданина всех наций, современника всех эпох».</a:t>
            </a:r>
          </a:p>
          <a:p>
            <a:endParaRPr lang="ru-RU" sz="2800" dirty="0" smtClean="0"/>
          </a:p>
        </p:txBody>
      </p:sp>
      <p:pic>
        <p:nvPicPr>
          <p:cNvPr id="2050" name="Picture 2" descr="C:\Users\Валя\Desktop\i83MALXV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4" y="219074"/>
            <a:ext cx="4170015" cy="2633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1845824" y="1268760"/>
            <a:ext cx="47093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dirty="0" smtClean="0"/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48478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2483768" y="3266981"/>
            <a:ext cx="4752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Когда дети стали с интересом читать, появилась беглость и осмысленность чтения, заметно повысилась успеваемость по русскому языку и математике.</a:t>
            </a:r>
            <a:endParaRPr lang="ru-RU" sz="2800" dirty="0"/>
          </a:p>
        </p:txBody>
      </p:sp>
      <p:pic>
        <p:nvPicPr>
          <p:cNvPr id="4099" name="Picture 3" descr="C:\Users\Валя\Desktop\i382163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48680"/>
            <a:ext cx="3607668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Валя\Desktop\iT2WI5H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524947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4" name="Picture 2" descr="C:\Users\Валя\Desktop\iYABSHJ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304256" cy="15124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Валя\Desktop\iL4GJK4Y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6672"/>
            <a:ext cx="2088232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404664"/>
            <a:ext cx="7272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«Формы работы  при   овладении  смысловым чтением»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Рисунок 7" descr="i5X2HE5L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05064"/>
            <a:ext cx="2736304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382163F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437112"/>
            <a:ext cx="2808312" cy="18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09" name="Picture 1" descr="C:\Users\Валя\Desktop\iK51PZAQ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3032893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008" y="3429000"/>
            <a:ext cx="7264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ЦЕЛЬ формировать у них наряду с техникой громкого чтения навык осознанного чтения. Найти новые формы и методы эмоционального стимулирования учащихся младших классов к чтению книг.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6865" name="Picture 1" descr="C:\Users\Валя\Desktop\iJ7OSX1D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5832648" cy="288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5" name="Picture 1" descr="C:\Users\Валя\Desktop\chit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430" y="260648"/>
            <a:ext cx="6812938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501008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«Каркас», который я помогла построить своим ученикам – это высокий уровень осознанного чтения.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С первой встречи с любым текстом, в том числе и художественным, я приучаю своих учеников работать </a:t>
            </a:r>
            <a:r>
              <a:rPr lang="ru-RU" sz="3200" b="1" i="1" dirty="0" smtClean="0">
                <a:solidFill>
                  <a:srgbClr val="FF0000"/>
                </a:solidFill>
              </a:rPr>
              <a:t>«с карандашом в руке», т.е. быть внимательным читателем.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1202" name="Picture 2" descr="C:\Users\Валя\Desktop\Рисунок1%20шеле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712879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268760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600" b="1" u="sng" dirty="0" smtClean="0">
                <a:solidFill>
                  <a:srgbClr val="FF0000"/>
                </a:solidFill>
              </a:rPr>
              <a:t>1. «Здравствуйте, незнакомцы!»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/>
              <a:t>(Выделение</a:t>
            </a:r>
            <a:r>
              <a:rPr lang="ru-RU" i="1" dirty="0" smtClean="0"/>
              <a:t>, подчёркивание в тексте незнакомых слов, словосочетаний, фразеологических оборотов и последующее объяснение их значения).</a:t>
            </a:r>
            <a:endParaRPr lang="ru-RU" dirty="0" smtClean="0"/>
          </a:p>
        </p:txBody>
      </p:sp>
      <p:pic>
        <p:nvPicPr>
          <p:cNvPr id="6" name="Рисунок 5" descr="iFCS0E3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0648"/>
            <a:ext cx="3024336" cy="3456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284984"/>
            <a:ext cx="6912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2. «Мой друг - вопрос»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/>
              <a:t>(«</a:t>
            </a:r>
            <a:r>
              <a:rPr lang="ru-RU" sz="2400" i="1" dirty="0" err="1" smtClean="0"/>
              <a:t>Вычерпывание</a:t>
            </a:r>
            <a:r>
              <a:rPr lang="ru-RU" sz="2400" i="1" dirty="0" smtClean="0"/>
              <a:t>» </a:t>
            </a:r>
            <a:r>
              <a:rPr lang="ru-RU" i="1" dirty="0" smtClean="0"/>
              <a:t>информации из каждого слова, словосочетания, предложения; постановка вопросов.)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- вопрос, ответ на который ученик получает сразу же по ходу чтения текста.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вопрос, ответ на который ученик получает не сразу. </a:t>
            </a:r>
            <a:r>
              <a:rPr lang="ru-RU" dirty="0" smtClean="0"/>
              <a:t>При этом ответ ученик может вычитать непосредственно в тексте (в следующем абзаце, части, главе). В таком случае отметка «знак вопроса» обводится в круг, а справа от него записывается номер страницы (строки), на которой был найден ответ. </a:t>
            </a:r>
            <a:endParaRPr lang="ru-RU" dirty="0"/>
          </a:p>
        </p:txBody>
      </p:sp>
      <p:pic>
        <p:nvPicPr>
          <p:cNvPr id="54275" name="Picture 3" descr="C:\Users\Валя\Desktop\17166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504056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20888"/>
            <a:ext cx="6030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вопрос, ответ на который не был напрямую</a:t>
            </a:r>
            <a:r>
              <a:rPr lang="ru-RU" dirty="0" smtClean="0"/>
              <a:t> предъявлен автором в тексте, но его читателю удалось вывести из содержания, отметка вопроса </a:t>
            </a:r>
            <a:r>
              <a:rPr lang="ru-RU" dirty="0" smtClean="0">
                <a:solidFill>
                  <a:srgbClr val="FF0000"/>
                </a:solidFill>
              </a:rPr>
              <a:t>обводится в </a:t>
            </a:r>
            <a:r>
              <a:rPr lang="ru-RU" b="1" dirty="0" smtClean="0">
                <a:solidFill>
                  <a:srgbClr val="FF0000"/>
                </a:solidFill>
              </a:rPr>
              <a:t>треугольник. Такой же треугольник ставится на полях справа от места в тексте, где содержится необходимая для ответа информация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2289" name="Picture 1" descr="C:\Users\Валя\Desktop\iC28PQ5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33400"/>
            <a:ext cx="5040560" cy="1887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99592" y="3523364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3. </a:t>
            </a:r>
            <a:r>
              <a:rPr lang="ru-RU" sz="3200" b="1" u="sng" dirty="0" smtClean="0">
                <a:solidFill>
                  <a:srgbClr val="FF0000"/>
                </a:solidFill>
              </a:rPr>
              <a:t>«А я сомневаюсь!»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(</a:t>
            </a:r>
            <a:r>
              <a:rPr lang="ru-RU" sz="2800" i="1" dirty="0" smtClean="0"/>
              <a:t>Проверка имеющейся </a:t>
            </a:r>
            <a:r>
              <a:rPr lang="ru-RU" i="1" dirty="0" smtClean="0"/>
              <a:t>в тексте </a:t>
            </a:r>
            <a:r>
              <a:rPr lang="ru-RU" i="1" dirty="0" err="1" smtClean="0"/>
              <a:t>фактуальной</a:t>
            </a:r>
            <a:r>
              <a:rPr lang="ru-RU" i="1" dirty="0" smtClean="0"/>
              <a:t> информации: описания событий, героев, места и времени действия и т.п.)</a:t>
            </a:r>
            <a:endParaRPr lang="ru-RU" dirty="0" smtClean="0"/>
          </a:p>
          <a:p>
            <a:r>
              <a:rPr lang="ru-RU" dirty="0" smtClean="0"/>
              <a:t>Поиск ответа на подобного рода вопросы учит детей устанавливать причинно-следственные, пространственно-временные связи, анализировать, классифицировать и сопоставлять, ставить опыты и проводить наблюдения.</a:t>
            </a:r>
            <a:endParaRPr lang="ru-RU" dirty="0"/>
          </a:p>
        </p:txBody>
      </p:sp>
      <p:pic>
        <p:nvPicPr>
          <p:cNvPr id="4098" name="Picture 2" descr="C:\Users\Валя\Desktop\i8UW8LVM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4912890" cy="2952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996952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4. «</a:t>
            </a:r>
            <a:r>
              <a:rPr lang="ru-RU" sz="3200" b="1" u="sng" dirty="0" smtClean="0">
                <a:solidFill>
                  <a:srgbClr val="FF0000"/>
                </a:solidFill>
              </a:rPr>
              <a:t>Я б в художники пошёл…»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(Рисование иллюстраций к произведению, проверка имеющихся иллюстраций на их соответствие содержанию произведения.)</a:t>
            </a:r>
            <a:endParaRPr lang="ru-RU" sz="2800" dirty="0" smtClean="0"/>
          </a:p>
        </p:txBody>
      </p:sp>
      <p:pic>
        <p:nvPicPr>
          <p:cNvPr id="53250" name="Picture 2" descr="C:\Users\Валя\Desktop\medium_200910290132433096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4392488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356</TotalTime>
  <Words>540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Валя</cp:lastModifiedBy>
  <cp:revision>42</cp:revision>
  <dcterms:created xsi:type="dcterms:W3CDTF">2014-03-19T18:02:14Z</dcterms:created>
  <dcterms:modified xsi:type="dcterms:W3CDTF">2014-11-24T18:44:47Z</dcterms:modified>
</cp:coreProperties>
</file>