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3" r:id="rId3"/>
    <p:sldId id="269" r:id="rId4"/>
    <p:sldId id="271" r:id="rId5"/>
    <p:sldId id="270" r:id="rId6"/>
    <p:sldId id="274" r:id="rId7"/>
    <p:sldId id="273" r:id="rId8"/>
    <p:sldId id="276" r:id="rId9"/>
    <p:sldId id="275" r:id="rId10"/>
    <p:sldId id="286" r:id="rId11"/>
    <p:sldId id="285" r:id="rId12"/>
    <p:sldId id="287" r:id="rId13"/>
    <p:sldId id="284" r:id="rId14"/>
    <p:sldId id="265" r:id="rId15"/>
    <p:sldId id="267" r:id="rId16"/>
    <p:sldId id="289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B76BD-24FB-4BDE-BC29-E83EC40E433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1DD00-A645-4309-98D8-0BC6564C2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CDBC76-7787-4474-A9CE-71824BC4B33C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53E0C4-048A-4D33-99D8-BF8BDF6E0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64219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2EBA3F"/>
                </a:solidFill>
                <a:effectLst/>
              </a:rPr>
              <a:t>ГБОУ  </a:t>
            </a:r>
            <a:r>
              <a:rPr lang="ru-RU" sz="2400" i="1" dirty="0" smtClean="0">
                <a:solidFill>
                  <a:srgbClr val="2EBA3F"/>
                </a:solidFill>
              </a:rPr>
              <a:t>СОШ</a:t>
            </a:r>
            <a:r>
              <a:rPr lang="ru-RU" sz="2400" i="1" dirty="0" smtClean="0">
                <a:solidFill>
                  <a:srgbClr val="2EBA3F"/>
                </a:solidFill>
                <a:effectLst/>
              </a:rPr>
              <a:t> №188 с углубленным изучением</a:t>
            </a:r>
            <a:br>
              <a:rPr lang="ru-RU" sz="2400" i="1" dirty="0" smtClean="0">
                <a:solidFill>
                  <a:srgbClr val="2EBA3F"/>
                </a:solidFill>
                <a:effectLst/>
              </a:rPr>
            </a:br>
            <a:r>
              <a:rPr lang="ru-RU" sz="2400" i="1" dirty="0" smtClean="0">
                <a:solidFill>
                  <a:srgbClr val="2EBA3F"/>
                </a:solidFill>
                <a:effectLst/>
              </a:rPr>
              <a:t>         мировой художественной культуры</a:t>
            </a:r>
            <a:br>
              <a:rPr lang="ru-RU" sz="2400" i="1" dirty="0" smtClean="0">
                <a:solidFill>
                  <a:srgbClr val="2EBA3F"/>
                </a:solidFill>
                <a:effectLst/>
              </a:rPr>
            </a:br>
            <a:r>
              <a:rPr lang="ru-RU" sz="2400" i="1" dirty="0" smtClean="0">
                <a:solidFill>
                  <a:srgbClr val="2EBA3F"/>
                </a:solidFill>
                <a:effectLst/>
              </a:rPr>
              <a:t>                     Красногвардейского района </a:t>
            </a:r>
            <a:br>
              <a:rPr lang="ru-RU" sz="2400" i="1" dirty="0" smtClean="0">
                <a:solidFill>
                  <a:srgbClr val="2EBA3F"/>
                </a:solidFill>
                <a:effectLst/>
              </a:rPr>
            </a:br>
            <a:r>
              <a:rPr lang="ru-RU" sz="2400" i="1" dirty="0" smtClean="0">
                <a:solidFill>
                  <a:srgbClr val="2EBA3F"/>
                </a:solidFill>
                <a:effectLst/>
              </a:rPr>
              <a:t>                            г. Санкт-Петербурга</a:t>
            </a:r>
            <a:endParaRPr lang="ru-RU" sz="2400" i="1" dirty="0">
              <a:solidFill>
                <a:srgbClr val="2EBA3F"/>
              </a:solidFill>
              <a:effectLst/>
            </a:endParaRPr>
          </a:p>
        </p:txBody>
      </p:sp>
      <p:pic>
        <p:nvPicPr>
          <p:cNvPr id="5" name="Содержимое 4" descr="DSCI27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404062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780928"/>
            <a:ext cx="4038600" cy="38884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i="1" dirty="0" smtClean="0"/>
              <a:t>    учитель </a:t>
            </a:r>
          </a:p>
          <a:p>
            <a:pPr algn="ctr">
              <a:buNone/>
            </a:pPr>
            <a:r>
              <a:rPr lang="ru-RU" sz="5100" i="1" dirty="0" smtClean="0"/>
              <a:t>       начальных классов   </a:t>
            </a:r>
          </a:p>
          <a:p>
            <a:pPr>
              <a:buNone/>
            </a:pPr>
            <a:endParaRPr lang="ru-RU" sz="5100" i="1" dirty="0" smtClean="0"/>
          </a:p>
          <a:p>
            <a:pPr>
              <a:buNone/>
            </a:pPr>
            <a:r>
              <a:rPr lang="ru-RU" sz="3200" i="1" dirty="0" smtClean="0"/>
              <a:t>          </a:t>
            </a:r>
            <a:r>
              <a:rPr lang="ru-RU" sz="5700" i="1" dirty="0" smtClean="0"/>
              <a:t>        </a:t>
            </a:r>
            <a:r>
              <a:rPr lang="ru-RU" sz="6700" i="1" dirty="0" smtClean="0"/>
              <a:t>Миронова </a:t>
            </a:r>
          </a:p>
          <a:p>
            <a:pPr>
              <a:buNone/>
            </a:pPr>
            <a:r>
              <a:rPr lang="ru-RU" sz="6700" i="1" dirty="0" smtClean="0"/>
              <a:t>    Татьяна Юрьевна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</a:t>
            </a:r>
            <a:r>
              <a:rPr lang="ru-RU" sz="3300" i="1" dirty="0" smtClean="0"/>
              <a:t>                                                                           		</a:t>
            </a:r>
            <a:r>
              <a:rPr lang="ru-RU" sz="5100" i="1" dirty="0" smtClean="0"/>
              <a:t>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Социально-трудовые компетенции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означают владение знаниями и опытом в сфере гражданско-общественной деятельности (выполнение роли гражданина, наблюдателя, избирателя, представителя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в социально-трудовой сфере (права потребителя, покупателя, клиента, производителя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в сфере семейных отношений и </a:t>
            </a:r>
            <a:r>
              <a:rPr lang="ru-RU" sz="2400" dirty="0" smtClean="0"/>
              <a:t>обязанностей</a:t>
            </a:r>
          </a:p>
          <a:p>
            <a:r>
              <a:rPr lang="ru-RU" sz="2400" dirty="0" smtClean="0"/>
              <a:t>в </a:t>
            </a:r>
            <a:r>
              <a:rPr lang="ru-RU" sz="2400" dirty="0" smtClean="0"/>
              <a:t>вопросах экономики и </a:t>
            </a:r>
            <a:r>
              <a:rPr lang="ru-RU" sz="2400" dirty="0" smtClean="0"/>
              <a:t>права</a:t>
            </a:r>
          </a:p>
          <a:p>
            <a:r>
              <a:rPr lang="ru-RU" sz="2400" dirty="0" smtClean="0"/>
              <a:t>в </a:t>
            </a:r>
            <a:r>
              <a:rPr lang="ru-RU" sz="2400" dirty="0" smtClean="0"/>
              <a:t>области профессионального </a:t>
            </a:r>
            <a:r>
              <a:rPr lang="ru-RU" sz="2400" dirty="0" smtClean="0"/>
              <a:t>самоопределения.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Компетенции  личностного </a:t>
            </a:r>
            <a:r>
              <a:rPr lang="ru-RU" dirty="0" smtClean="0">
                <a:solidFill>
                  <a:srgbClr val="00B050"/>
                </a:solidFill>
              </a:rPr>
              <a:t>самосовершенствования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направлены на освоение способов физического, духовного и интеллектуального саморазвития, эмоциональной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 и </a:t>
            </a:r>
            <a:r>
              <a:rPr lang="ru-RU" sz="2400" dirty="0" err="1" smtClean="0"/>
              <a:t>самоподдержки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правила </a:t>
            </a:r>
            <a:r>
              <a:rPr lang="ru-RU" sz="2400" dirty="0" smtClean="0"/>
              <a:t>личной гигиены, забота о собственном здоровье, половая грамотность, внутренняя экологическая культура. </a:t>
            </a:r>
            <a:endParaRPr lang="ru-RU" sz="2400" dirty="0" smtClean="0"/>
          </a:p>
          <a:p>
            <a:r>
              <a:rPr lang="ru-RU" sz="2400" dirty="0" smtClean="0"/>
              <a:t>комплекс </a:t>
            </a:r>
            <a:r>
              <a:rPr lang="ru-RU" sz="2400" dirty="0" smtClean="0"/>
              <a:t>качеств, связанных с основами безопасной жизнедеятельности личности.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Формируются компетентности, если: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Обучение носит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характер.</a:t>
            </a:r>
          </a:p>
          <a:p>
            <a:r>
              <a:rPr lang="ru-RU" dirty="0" smtClean="0"/>
              <a:t>Идёт ориентация учебного процесса на развитие самостоятельности и ответственности ученика за результаты своей деятельности. (для этого необходимо увеличить долю самостоятельных работ творческого, поискового, исследовательского и экспериментального характера).</a:t>
            </a:r>
          </a:p>
          <a:p>
            <a:r>
              <a:rPr lang="ru-RU" dirty="0" smtClean="0"/>
              <a:t>Если создаются условия для приобретения опыта и достижения цели.</a:t>
            </a:r>
          </a:p>
          <a:p>
            <a:r>
              <a:rPr lang="ru-RU" dirty="0" smtClean="0"/>
              <a:t>Применяются такие технологии преподавания, в основе которых лежат самостоятельность и ответственность учителя за результаты своих учеников (проектная методика, реферативный подход, рефлексия, исследовательский, проблемный методы, программированное обучение, интеграция, дифференцированное обучение, развивающее </a:t>
            </a:r>
            <a:r>
              <a:rPr lang="ru-RU" dirty="0" smtClean="0"/>
              <a:t>обучение</a:t>
            </a:r>
            <a:r>
              <a:rPr lang="ru-RU" dirty="0" smtClean="0"/>
              <a:t>)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Усиление практической направленности школьного образования (через деловые, имитационные игры, творческие встречи, дискуссии, круглые столы).</a:t>
            </a:r>
          </a:p>
          <a:p>
            <a:r>
              <a:rPr lang="ru-RU" dirty="0" smtClean="0"/>
              <a:t>Если учитель умело управляет обучением и деятельностью ученика.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r>
              <a:rPr lang="ru-RU" dirty="0" smtClean="0">
                <a:solidFill>
                  <a:srgbClr val="2EBA3F"/>
                </a:solidFill>
              </a:rPr>
              <a:t>Педагогическая мастерская </a:t>
            </a:r>
            <a:r>
              <a:rPr lang="ru-RU" i="1" dirty="0" smtClean="0"/>
              <a:t>– </a:t>
            </a:r>
            <a:r>
              <a:rPr lang="ru-RU" sz="2700" i="1" dirty="0" smtClean="0"/>
              <a:t>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4400" dirty="0" smtClean="0"/>
          </a:p>
          <a:p>
            <a:r>
              <a:rPr lang="ru-RU" sz="5100" dirty="0" smtClean="0"/>
              <a:t>Инновационная технология обучения, которая помогает создать на занятиях   доброжелательную атмосферу, психологический комфорт, </a:t>
            </a:r>
          </a:p>
          <a:p>
            <a:r>
              <a:rPr lang="ru-RU" sz="5100" dirty="0" smtClean="0"/>
              <a:t>Развивает </a:t>
            </a:r>
            <a:r>
              <a:rPr lang="ru-RU" sz="5100" dirty="0" smtClean="0"/>
              <a:t>у учащихся познавательные, творческие и коммуникативные способности, интерес, учебно-познавательную мотивацию, исследовательскую деятельность, </a:t>
            </a:r>
            <a:endParaRPr lang="ru-RU" sz="5100" dirty="0" smtClean="0"/>
          </a:p>
          <a:p>
            <a:r>
              <a:rPr lang="ru-RU" sz="5100" dirty="0" smtClean="0"/>
              <a:t>Позволяет </a:t>
            </a:r>
            <a:r>
              <a:rPr lang="ru-RU" sz="5100" dirty="0" smtClean="0"/>
              <a:t>осуществить и эмоционально прочувствовать процесс совместного творчества (сотворчества), поиска знания, путем самостоятельного или коллективного открытия, самоконтроль и оценку результатов своей работы.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04664"/>
          <a:ext cx="8496945" cy="600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661400"/>
                <a:gridCol w="3003230"/>
              </a:tblGrid>
              <a:tr h="88800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урока открытия нового знания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технологии</a:t>
                      </a:r>
                    </a:p>
                    <a:p>
                      <a:r>
                        <a:rPr lang="ru-RU" dirty="0" smtClean="0"/>
                        <a:t>Французские мастерские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Ключевая</a:t>
                      </a:r>
                      <a:r>
                        <a:rPr lang="ru-RU" baseline="0" dirty="0" smtClean="0"/>
                        <a:t> компетенция</a:t>
                      </a:r>
                      <a:endParaRPr lang="ru-RU" dirty="0"/>
                    </a:p>
                  </a:txBody>
                  <a:tcPr/>
                </a:tc>
              </a:tr>
              <a:tr h="1245837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1.Мотивация (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самоопреде-ление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к учебной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Индукция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коммуникативная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732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Актуализация и фиксирование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затруднения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Деконструкция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ценностно</a:t>
                      </a:r>
                      <a:r>
                        <a:rPr lang="ru-RU" dirty="0" smtClean="0"/>
                        <a:t> – смысловая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  <a:tr h="61732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Выявление места и причины затруднения </a:t>
                      </a: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Рекострукция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коммуникативная</a:t>
                      </a:r>
                      <a:endParaRPr lang="ru-RU" dirty="0"/>
                    </a:p>
                  </a:txBody>
                  <a:tcPr/>
                </a:tc>
              </a:tr>
              <a:tr h="1187427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Построение проекта выхода из затруднения.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Социализация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оммуникативная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социокультурная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информационная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учебно</a:t>
                      </a:r>
                      <a:r>
                        <a:rPr lang="ru-RU" dirty="0" smtClean="0"/>
                        <a:t> - познавательная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68313"/>
          <a:ext cx="8640960" cy="621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02433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урока открытия нового знания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технологии</a:t>
                      </a:r>
                    </a:p>
                    <a:p>
                      <a:r>
                        <a:rPr lang="ru-RU" dirty="0" smtClean="0"/>
                        <a:t>Французские мастерские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Ключевая</a:t>
                      </a:r>
                      <a:r>
                        <a:rPr lang="ru-RU" baseline="0" dirty="0" smtClean="0"/>
                        <a:t> компетенция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Реализация построенного проекта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Афиширование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  </a:t>
                      </a:r>
                      <a:r>
                        <a:rPr lang="ru-RU" dirty="0" err="1" smtClean="0"/>
                        <a:t>ценностно</a:t>
                      </a:r>
                      <a:r>
                        <a:rPr lang="ru-RU" dirty="0" smtClean="0"/>
                        <a:t> – смысловая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 коммуникативная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личностного самосовершенствования</a:t>
                      </a:r>
                    </a:p>
                  </a:txBody>
                  <a:tcPr/>
                </a:tc>
              </a:tr>
              <a:tr h="936105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Первичное закрепление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Инсайт</a:t>
                      </a:r>
                      <a:r>
                        <a:rPr lang="ru-RU" b="1" baseline="0" dirty="0" smtClean="0"/>
                        <a:t> (озарение)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ценностно</a:t>
                      </a:r>
                      <a:r>
                        <a:rPr lang="ru-RU" dirty="0" smtClean="0"/>
                        <a:t> – смысловая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 коммуникативная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С/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 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самопроверкой по эталону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Работа, самоконтроль и самопроверка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ценностно</a:t>
                      </a:r>
                      <a:r>
                        <a:rPr lang="ru-RU" dirty="0" smtClean="0"/>
                        <a:t> – смысловая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познавательная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личностного самосовершенствования</a:t>
                      </a:r>
                      <a:endParaRPr lang="ru-RU" dirty="0"/>
                    </a:p>
                  </a:txBody>
                  <a:tcPr/>
                </a:tc>
              </a:tr>
              <a:tr h="748885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Включение в систему знаний и повторение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85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9. Рефлексия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Рефлексия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 коммуникативная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личностного самосовершенствования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Самое </a:t>
            </a:r>
            <a:r>
              <a:rPr lang="ru-RU" sz="2400" b="1" dirty="0" smtClean="0">
                <a:solidFill>
                  <a:srgbClr val="00B050"/>
                </a:solidFill>
              </a:rPr>
              <a:t>важное - не то большое, до чего додумались другие, но то маленькое, к чему пришёл ты </a:t>
            </a:r>
            <a:r>
              <a:rPr lang="ru-RU" sz="2400" b="1" dirty="0" smtClean="0">
                <a:solidFill>
                  <a:srgbClr val="00B050"/>
                </a:solidFill>
              </a:rPr>
              <a:t>сам».</a:t>
            </a:r>
          </a:p>
          <a:p>
            <a:r>
              <a:rPr lang="ru-RU" sz="2400" b="1" i="1" smtClean="0">
                <a:solidFill>
                  <a:srgbClr val="00B050"/>
                </a:solidFill>
              </a:rPr>
              <a:t>                                        Мураками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«Мой любимый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Sputnik</a:t>
            </a:r>
            <a:r>
              <a:rPr lang="ru-RU" sz="2400" b="1" i="1" dirty="0" smtClean="0">
                <a:solidFill>
                  <a:srgbClr val="00B050"/>
                </a:solidFill>
              </a:rPr>
              <a:t>»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 descr="DSCI2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48672" cy="4548601"/>
          </a:xfrm>
          <a:prstGeom prst="rect">
            <a:avLst/>
          </a:prstGeom>
        </p:spPr>
      </p:pic>
      <p:pic>
        <p:nvPicPr>
          <p:cNvPr id="6" name="Рисунок 5" descr="jr92hbn_Q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6336704" cy="4536504"/>
          </a:xfrm>
          <a:prstGeom prst="rect">
            <a:avLst/>
          </a:prstGeom>
        </p:spPr>
      </p:pic>
      <p:pic>
        <p:nvPicPr>
          <p:cNvPr id="7" name="Рисунок 6" descr="8m5BSMlm1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9694" y="2060848"/>
            <a:ext cx="6660698" cy="4510371"/>
          </a:xfrm>
          <a:prstGeom prst="rect">
            <a:avLst/>
          </a:prstGeom>
        </p:spPr>
      </p:pic>
      <p:pic>
        <p:nvPicPr>
          <p:cNvPr id="8" name="Рисунок 7" descr="ahvD-h-SQj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060848"/>
            <a:ext cx="6807415" cy="4536504"/>
          </a:xfrm>
          <a:prstGeom prst="rect">
            <a:avLst/>
          </a:prstGeom>
        </p:spPr>
      </p:pic>
      <p:pic>
        <p:nvPicPr>
          <p:cNvPr id="9" name="Рисунок 8" descr="TcG4lpaJT4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2060848"/>
            <a:ext cx="6874461" cy="458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386" y="2276872"/>
            <a:ext cx="75312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Формирование ключевых компетенций 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у учащихся начальной школы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через технологию Французские мастерские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573264" cy="370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Компетенция и компетентность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dirty="0" smtClean="0"/>
              <a:t>Компетенция</a:t>
            </a:r>
            <a:r>
              <a:rPr lang="ru-RU" sz="3000" dirty="0" smtClean="0"/>
              <a:t> – означает круг вопросов, в которых человек хорошо осведомлен, обладает познаниями и опытом;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/>
              <a:t>заранее заданное социальное требование (норма) к образовательной подготовке ученика, необходимой для его эффективной продуктивной деятельности в определенной сфере.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/>
              <a:t> </a:t>
            </a:r>
            <a:r>
              <a:rPr lang="ru-RU" sz="3000" b="1" dirty="0" smtClean="0"/>
              <a:t>Компетентность</a:t>
            </a:r>
            <a:r>
              <a:rPr lang="ru-RU" sz="3000" dirty="0" smtClean="0"/>
              <a:t> – владение, обладание </a:t>
            </a:r>
            <a:r>
              <a:rPr lang="ru-RU" sz="3000" dirty="0" smtClean="0"/>
              <a:t>человек</a:t>
            </a:r>
            <a:r>
              <a:rPr lang="ru-RU" sz="3000" dirty="0" smtClean="0"/>
              <a:t>ом </a:t>
            </a:r>
            <a:r>
              <a:rPr lang="ru-RU" sz="3000" dirty="0" smtClean="0"/>
              <a:t>соответствующей компетенцией, включающее его личностное отношение к ней и предмету деятельности. 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 smtClean="0"/>
              <a:t>Компетентность</a:t>
            </a:r>
            <a:r>
              <a:rPr lang="ru-RU" sz="3000" dirty="0" smtClean="0"/>
              <a:t> – уже состоявшееся качество личности (совокупность качеств</a:t>
            </a:r>
            <a:r>
              <a:rPr lang="ru-RU" sz="3000" dirty="0" smtClean="0"/>
              <a:t>).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76672"/>
          <a:ext cx="8496944" cy="584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821"/>
                <a:gridCol w="595512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Компетенции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Виды компетенций</a:t>
                      </a:r>
                      <a:endParaRPr lang="ru-RU" sz="2800" dirty="0"/>
                    </a:p>
                  </a:txBody>
                  <a:tcPr/>
                </a:tc>
              </a:tr>
              <a:tr h="135455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Ключевые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Предполагают формирование способностей у учащегося находить и применять нужную информацию; работать в команде; быть готовым к постоянному учению и 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самообразованию.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dirty="0"/>
                    </a:p>
                  </a:txBody>
                  <a:tcPr/>
                </a:tc>
              </a:tr>
              <a:tr h="1651652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Общепредметные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Относятся к определенному кругу учебных предметов и образовательных областей. Предполагают формирование способностей у учащегося решать проблемы на основе известных фактов, понятий из различный образовательных областей.</a:t>
                      </a:r>
                      <a:endParaRPr lang="ru-RU" sz="2000" dirty="0"/>
                    </a:p>
                  </a:txBody>
                  <a:tcPr/>
                </a:tc>
              </a:tr>
              <a:tr h="165165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Предметные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Имеют конкретное описание и возможность формирования в рамках учебных предметов. Предполагают формирование способностей у учащегося привлекать для решения проблем знания, умения, навыки конкретного учебного предмета.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Ценностно-смысловые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компетенции предполагают умения:    </a:t>
            </a:r>
          </a:p>
          <a:p>
            <a:r>
              <a:rPr lang="ru-RU" sz="2800" dirty="0" smtClean="0"/>
              <a:t>формулировать</a:t>
            </a:r>
            <a:r>
              <a:rPr lang="ru-RU" dirty="0" smtClean="0"/>
              <a:t> собственные ценностные ориентиры по отношению к предмету и сферам деятельности;    </a:t>
            </a:r>
          </a:p>
          <a:p>
            <a:r>
              <a:rPr lang="ru-RU" dirty="0" smtClean="0"/>
              <a:t> владеть способами самоопределения в ситуациях выбора на основе собственных позиций; уметь принимать решения, брать на себя ответственность за их последствия, осуществлять действия и поступки на основе выбранных целевых и смысловых установок;    </a:t>
            </a:r>
          </a:p>
          <a:p>
            <a:r>
              <a:rPr lang="ru-RU" dirty="0" smtClean="0"/>
              <a:t>осуществлять индивидуальную образовательную траекторию с учетом общих требований и норм.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Социокультурные</a:t>
            </a:r>
            <a:r>
              <a:rPr lang="ru-RU" sz="4000" dirty="0" smtClean="0">
                <a:solidFill>
                  <a:srgbClr val="00B050"/>
                </a:solidFill>
              </a:rPr>
              <a:t> компетенции:    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владеть знаниями и опытом выполнения типичных социальных ролей: семьянина, гражданина, работника, собственника, потребителя, покупателя;</a:t>
            </a:r>
          </a:p>
          <a:p>
            <a:r>
              <a:rPr lang="ru-RU" sz="8000" dirty="0" smtClean="0"/>
              <a:t>уметь действовать в каждодневных ситуациях семейно-бытовой сферы;    </a:t>
            </a:r>
          </a:p>
          <a:p>
            <a:r>
              <a:rPr lang="ru-RU" sz="8000" dirty="0" smtClean="0"/>
              <a:t>определять свое место и роль в окружающем мире, в семье, в коллективе, государстве;</a:t>
            </a:r>
          </a:p>
          <a:p>
            <a:r>
              <a:rPr lang="ru-RU" sz="8000" dirty="0" smtClean="0"/>
              <a:t>владеть культурными нормами и традициями, прожитыми в собственной деятельности;</a:t>
            </a:r>
          </a:p>
          <a:p>
            <a:r>
              <a:rPr lang="ru-RU" sz="8000" dirty="0" smtClean="0"/>
              <a:t>владеть эффективными способами организации свободного времени;    </a:t>
            </a:r>
          </a:p>
          <a:p>
            <a:r>
              <a:rPr lang="ru-RU" sz="8000" dirty="0" smtClean="0"/>
              <a:t>иметь представление о системах социальных норм и ценностей в России и других странах;</a:t>
            </a:r>
          </a:p>
          <a:p>
            <a:r>
              <a:rPr lang="ru-RU" sz="8000" dirty="0" smtClean="0"/>
              <a:t>иметь осознанный опыт жизни в многонациональном, </a:t>
            </a:r>
            <a:r>
              <a:rPr lang="ru-RU" sz="8000" dirty="0" err="1" smtClean="0"/>
              <a:t>многокультурном</a:t>
            </a:r>
            <a:r>
              <a:rPr lang="ru-RU" sz="8000" dirty="0" smtClean="0"/>
              <a:t>, </a:t>
            </a:r>
            <a:r>
              <a:rPr lang="ru-RU" sz="8000" dirty="0" err="1" smtClean="0"/>
              <a:t>многоконфессиональном</a:t>
            </a:r>
            <a:r>
              <a:rPr lang="ru-RU" sz="8000" dirty="0" smtClean="0"/>
              <a:t> обществе;    </a:t>
            </a:r>
          </a:p>
          <a:p>
            <a:r>
              <a:rPr lang="ru-RU" sz="8000" dirty="0" smtClean="0"/>
              <a:t>действовать в сфере трудовых отношений в соответствии с личной и общественной пользой, владеть этикой трудовых и гражданских взаимоотношений;    </a:t>
            </a:r>
          </a:p>
          <a:p>
            <a:r>
              <a:rPr lang="ru-RU" sz="8000" dirty="0" smtClean="0"/>
              <a:t>владеть элементами художественно-творческих компетенций читателя, слушателя, исполнителя, зрителя, юного художника, писателя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Учебно-познавательные компетенции: </a:t>
            </a:r>
            <a:r>
              <a:rPr lang="ru-RU" dirty="0" smtClean="0"/>
              <a:t>  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ставить цель и организовывать её достижение, уметь пояснить свою цель;    </a:t>
            </a:r>
          </a:p>
          <a:p>
            <a:r>
              <a:rPr lang="ru-RU" sz="8000" dirty="0" smtClean="0"/>
              <a:t>организовывать планирование, анализ, рефлексию, самооценку своей учебно-познавательной деятельности;    </a:t>
            </a:r>
          </a:p>
          <a:p>
            <a:r>
              <a:rPr lang="ru-RU" sz="8000" dirty="0" smtClean="0"/>
              <a:t>задавать вопросы к наблюдаемым фактам, отыскивать причины явлений, обозначать свое понимание или непонимание по отношению к изучаемой проблеме;    </a:t>
            </a:r>
          </a:p>
          <a:p>
            <a:r>
              <a:rPr lang="ru-RU" sz="8000" dirty="0" smtClean="0"/>
              <a:t>ставить познавательные задачи и выдвигать гипотезы;</a:t>
            </a:r>
          </a:p>
          <a:p>
            <a:r>
              <a:rPr lang="ru-RU" sz="8000" dirty="0" smtClean="0"/>
              <a:t>выбирать условия проведения наблюдения или опыта; выбирать необходимые приборы и оборудование, владеть измерительными навыками, работать с инструкциями;</a:t>
            </a:r>
          </a:p>
          <a:p>
            <a:r>
              <a:rPr lang="ru-RU" sz="8000" dirty="0" smtClean="0"/>
              <a:t>использовать элементы вероятностных и статистических методов познания; описывать результаты, формулировать выводы;    </a:t>
            </a:r>
          </a:p>
          <a:p>
            <a:r>
              <a:rPr lang="ru-RU" sz="8000" dirty="0" smtClean="0"/>
              <a:t>выступать устно и письменно о результатах своего исследования с использованием компьютерных средств и технологий (текстовые и графические редакторы, презентации);    </a:t>
            </a:r>
          </a:p>
          <a:p>
            <a:r>
              <a:rPr lang="ru-RU" sz="8000" dirty="0" smtClean="0"/>
              <a:t>иметь опыт восприятия картины мира.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Информационные компетенции: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  </a:t>
            </a:r>
          </a:p>
          <a:p>
            <a:r>
              <a:rPr lang="ru-RU" sz="6200" dirty="0" smtClean="0"/>
              <a:t>владеть навыками работы с различными источниками информации: книгами, учебниками, справочниками, атласами, картами, определителями, энциклопедиями, каталогами, словарями, </a:t>
            </a:r>
            <a:r>
              <a:rPr lang="ru-RU" sz="6200" dirty="0" err="1" smtClean="0"/>
              <a:t>CD-Rom</a:t>
            </a:r>
            <a:r>
              <a:rPr lang="ru-RU" sz="6200" dirty="0" smtClean="0"/>
              <a:t>, Интернет;    </a:t>
            </a:r>
          </a:p>
          <a:p>
            <a:r>
              <a:rPr lang="ru-RU" sz="6200" dirty="0" smtClean="0"/>
              <a:t>самостоятельно искать, извлекать, систематизировать, анализировать и отбирать необходимую для решения учебных задач информацию, организовывать, преобразовывать, сохранять и передавать ее;    </a:t>
            </a:r>
          </a:p>
          <a:p>
            <a:r>
              <a:rPr lang="ru-RU" sz="6200" dirty="0" smtClean="0"/>
              <a:t>ориентироваться в информационных потоках, уметь выделять в них главное и необходимое;</a:t>
            </a:r>
          </a:p>
          <a:p>
            <a:r>
              <a:rPr lang="ru-RU" sz="6200" dirty="0" smtClean="0"/>
              <a:t>уметь осознанно воспринимать информацию, распространяемую по каналам СМИ;    </a:t>
            </a:r>
          </a:p>
          <a:p>
            <a:r>
              <a:rPr lang="ru-RU" sz="6200" dirty="0" smtClean="0"/>
              <a:t>владеть навыками использования информационных устройств: компьютера, телевизора, магнитофона, телефона, мобильного телефона и т.д.;    </a:t>
            </a:r>
          </a:p>
          <a:p>
            <a:r>
              <a:rPr lang="ru-RU" sz="6200" dirty="0" smtClean="0"/>
              <a:t>применять для решения учебных задач информационные и телекоммуникационные технологии: аудио и видеозапись, электронную почту, Интернет.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Коммуникативные компетенции: </a:t>
            </a:r>
            <a:r>
              <a:rPr lang="ru-RU" dirty="0" smtClean="0"/>
              <a:t> 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владеть </a:t>
            </a:r>
            <a:r>
              <a:rPr lang="ru-RU" sz="2000" dirty="0" smtClean="0"/>
              <a:t>способами взаимодействия с окружающими людьми; выступать с устным сообщением, уметь задать вопрос, корректно вести учебный диалог; </a:t>
            </a:r>
            <a:endParaRPr lang="ru-RU" sz="2000" dirty="0" smtClean="0"/>
          </a:p>
          <a:p>
            <a:r>
              <a:rPr lang="ru-RU" sz="2000" dirty="0" smtClean="0"/>
              <a:t>владеть способами совместной деятельности в группе, приемами действий в ситуациях общения; умениями находить компромиссы;</a:t>
            </a:r>
          </a:p>
          <a:p>
            <a:r>
              <a:rPr lang="ru-RU" sz="2000" dirty="0" smtClean="0"/>
              <a:t>уметь </a:t>
            </a:r>
            <a:r>
              <a:rPr lang="ru-RU" sz="2000" dirty="0" smtClean="0"/>
              <a:t>представить себя устно и письменно, написать анкету, заявление,  письмо, поздравление; </a:t>
            </a:r>
            <a:r>
              <a:rPr lang="ru-RU" sz="2000" dirty="0" smtClean="0"/>
              <a:t>   </a:t>
            </a:r>
          </a:p>
          <a:p>
            <a:r>
              <a:rPr lang="ru-RU" sz="2000" dirty="0" smtClean="0"/>
              <a:t>владеть разными видами речевой деятельности (монолог, диалог, чтение, письмо), лингвистической и языковой компетенциями;    </a:t>
            </a:r>
          </a:p>
          <a:p>
            <a:r>
              <a:rPr lang="ru-RU" sz="2000" dirty="0" smtClean="0"/>
              <a:t>уметь </a:t>
            </a:r>
            <a:r>
              <a:rPr lang="ru-RU" sz="2000" dirty="0" smtClean="0"/>
              <a:t>представлять свой класс, школу, страну, в режиме диалога культур, при  необходимости использовать для этого знание иностранного языка;    </a:t>
            </a:r>
          </a:p>
          <a:p>
            <a:r>
              <a:rPr lang="ru-RU" sz="2000" dirty="0" smtClean="0"/>
              <a:t>иметь позитивные навыки общения в поликультурном, </a:t>
            </a:r>
            <a:r>
              <a:rPr lang="ru-RU" sz="2000" dirty="0" err="1" smtClean="0"/>
              <a:t>полиэтническом</a:t>
            </a:r>
            <a:r>
              <a:rPr lang="ru-RU" sz="2000" dirty="0" smtClean="0"/>
              <a:t> и </a:t>
            </a:r>
            <a:r>
              <a:rPr lang="ru-RU" sz="2000" dirty="0" err="1" smtClean="0"/>
              <a:t>многоконфессиональном</a:t>
            </a:r>
            <a:r>
              <a:rPr lang="ru-RU" sz="2000" dirty="0" smtClean="0"/>
              <a:t> обществе, основанные на знании исторических корней и традиций различных национальных общностей.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3130</TotalTime>
  <Words>771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ГБОУ  СОШ №188 с углубленным изучением          мировой художественной культуры                      Красногвардейского района                              г. Санкт-Петербурга</vt:lpstr>
      <vt:lpstr>Формирование ключевых компетенций  у учащихся начальной школы  через технологию Французские мастерские</vt:lpstr>
      <vt:lpstr>Компетенция и компетентность</vt:lpstr>
      <vt:lpstr>Слайд 4</vt:lpstr>
      <vt:lpstr>Ценностно-смысловые</vt:lpstr>
      <vt:lpstr>Социокультурные компетенции:     </vt:lpstr>
      <vt:lpstr>Учебно-познавательные компетенции:     </vt:lpstr>
      <vt:lpstr>Информационные компетенции:  </vt:lpstr>
      <vt:lpstr>Коммуникативные компетенции:    </vt:lpstr>
      <vt:lpstr>Социально-трудовые компетенции</vt:lpstr>
      <vt:lpstr>Компетенции  личностного самосовершенствования </vt:lpstr>
      <vt:lpstr>Формируются компетентности, если:</vt:lpstr>
      <vt:lpstr>Педагогическая мастерская – это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 СОШ №188 с углубленным изучением  мировой художественной культуры   Красногвардейского района  г. Санкт-Петербурга</dc:title>
  <dc:creator>Татьяна</dc:creator>
  <cp:lastModifiedBy>Татьяна</cp:lastModifiedBy>
  <cp:revision>98</cp:revision>
  <dcterms:created xsi:type="dcterms:W3CDTF">2014-10-01T16:37:29Z</dcterms:created>
  <dcterms:modified xsi:type="dcterms:W3CDTF">2014-12-01T00:49:59Z</dcterms:modified>
</cp:coreProperties>
</file>