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34"/>
  </p:notesMasterIdLst>
  <p:sldIdLst>
    <p:sldId id="330" r:id="rId2"/>
    <p:sldId id="405" r:id="rId3"/>
    <p:sldId id="364" r:id="rId4"/>
    <p:sldId id="396" r:id="rId5"/>
    <p:sldId id="395" r:id="rId6"/>
    <p:sldId id="407" r:id="rId7"/>
    <p:sldId id="408" r:id="rId8"/>
    <p:sldId id="397" r:id="rId9"/>
    <p:sldId id="403" r:id="rId10"/>
    <p:sldId id="409" r:id="rId11"/>
    <p:sldId id="398" r:id="rId12"/>
    <p:sldId id="343" r:id="rId13"/>
    <p:sldId id="381" r:id="rId14"/>
    <p:sldId id="410" r:id="rId15"/>
    <p:sldId id="335" r:id="rId16"/>
    <p:sldId id="334" r:id="rId17"/>
    <p:sldId id="406" r:id="rId18"/>
    <p:sldId id="399" r:id="rId19"/>
    <p:sldId id="317" r:id="rId20"/>
    <p:sldId id="388" r:id="rId21"/>
    <p:sldId id="391" r:id="rId22"/>
    <p:sldId id="392" r:id="rId23"/>
    <p:sldId id="385" r:id="rId24"/>
    <p:sldId id="404" r:id="rId25"/>
    <p:sldId id="401" r:id="rId26"/>
    <p:sldId id="402" r:id="rId27"/>
    <p:sldId id="400" r:id="rId28"/>
    <p:sldId id="412" r:id="rId29"/>
    <p:sldId id="324" r:id="rId30"/>
    <p:sldId id="411" r:id="rId31"/>
    <p:sldId id="389" r:id="rId32"/>
    <p:sldId id="325" r:id="rId33"/>
  </p:sldIdLst>
  <p:sldSz cx="9906000" cy="6858000" type="A4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0"/>
    <p:penClr>
      <a:srgbClr val="FF0000"/>
    </p:penClr>
  </p:showPr>
  <p:clrMru>
    <a:srgbClr val="996600"/>
    <a:srgbClr val="FF3300"/>
    <a:srgbClr val="663300"/>
    <a:srgbClr val="5B4E2F"/>
    <a:srgbClr val="6F934B"/>
    <a:srgbClr val="666633"/>
    <a:srgbClr val="724B3A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88943" autoAdjust="0"/>
  </p:normalViewPr>
  <p:slideViewPr>
    <p:cSldViewPr>
      <p:cViewPr varScale="1">
        <p:scale>
          <a:sx n="48" d="100"/>
          <a:sy n="48" d="100"/>
        </p:scale>
        <p:origin x="-90" y="-1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3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plotArea>
      <c:layout>
        <c:manualLayout>
          <c:layoutTarget val="inner"/>
          <c:xMode val="edge"/>
          <c:yMode val="edge"/>
          <c:x val="7.2635135135135184E-2"/>
          <c:y val="7.2916666666666852E-2"/>
          <c:w val="0.76351351351351515"/>
          <c:h val="0.7500000000000014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рус.яз</c:v>
                </c:pt>
              </c:strCache>
            </c:strRef>
          </c:tx>
          <c:spPr>
            <a:solidFill>
              <a:srgbClr val="9999FF"/>
            </a:solidFill>
            <a:ln w="126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2009/20010(1кл)</c:v>
                </c:pt>
                <c:pt idx="1">
                  <c:v>2010/2011(2кл)</c:v>
                </c:pt>
                <c:pt idx="2">
                  <c:v>2011/2012(3кл,1ч)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1">
                  <c:v>0.68000000000000027</c:v>
                </c:pt>
                <c:pt idx="2">
                  <c:v>0.74000000000000021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</c:v>
                </c:pt>
              </c:strCache>
            </c:strRef>
          </c:tx>
          <c:spPr>
            <a:solidFill>
              <a:srgbClr val="993366"/>
            </a:solidFill>
            <a:ln w="126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2009/20010(1кл)</c:v>
                </c:pt>
                <c:pt idx="1">
                  <c:v>2010/2011(2кл)</c:v>
                </c:pt>
                <c:pt idx="2">
                  <c:v>2011/2012(3кл,1ч)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1">
                  <c:v>0.92</c:v>
                </c:pt>
                <c:pt idx="2">
                  <c:v>0.93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FFFFCC"/>
            </a:solidFill>
            <a:ln w="126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2009/20010(1кл)</c:v>
                </c:pt>
                <c:pt idx="1">
                  <c:v>2010/2011(2кл)</c:v>
                </c:pt>
                <c:pt idx="2">
                  <c:v>2011/2012(3кл,1ч)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1">
                  <c:v>0.8</c:v>
                </c:pt>
                <c:pt idx="2">
                  <c:v>0.81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окр. мир</c:v>
                </c:pt>
              </c:strCache>
            </c:strRef>
          </c:tx>
          <c:spPr>
            <a:solidFill>
              <a:srgbClr val="CCFFFF"/>
            </a:solidFill>
            <a:ln w="126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2009/20010(1кл)</c:v>
                </c:pt>
                <c:pt idx="1">
                  <c:v>2010/2011(2кл)</c:v>
                </c:pt>
                <c:pt idx="2">
                  <c:v>2011/2012(3кл,1ч)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1">
                  <c:v>0.92</c:v>
                </c:pt>
                <c:pt idx="2">
                  <c:v>1</c:v>
                </c:pt>
              </c:numCache>
            </c:numRef>
          </c:val>
        </c:ser>
        <c:gapDepth val="0"/>
        <c:shape val="box"/>
        <c:axId val="73732096"/>
        <c:axId val="73733632"/>
        <c:axId val="0"/>
      </c:bar3DChart>
      <c:catAx>
        <c:axId val="73732096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3733632"/>
        <c:crosses val="autoZero"/>
        <c:auto val="1"/>
        <c:lblAlgn val="ctr"/>
        <c:lblOffset val="100"/>
        <c:tickLblSkip val="1"/>
        <c:tickMarkSkip val="1"/>
      </c:catAx>
      <c:valAx>
        <c:axId val="73733632"/>
        <c:scaling>
          <c:orientation val="minMax"/>
        </c:scaling>
        <c:axPos val="l"/>
        <c:majorGridlines>
          <c:spPr>
            <a:ln w="317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3732096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5472973975939404"/>
          <c:y val="0.30208333333333331"/>
          <c:w val="0.13851345060016587"/>
          <c:h val="0.4010416666666668"/>
        </c:manualLayout>
      </c:layout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77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6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7046413502109713E-2"/>
          <c:y val="7.2072072072072071E-2"/>
          <c:w val="0.62236286919831219"/>
          <c:h val="0.7657657657657654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rgbClr val="9999FF"/>
            </a:solidFill>
            <a:ln w="1269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 "А"</c:v>
                </c:pt>
                <c:pt idx="1">
                  <c:v>2"Б"</c:v>
                </c:pt>
                <c:pt idx="2">
                  <c:v>2 "В"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0.92</c:v>
                </c:pt>
                <c:pt idx="1">
                  <c:v>0.8</c:v>
                </c:pt>
                <c:pt idx="2">
                  <c:v>0.74000000000000021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пологжительный</c:v>
                </c:pt>
              </c:strCache>
            </c:strRef>
          </c:tx>
          <c:spPr>
            <a:solidFill>
              <a:srgbClr val="993366"/>
            </a:solidFill>
            <a:ln w="1269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 "А"</c:v>
                </c:pt>
                <c:pt idx="1">
                  <c:v>2"Б"</c:v>
                </c:pt>
                <c:pt idx="2">
                  <c:v>2 "В"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4.0000000000000015E-2</c:v>
                </c:pt>
                <c:pt idx="1">
                  <c:v>0.12000000000000002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269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 "А"</c:v>
                </c:pt>
                <c:pt idx="1">
                  <c:v>2"Б"</c:v>
                </c:pt>
                <c:pt idx="2">
                  <c:v>2 "В"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4.0000000000000015E-2</c:v>
                </c:pt>
                <c:pt idx="1">
                  <c:v>8.0000000000000029E-2</c:v>
                </c:pt>
                <c:pt idx="2">
                  <c:v>0.12000000000000002</c:v>
                </c:pt>
              </c:numCache>
            </c:numRef>
          </c:val>
        </c:ser>
        <c:gapDepth val="0"/>
        <c:shape val="box"/>
        <c:axId val="91050368"/>
        <c:axId val="91051904"/>
        <c:axId val="0"/>
      </c:bar3DChart>
      <c:catAx>
        <c:axId val="91050368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051904"/>
        <c:crosses val="autoZero"/>
        <c:auto val="1"/>
        <c:lblAlgn val="ctr"/>
        <c:lblOffset val="100"/>
        <c:tickLblSkip val="1"/>
        <c:tickMarkSkip val="1"/>
      </c:catAx>
      <c:valAx>
        <c:axId val="91051904"/>
        <c:scaling>
          <c:orientation val="minMax"/>
        </c:scaling>
        <c:axPos val="l"/>
        <c:majorGridlines/>
        <c:numFmt formatCode="0%" sourceLinked="1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050368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74261603690071309"/>
          <c:y val="0.21212185211542442"/>
          <c:w val="0.19436462749848582"/>
          <c:h val="0.6589714040846939"/>
        </c:manualLayout>
      </c:layout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159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58F2C0-B508-49F9-941F-70F2006A615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232502-3906-43D3-B680-8A42F7B67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F8C7AF-20A3-440F-8933-7C86F954734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681FF-137C-4840-8082-E8762ABF40F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B3141C-875B-4405-84DA-B9A11FFC478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D1D8EF-BE4F-41C6-8944-0BD56F74076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9F85E-9A12-4FB7-AC03-8C2E526BE473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3B6AC-878B-47E2-9373-B80A15607EF3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AB4595-140F-45E4-8D2F-80B20A82BA6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131C8-51F1-401C-A7C8-381713B74A4F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6E0BE-8551-46E2-9ED4-D48F5B485BEF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612313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screen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2988" y="1925638"/>
            <a:ext cx="84201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85938" y="3738563"/>
            <a:ext cx="69342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FCF4EDD0-DE78-4F95-943C-1824C8A5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4572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8288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100763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4588" y="6100763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100763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D1DB8B-1523-4CAC-B782-808B4CC7D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ransition spd="slow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920750" y="333375"/>
            <a:ext cx="85725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  <a:latin typeface="Arial" pitchFamily="34" charset="0"/>
              </a:rPr>
              <a:t>Муниципальное бюджетное образовательное учреждение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  <a:latin typeface="Arial" pitchFamily="34" charset="0"/>
              </a:rPr>
              <a:t>«Средняя общеобразовательная школа №37» г. Кемерово</a:t>
            </a: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3667125" y="1428750"/>
            <a:ext cx="58578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ОБОБЩЕНИЕ ОПЫТА РАБОТЫ</a:t>
            </a:r>
          </a:p>
          <a:p>
            <a:pPr algn="ctr" eaLnBrk="0" hangingPunct="0"/>
            <a:r>
              <a:rPr lang="ru-RU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 ТЕМЕ:</a:t>
            </a:r>
          </a:p>
          <a:p>
            <a:pPr algn="ctr" eaLnBrk="0" hangingPunct="0"/>
            <a:r>
              <a:rPr lang="ru-RU" sz="2800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«Исследовательская деятельность младших школьников как средство их интеллектуально-творческого развития»</a:t>
            </a:r>
          </a:p>
          <a:p>
            <a:pPr algn="ctr" eaLnBrk="0" hangingPunct="0"/>
            <a:endParaRPr lang="ru-RU" sz="2800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учительницы начальных классов </a:t>
            </a:r>
          </a:p>
          <a:p>
            <a:pPr algn="ctr" eaLnBrk="0" hangingPunct="0"/>
            <a:r>
              <a:rPr lang="ru-RU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Буровой Любови Петровны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2563" y="5500688"/>
            <a:ext cx="8001000" cy="1000125"/>
          </a:xfrm>
        </p:spPr>
        <p:txBody>
          <a:bodyPr/>
          <a:lstStyle/>
          <a:p>
            <a:pPr algn="l">
              <a:buFont typeface="Monotype Sorts"/>
              <a:buNone/>
            </a:pPr>
            <a:endParaRPr lang="ru-RU" sz="1600" b="1" u="sng" smtClean="0">
              <a:solidFill>
                <a:srgbClr val="663300"/>
              </a:solidFill>
              <a:latin typeface="Arial" pitchFamily="34" charset="0"/>
            </a:endParaRPr>
          </a:p>
          <a:p>
            <a:pPr>
              <a:buFont typeface="Monotype Sorts"/>
              <a:buNone/>
            </a:pPr>
            <a:r>
              <a:rPr lang="ru-RU" sz="1600" b="1" smtClean="0">
                <a:solidFill>
                  <a:srgbClr val="663300"/>
                </a:solidFill>
                <a:latin typeface="Arial" pitchFamily="34" charset="0"/>
              </a:rPr>
              <a:t>Адрес школы: 650024,  Россия, Кемеровская область, г. Кемерово ул. В.Волошиной, 21. Телефон: (8 3842) 650042</a:t>
            </a:r>
            <a:endParaRPr lang="ru-RU" sz="1600" b="1" u="sng" smtClean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6149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C:\Documents and Settings\Пользователь\Рабочий стол\фото с Ирой\4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5375" y="1428750"/>
            <a:ext cx="2632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52500" y="571500"/>
            <a:ext cx="85725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</a:rPr>
              <a:t>Эффективные внеурочные формы организации исследования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Исследовательская практика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Групповые занятия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Школьное ученическое научно-исследовательское общество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Участие в олимпиадах, конкурсах, конференциях (в том числе дистанционных), предметных неделях, интеллектуальных марафонах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Учебно-исследовательская деятельность как составная часть учебных проектов</a:t>
            </a:r>
          </a:p>
          <a:p>
            <a:pPr marL="457200" indent="-457200" algn="ctr" eaLnBrk="0" hangingPunct="0">
              <a:buFontTx/>
              <a:buAutoNum type="arabicPeriod"/>
              <a:defRPr/>
            </a:pPr>
            <a:endParaRPr lang="ru-RU" dirty="0">
              <a:solidFill>
                <a:srgbClr val="FF0000"/>
              </a:solidFill>
            </a:endParaRPr>
          </a:p>
          <a:p>
            <a:pPr marL="457200" indent="-457200" algn="ctr" eaLnBrk="0" hangingPunct="0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66750" y="428625"/>
            <a:ext cx="9239250" cy="1071563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  <a:latin typeface="Arial" pitchFamily="34" charset="0"/>
              </a:rPr>
              <a:t>Схема учебно-исследовательской работы</a:t>
            </a:r>
            <a:endParaRPr lang="ru-RU" sz="3200" b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25" y="2000250"/>
            <a:ext cx="9096375" cy="4214813"/>
          </a:xfrm>
        </p:spPr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-&gt; НАБЛЮДЕНИЯ -&gt; РАБОЧАЯ ГИПОТЕЗА -&gt; ЭКСПЕРИМЕНТ</a:t>
            </a:r>
          </a:p>
          <a:p>
            <a:pPr algn="l">
              <a:defRPr/>
            </a:pP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                                                     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	                    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                           </a:t>
            </a:r>
          </a:p>
          <a:p>
            <a:pPr algn="l">
              <a:defRPr/>
            </a:pP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</a:t>
            </a: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ЗАКОНОМЕРНОСТЬ (закон) &lt;- ГИПОТЕЗА -&gt; ТЕОРИЯ       РЕЗУЛЬТАТЫ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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</a:t>
            </a: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а)принимается	             ОБЪЯСНЕНИЕ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б)изменяется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в)отвергается</a:t>
            </a:r>
            <a:endParaRPr lang="ru-RU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вал 2"/>
          <p:cNvSpPr>
            <a:spLocks noChangeArrowheads="1"/>
          </p:cNvSpPr>
          <p:nvPr/>
        </p:nvSpPr>
        <p:spPr bwMode="auto">
          <a:xfrm>
            <a:off x="3595688" y="3000375"/>
            <a:ext cx="2857500" cy="14287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Классный руководитель</a:t>
            </a:r>
          </a:p>
        </p:txBody>
      </p:sp>
      <p:sp>
        <p:nvSpPr>
          <p:cNvPr id="17411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1524000" y="785813"/>
            <a:ext cx="1625600" cy="1071562"/>
          </a:xfrm>
          <a:prstGeom prst="flowChartAlternateProcess">
            <a:avLst/>
          </a:prstGeom>
          <a:solidFill>
            <a:schemeClr val="accent1"/>
          </a:solidFill>
          <a:ln w="25400" algn="ctr">
            <a:solidFill>
              <a:srgbClr val="0A1FB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Родители</a:t>
            </a:r>
          </a:p>
        </p:txBody>
      </p:sp>
      <p:sp>
        <p:nvSpPr>
          <p:cNvPr id="17412" name="Блок-схема: альтернативный процесс 4"/>
          <p:cNvSpPr>
            <a:spLocks noChangeArrowheads="1"/>
          </p:cNvSpPr>
          <p:nvPr/>
        </p:nvSpPr>
        <p:spPr bwMode="auto">
          <a:xfrm>
            <a:off x="666750" y="2928938"/>
            <a:ext cx="1779588" cy="1071562"/>
          </a:xfrm>
          <a:prstGeom prst="flowChartAlternateProcess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Воспитатель ГПД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24313" y="1214438"/>
            <a:ext cx="1857375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Журнал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«Добрита»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8188" y="4429125"/>
            <a:ext cx="1625600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/>
              <a:t> ДЮСШ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95500" y="5286375"/>
            <a:ext cx="1625600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ЦДТ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616825" y="2997200"/>
            <a:ext cx="1624013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МОУ ДОД «ДМШ»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595563" y="3643313"/>
            <a:ext cx="1000125" cy="158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881313" y="4214813"/>
            <a:ext cx="857250" cy="4984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6032500" y="4221163"/>
            <a:ext cx="785813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6310313" y="3571875"/>
            <a:ext cx="1071562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3095625" y="2357438"/>
            <a:ext cx="642938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Блок-схема: альтернативный процесс 53"/>
          <p:cNvSpPr/>
          <p:nvPr/>
        </p:nvSpPr>
        <p:spPr>
          <a:xfrm>
            <a:off x="3881438" y="5286375"/>
            <a:ext cx="1935162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Педагоги, работающие в классе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3774282" y="4536281"/>
            <a:ext cx="642938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6238875" y="2357438"/>
            <a:ext cx="714375" cy="5000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альтернативный процесс 9"/>
          <p:cNvSpPr/>
          <p:nvPr/>
        </p:nvSpPr>
        <p:spPr>
          <a:xfrm>
            <a:off x="7400925" y="4508500"/>
            <a:ext cx="1800225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Психолог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961063" y="5300663"/>
            <a:ext cx="1625600" cy="10715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Школьная и районная библиотеки</a:t>
            </a:r>
          </a:p>
        </p:txBody>
      </p:sp>
      <p:sp>
        <p:nvSpPr>
          <p:cNvPr id="17428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6810375" y="857250"/>
            <a:ext cx="1625600" cy="1071563"/>
          </a:xfrm>
          <a:prstGeom prst="flowChartAlternateProcess">
            <a:avLst/>
          </a:prstGeom>
          <a:solidFill>
            <a:schemeClr val="accent1"/>
          </a:solidFill>
          <a:ln w="25400" algn="ctr">
            <a:solidFill>
              <a:srgbClr val="0A1FB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МОУ ДОД «ГСЮН»</a:t>
            </a:r>
          </a:p>
          <a:p>
            <a:pPr algn="ctr">
              <a:defRPr/>
            </a:pP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5381625" y="4572000"/>
            <a:ext cx="642938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9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Горизонтальный свиток 21"/>
          <p:cNvSpPr>
            <a:spLocks noChangeArrowheads="1"/>
          </p:cNvSpPr>
          <p:nvPr/>
        </p:nvSpPr>
        <p:spPr bwMode="auto">
          <a:xfrm>
            <a:off x="3167063" y="214313"/>
            <a:ext cx="3635375" cy="928687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FF0000"/>
                </a:solidFill>
                <a:latin typeface="Arial" pitchFamily="34" charset="0"/>
              </a:rPr>
              <a:t>СОТРУДНИЧЕСТВО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1763713" y="333375"/>
            <a:ext cx="7261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Мои отношения с родителями складывается на следующих основах: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809875" y="1357313"/>
            <a:ext cx="500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1952625" y="1643063"/>
            <a:ext cx="0" cy="3233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2881313" y="6143625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452688" y="1571625"/>
            <a:ext cx="5473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Всякое взаимодействие - неформальное.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Взаимодействие  демонстрирует личную заинтересованность взрослого и будит заинтересованность ребенка.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Взаимодействие направлено на принятие и помощь, а не на раздачу ярлыков.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Взаимодействие  -  справедливое и объективное.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Взаимодействие  даёт шанс на перспективу.</a:t>
            </a:r>
          </a:p>
        </p:txBody>
      </p:sp>
      <p:pic>
        <p:nvPicPr>
          <p:cNvPr id="18440" name="Picture 12" descr="D:\Рабочий стол нов\МОУ сош37 Бурова Л.П учитель 2012\жанровые фото\Боулинг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0500" y="4857750"/>
            <a:ext cx="15128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1" name="Прямая со стрелкой 12"/>
          <p:cNvCxnSpPr>
            <a:cxnSpLocks noChangeShapeType="1"/>
          </p:cNvCxnSpPr>
          <p:nvPr/>
        </p:nvCxnSpPr>
        <p:spPr bwMode="auto">
          <a:xfrm rot="5400000">
            <a:off x="6916737" y="3394076"/>
            <a:ext cx="20732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42" name="Picture 13" descr="D:\Люба\воспитательная работа\фото 3 - а\турслёт 3 класс 2011\P10108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53375" y="1285875"/>
            <a:ext cx="17764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C:\Documents and Settings\Пользователь\Рабочий стол\гусаровы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9563" y="4786313"/>
            <a:ext cx="220821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1381125" y="333375"/>
            <a:ext cx="8072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Способы деятельности доступные детям</a:t>
            </a:r>
          </a:p>
          <a:p>
            <a:pPr algn="ctr" eaLnBrk="0" hangingPunct="0"/>
            <a:endParaRPr lang="ru-R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095375" y="714375"/>
            <a:ext cx="77866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ru-RU" sz="2000" b="1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ru-RU" sz="2000" b="1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Мыследеятельностные</a:t>
            </a: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Презентационные </a:t>
            </a: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Поисковые </a:t>
            </a: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Информационные</a:t>
            </a:r>
          </a:p>
          <a:p>
            <a:pPr algn="ctr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Проведение инструментального эксперимента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23938" y="16430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endParaRPr kumimoji="1" lang="ru-RU" kern="0" dirty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1046" name="Picture 5" descr="so020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Прямоугольник 4"/>
          <p:cNvSpPr>
            <a:spLocks noChangeArrowheads="1"/>
          </p:cNvSpPr>
          <p:nvPr/>
        </p:nvSpPr>
        <p:spPr bwMode="auto">
          <a:xfrm>
            <a:off x="1166813" y="1285875"/>
            <a:ext cx="814387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443329"/>
              </a:solidFill>
              <a:latin typeface="Georgia" pitchFamily="18" charset="0"/>
            </a:endParaRPr>
          </a:p>
          <a:p>
            <a:pPr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443329"/>
              </a:solidFill>
              <a:latin typeface="Georgia" pitchFamily="18" charset="0"/>
            </a:endParaRPr>
          </a:p>
          <a:p>
            <a:pPr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443329"/>
              </a:solidFill>
              <a:latin typeface="Georgia" pitchFamily="18" charset="0"/>
            </a:endParaRPr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9" name="Rectangle 5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Diagram 35"/>
          <p:cNvGraphicFramePr>
            <a:graphicFrameLocks/>
          </p:cNvGraphicFramePr>
          <p:nvPr/>
        </p:nvGraphicFramePr>
        <p:xfrm>
          <a:off x="1166813" y="-53975"/>
          <a:ext cx="8172450" cy="69119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6813" y="571500"/>
            <a:ext cx="8134350" cy="38576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9966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Учение, лишенное всякого интереса и взятое только силою принуждения, убивает в ученике охоту к учению, без которой он далеко не уйдёт»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</a:rPr>
              <a:t>К.Д.Ушинский</a:t>
            </a:r>
            <a:br>
              <a:rPr lang="ru-RU" sz="2800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</a:rPr>
              <a:t>                                                                   </a:t>
            </a:r>
            <a:r>
              <a:rPr lang="ru-RU" sz="2400" i="1" dirty="0" smtClean="0">
                <a:solidFill>
                  <a:srgbClr val="663300"/>
                </a:solidFill>
                <a:latin typeface="Arial" pitchFamily="34" charset="0"/>
              </a:rPr>
              <a:t>К. Д. </a:t>
            </a:r>
            <a:r>
              <a:rPr lang="ru-RU" sz="2400" i="1" dirty="0" err="1" smtClean="0">
                <a:solidFill>
                  <a:srgbClr val="663300"/>
                </a:solidFill>
                <a:latin typeface="Arial" pitchFamily="34" charset="0"/>
              </a:rPr>
              <a:t>Уш</a:t>
            </a: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24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0483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537575" y="56626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Documents and Settings\Пользователь\Рабочий стол\наст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1813" y="2714625"/>
            <a:ext cx="24304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66750" y="428625"/>
            <a:ext cx="9239250" cy="1071563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Arial" pitchFamily="34" charset="0"/>
              </a:rPr>
              <a:t>Ожидаемые конечные  результаты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688" y="1428750"/>
            <a:ext cx="8596312" cy="4786313"/>
          </a:xfrm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переход к личностному усвоению содержания образования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повышение уровня качества знаний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развитие творческих способностей и приобретение обучающимися начальных навыков  поисковой деятельности</a:t>
            </a:r>
          </a:p>
          <a:p>
            <a:pPr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2786063"/>
            <a:ext cx="6934200" cy="2705100"/>
          </a:xfrm>
        </p:spPr>
        <p:txBody>
          <a:bodyPr/>
          <a:lstStyle/>
          <a:p>
            <a:pPr>
              <a:buFont typeface="Monotype Sorts"/>
              <a:buNone/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024042" y="785794"/>
            <a:ext cx="3357586" cy="29861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Творческий</a:t>
            </a:r>
          </a:p>
          <a:p>
            <a:pPr eaLnBrk="0" hangingPunct="0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потенциал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4738686" y="857232"/>
            <a:ext cx="3214710" cy="30003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Исследователь</a:t>
            </a:r>
          </a:p>
          <a:p>
            <a:pPr eaLnBrk="0" hangingPunct="0">
              <a:defRPr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ская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деятельность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3024174" y="2714620"/>
            <a:ext cx="3429024" cy="30718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Интеллектуальные способности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4024306" y="2143116"/>
            <a:ext cx="1357322" cy="121444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Успешность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1309688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b="1">
              <a:solidFill>
                <a:srgbClr val="FF3300"/>
              </a:solidFill>
            </a:endParaRPr>
          </a:p>
          <a:p>
            <a:pPr algn="ctr" eaLnBrk="0" hangingPunct="0"/>
            <a:endParaRPr 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0"/>
          <p:cNvSpPr>
            <a:spLocks noChangeArrowheads="1"/>
          </p:cNvSpPr>
          <p:nvPr/>
        </p:nvSpPr>
        <p:spPr bwMode="auto">
          <a:xfrm>
            <a:off x="1809750" y="428625"/>
            <a:ext cx="707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84150"/>
            <a:ext cx="9906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       ПЕРЕХОД  К ЛИЧНОСТНОМУ  УСВОЕНИЮ  СОДЕРЖАНИЯ ОБРАЗОВАНИЯ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i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РЕЗУЛЬТАТЫ  АНКЕТИРОВАНИЯ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i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«ИЗУЧЕНИЕ  ПОЗНАВАТЕЛЬНОЙ  ПОТРЕБНОСТИ»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i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 (МЕТОДИКА  В.С. ЮРКЕВИЧА)</a:t>
            </a:r>
          </a:p>
          <a:p>
            <a:pPr algn="ctr" eaLnBrk="0" hangingPunct="0">
              <a:defRPr/>
            </a:pPr>
            <a:endParaRPr lang="ru-RU" sz="2000" b="1" i="1" dirty="0">
              <a:solidFill>
                <a:srgbClr val="FF33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52563" y="2071688"/>
          <a:ext cx="7358113" cy="3969512"/>
        </p:xfrm>
        <a:graphic>
          <a:graphicData uri="http://schemas.openxmlformats.org/drawingml/2006/table">
            <a:tbl>
              <a:tblPr/>
              <a:tblGrid>
                <a:gridCol w="2280942"/>
                <a:gridCol w="2076617"/>
                <a:gridCol w="3000554"/>
              </a:tblGrid>
              <a:tr h="738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Уровень   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в %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Качественная успеваемость 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в %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2009/2010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 класс)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-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2010/2011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 класс)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100</a:t>
                      </a:r>
                      <a:endParaRPr lang="ru-RU" sz="24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2011/2012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 </a:t>
                      </a:r>
                      <a:r>
                        <a:rPr lang="ru-RU" sz="2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1 ч)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100 </a:t>
                      </a:r>
                      <a:endParaRPr lang="ru-RU" sz="24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6813" y="285750"/>
            <a:ext cx="8134350" cy="521493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9966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Как же сделать так, чтобы школа стала действительно «очагом», где дети развивают свои творческие способности, а не только получают знания, учатся писать, читать, считать?»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                                                                   </a:t>
            </a:r>
            <a:r>
              <a:rPr lang="ru-RU" sz="2400" i="1" dirty="0" smtClean="0">
                <a:solidFill>
                  <a:srgbClr val="663300"/>
                </a:solidFill>
                <a:latin typeface="Arial" pitchFamily="34" charset="0"/>
              </a:rPr>
              <a:t>К. Д. Ушинский</a:t>
            </a: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24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7171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537575" y="56626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:\Мои документы\Мои документы\4-А ФОТО\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95375" y="3643313"/>
            <a:ext cx="3711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524000" y="214313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i="1">
                <a:solidFill>
                  <a:srgbClr val="FF3300"/>
                </a:solidFill>
              </a:rPr>
              <a:t> </a:t>
            </a:r>
            <a:r>
              <a:rPr lang="ru-RU" sz="2000" b="1" i="1">
                <a:solidFill>
                  <a:srgbClr val="FF3300"/>
                </a:solidFill>
              </a:rPr>
              <a:t>ОТНОШЕНИЕ ОБУЧАЮЩИХСЯ К УЧЕБНЫМ ПРЕДМЕТАМ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i="1">
                <a:solidFill>
                  <a:srgbClr val="FF3300"/>
                </a:solidFill>
              </a:rPr>
              <a:t>(методика Н.Г.Казанцевой)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4591050" y="74613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09688" y="1285875"/>
          <a:ext cx="8072468" cy="4452151"/>
        </p:xfrm>
        <a:graphic>
          <a:graphicData uri="http://schemas.openxmlformats.org/drawingml/2006/table">
            <a:tbl>
              <a:tblPr/>
              <a:tblGrid>
                <a:gridCol w="1571610"/>
                <a:gridCol w="428628"/>
                <a:gridCol w="428628"/>
                <a:gridCol w="428628"/>
                <a:gridCol w="500066"/>
                <a:gridCol w="428628"/>
                <a:gridCol w="428628"/>
                <a:gridCol w="500066"/>
                <a:gridCol w="500066"/>
                <a:gridCol w="571504"/>
                <a:gridCol w="428628"/>
                <a:gridCol w="500066"/>
                <a:gridCol w="428628"/>
                <a:gridCol w="428628"/>
                <a:gridCol w="500066"/>
              </a:tblGrid>
              <a:tr h="113618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Номинации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мати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Рус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ский</a:t>
                      </a:r>
                      <a:r>
                        <a:rPr lang="ru-RU" sz="2000" b="1" spc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язык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Чте</a:t>
                      </a:r>
                      <a:endParaRPr lang="ru-RU" sz="2000" b="1" spc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ние</a:t>
                      </a:r>
                      <a:r>
                        <a:rPr lang="ru-RU" sz="2000" b="1" spc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Окр</a:t>
                      </a: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мир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Инфор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мати</a:t>
                      </a:r>
                      <a:endParaRPr lang="ru-RU" sz="2000" b="1" spc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Техно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логия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spc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Самый интересный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16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Самый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полезный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Ненужный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Трудный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Лёгкий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endParaRPr lang="ru-RU" sz="2000" b="1" spc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ru-RU" sz="2000" b="1" spc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714625"/>
          <a:ext cx="7429500" cy="400050"/>
        </p:xfrm>
        <a:graphic>
          <a:graphicData uri="http://schemas.openxmlformats.org/drawingml/2006/table">
            <a:tbl>
              <a:tblPr/>
              <a:tblGrid>
                <a:gridCol w="74295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1452563" y="1285875"/>
          <a:ext cx="7500937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Rectangle 17"/>
          <p:cNvSpPr>
            <a:spLocks noChangeArrowheads="1"/>
          </p:cNvSpPr>
          <p:nvPr/>
        </p:nvSpPr>
        <p:spPr bwMode="auto">
          <a:xfrm>
            <a:off x="809625" y="376238"/>
            <a:ext cx="909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FF3300"/>
                </a:solidFill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b="1">
                <a:solidFill>
                  <a:srgbClr val="FF3300"/>
                </a:solidFill>
                <a:ea typeface="Calibri" pitchFamily="34" charset="0"/>
                <a:cs typeface="Times New Roman" pitchFamily="18" charset="0"/>
              </a:rPr>
              <a:t>КАЧЕСТВЕННАЯ УСПЕВАЕМОСТЬ ПО ПРЕДМЕТАМ          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11"/>
          <p:cNvGraphicFramePr>
            <a:graphicFrameLocks/>
          </p:cNvGraphicFramePr>
          <p:nvPr/>
        </p:nvGraphicFramePr>
        <p:xfrm>
          <a:off x="1166813" y="1785938"/>
          <a:ext cx="8143875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524000" y="228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3300"/>
                </a:solidFill>
                <a:ea typeface="Calibri" pitchFamily="34" charset="0"/>
                <a:cs typeface="Times New Roman" pitchFamily="18" charset="0"/>
              </a:rPr>
              <a:t>     УЧЕБНАЯ  МОТИВАЦИЯ</a:t>
            </a:r>
          </a:p>
          <a:p>
            <a:pPr algn="ctr" eaLnBrk="0" hangingPunct="0"/>
            <a:endParaRPr lang="ru-RU" sz="2800" b="1">
              <a:solidFill>
                <a:srgbClr val="FF33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452563" y="714375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               (МЕТОДИКА   В.С.ЮРКЕВИЧА)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D:\Люба\воспитательная работа\ФОТО  2-А\IMG_0541.JPG"/>
          <p:cNvPicPr>
            <a:picLocks noChangeAspect="1" noChangeArrowheads="1"/>
          </p:cNvPicPr>
          <p:nvPr/>
        </p:nvPicPr>
        <p:blipFill>
          <a:blip r:embed="rId4" cstate="screen"/>
          <a:srcRect t="-3392"/>
          <a:stretch>
            <a:fillRect/>
          </a:stretch>
        </p:blipFill>
        <p:spPr bwMode="auto">
          <a:xfrm>
            <a:off x="1095375" y="1428750"/>
            <a:ext cx="428625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C:\Documents and Settings\Пользователь\Мои документы\Мои рисунки\Изображение\Изображение 0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95938" y="571500"/>
            <a:ext cx="37861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095375" y="3281363"/>
            <a:ext cx="82153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2000" b="1" i="1" u="sng">
              <a:solidFill>
                <a:srgbClr val="66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023938" y="285750"/>
            <a:ext cx="857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  <a:latin typeface="Times New Roman CYR" charset="0"/>
              </a:rPr>
              <a:t>РЕЗУЛЬТАТЫ ИССЛЕДОВАТЕЛЬСКИХ КОНФЕРЕНЦИЙ И ТВОРЧЕСКИХ КОНКУРСОВ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23938" y="1016000"/>
            <a:ext cx="888206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de-DE" sz="2000" b="1" i="1" u="sng"/>
              <a:t>Районная научно-практическая конференция «Хочу всё знать»:</a:t>
            </a:r>
            <a:endParaRPr lang="ru-RU" sz="2000" b="1" i="1" u="sng"/>
          </a:p>
          <a:p>
            <a:pPr algn="just" eaLnBrk="0" hangingPunct="0"/>
            <a:r>
              <a:rPr lang="de-DE" altLang="ja-JP" sz="2000" b="1">
                <a:ea typeface="Andale Sans UI" charset="0"/>
                <a:cs typeface="Tahoma" pitchFamily="34" charset="0"/>
              </a:rPr>
              <a:t>200</a:t>
            </a:r>
            <a:r>
              <a:rPr lang="ru-RU" altLang="ja-JP" sz="2000" b="1">
                <a:ea typeface="Andale Sans UI" charset="0"/>
                <a:cs typeface="Tahoma" pitchFamily="34" charset="0"/>
              </a:rPr>
              <a:t>9</a:t>
            </a:r>
            <a:r>
              <a:rPr lang="de-DE" altLang="ja-JP" sz="2000" b="1">
                <a:ea typeface="Andale Sans UI" charset="0"/>
                <a:cs typeface="Tahoma" pitchFamily="34" charset="0"/>
              </a:rPr>
              <a:t> год — </a:t>
            </a:r>
            <a:r>
              <a:rPr lang="ru-RU" altLang="ja-JP" sz="2000" b="1" u="sng">
                <a:ea typeface="Andale Sans UI" charset="0"/>
                <a:cs typeface="Tahoma" pitchFamily="34" charset="0"/>
              </a:rPr>
              <a:t>Караваева</a:t>
            </a:r>
            <a:r>
              <a:rPr lang="ru-RU" altLang="ja-JP" sz="2000" b="1">
                <a:ea typeface="Andale Sans UI" charset="0"/>
                <a:cs typeface="Tahoma" pitchFamily="34" charset="0"/>
              </a:rPr>
              <a:t> </a:t>
            </a:r>
            <a:r>
              <a:rPr lang="de-DE" altLang="ja-JP" sz="2000" b="1">
                <a:ea typeface="Andale Sans UI" charset="0"/>
                <a:cs typeface="Tahoma" pitchFamily="34" charset="0"/>
              </a:rPr>
              <a:t>А. «</a:t>
            </a:r>
            <a:r>
              <a:rPr lang="ru-RU" altLang="ja-JP" sz="2000" b="1">
                <a:ea typeface="Andale Sans UI" charset="0"/>
                <a:cs typeface="Tahoma" pitchFamily="34" charset="0"/>
              </a:rPr>
              <a:t>Влияние различных стимуляторов роста на 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 прорастание семян огурцов</a:t>
            </a:r>
            <a:r>
              <a:rPr lang="de-DE" altLang="ja-JP" sz="2000" b="1">
                <a:ea typeface="ＭＳ Ｐゴシック" charset="-128"/>
              </a:rPr>
              <a:t>» - 1 место</a:t>
            </a:r>
            <a:r>
              <a:rPr lang="ru-RU" altLang="ja-JP" sz="2000" b="1">
                <a:ea typeface="Andale Sans UI" charset="0"/>
                <a:cs typeface="Andale Sans UI" charset="0"/>
              </a:rPr>
              <a:t> (секция «Ботаника»)</a:t>
            </a:r>
            <a:endParaRPr lang="ru-RU" altLang="ja-JP" sz="2000" b="1"/>
          </a:p>
          <a:p>
            <a:pPr algn="just" eaLnBrk="0" hangingPunct="0"/>
            <a:r>
              <a:rPr lang="de-DE" altLang="ja-JP" sz="2000" b="1">
                <a:ea typeface="ＭＳ Ｐゴシック" charset="-128"/>
              </a:rPr>
              <a:t>                   </a:t>
            </a:r>
            <a:r>
              <a:rPr lang="ru-RU" altLang="ja-JP" sz="2000" b="1" u="sng">
                <a:ea typeface="Andale Sans UI" charset="0"/>
                <a:cs typeface="Andale Sans UI" charset="0"/>
              </a:rPr>
              <a:t>Бутарева М</a:t>
            </a:r>
            <a:r>
              <a:rPr lang="de-DE" altLang="ja-JP" sz="2000" b="1" u="sng">
                <a:ea typeface="ＭＳ Ｐゴシック" charset="-128"/>
              </a:rPr>
              <a:t>.</a:t>
            </a:r>
            <a:r>
              <a:rPr lang="de-DE" altLang="ja-JP" sz="2000" b="1">
                <a:ea typeface="ＭＳ Ｐゴシック" charset="-128"/>
              </a:rPr>
              <a:t> «</a:t>
            </a:r>
            <a:r>
              <a:rPr lang="ru-RU" altLang="ja-JP" sz="2000" b="1">
                <a:ea typeface="Andale Sans UI" charset="0"/>
                <a:cs typeface="Andale Sans UI" charset="0"/>
              </a:rPr>
              <a:t>Жизнь дождевых червей</a:t>
            </a:r>
            <a:r>
              <a:rPr lang="de-DE" altLang="ja-JP" sz="2000" b="1">
                <a:ea typeface="ＭＳ Ｐゴシック" charset="-128"/>
              </a:rPr>
              <a:t>» - 1 место</a:t>
            </a:r>
            <a:r>
              <a:rPr lang="ru-RU" altLang="ja-JP" sz="2000" b="1">
                <a:ea typeface="Andale Sans UI" charset="0"/>
                <a:cs typeface="Andale Sans UI" charset="0"/>
              </a:rPr>
              <a:t> (секция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 «Зоология»)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 </a:t>
            </a:r>
            <a:r>
              <a:rPr lang="ru-RU" altLang="ja-JP" sz="2000" b="1" u="sng">
                <a:ea typeface="Andale Sans UI" charset="0"/>
                <a:cs typeface="Andale Sans UI" charset="0"/>
              </a:rPr>
              <a:t>Дементьев В</a:t>
            </a:r>
            <a:r>
              <a:rPr lang="de-DE" altLang="ja-JP" sz="2000" b="1" u="sng">
                <a:ea typeface="ＭＳ Ｐゴシック" charset="-128"/>
              </a:rPr>
              <a:t>.</a:t>
            </a:r>
            <a:r>
              <a:rPr lang="de-DE" altLang="ja-JP" sz="2000" b="1">
                <a:ea typeface="ＭＳ Ｐゴシック" charset="-128"/>
              </a:rPr>
              <a:t> «</a:t>
            </a:r>
            <a:r>
              <a:rPr lang="ru-RU" altLang="ja-JP" sz="2000" b="1">
                <a:ea typeface="Andale Sans UI" charset="0"/>
                <a:cs typeface="Andale Sans UI" charset="0"/>
              </a:rPr>
              <a:t>Мир голубей</a:t>
            </a:r>
            <a:r>
              <a:rPr lang="de-DE" altLang="ja-JP" sz="2000" b="1">
                <a:ea typeface="ＭＳ Ｐゴシック" charset="-128"/>
              </a:rPr>
              <a:t>» - </a:t>
            </a:r>
            <a:r>
              <a:rPr lang="ru-RU" altLang="ja-JP" sz="2000" b="1">
                <a:ea typeface="Andale Sans UI" charset="0"/>
                <a:cs typeface="Andale Sans UI" charset="0"/>
              </a:rPr>
              <a:t>2</a:t>
            </a:r>
            <a:r>
              <a:rPr lang="de-DE" altLang="ja-JP" sz="2000" b="1">
                <a:ea typeface="ＭＳ Ｐゴシック" charset="-128"/>
              </a:rPr>
              <a:t> место</a:t>
            </a:r>
            <a:r>
              <a:rPr lang="ru-RU" altLang="ja-JP" sz="2000" b="1">
                <a:ea typeface="Andale Sans UI" charset="0"/>
                <a:cs typeface="Andale Sans UI" charset="0"/>
              </a:rPr>
              <a:t> (секция «Зоология»)</a:t>
            </a:r>
            <a:endParaRPr lang="ru-RU" altLang="ja-JP" sz="2000" b="1"/>
          </a:p>
          <a:p>
            <a:pPr algn="just" eaLnBrk="0" hangingPunct="0"/>
            <a:r>
              <a:rPr lang="de-DE" altLang="ja-JP" sz="2000" b="1">
                <a:ea typeface="ＭＳ Ｐゴシック" charset="-128"/>
              </a:rPr>
              <a:t>20</a:t>
            </a:r>
            <a:r>
              <a:rPr lang="ru-RU" altLang="ja-JP" sz="2000" b="1">
                <a:ea typeface="Andale Sans UI" charset="0"/>
                <a:cs typeface="Andale Sans UI" charset="0"/>
              </a:rPr>
              <a:t>10</a:t>
            </a:r>
            <a:r>
              <a:rPr lang="de-DE" altLang="ja-JP" sz="2000" b="1">
                <a:ea typeface="ＭＳ Ｐゴシック" charset="-128"/>
              </a:rPr>
              <a:t> год — </a:t>
            </a:r>
            <a:r>
              <a:rPr lang="ru-RU" altLang="ja-JP" sz="2000" b="1" u="sng">
                <a:ea typeface="Andale Sans UI" charset="0"/>
                <a:cs typeface="Andale Sans UI" charset="0"/>
              </a:rPr>
              <a:t>Данилова Э</a:t>
            </a:r>
            <a:r>
              <a:rPr lang="de-DE" altLang="ja-JP" sz="2000" b="1">
                <a:ea typeface="ＭＳ Ｐゴシック" charset="-128"/>
              </a:rPr>
              <a:t>. «</a:t>
            </a:r>
            <a:r>
              <a:rPr lang="ru-RU" altLang="ja-JP" sz="2000" b="1">
                <a:ea typeface="Andale Sans UI" charset="0"/>
                <a:cs typeface="Andale Sans UI" charset="0"/>
              </a:rPr>
              <a:t>Мои любимые питомцы</a:t>
            </a:r>
            <a:r>
              <a:rPr lang="de-DE" altLang="ja-JP" sz="2000" b="1">
                <a:ea typeface="ＭＳ Ｐゴシック" charset="-128"/>
              </a:rPr>
              <a:t>» - </a:t>
            </a:r>
            <a:r>
              <a:rPr lang="ru-RU" altLang="ja-JP" sz="2000" b="1">
                <a:ea typeface="Andale Sans UI" charset="0"/>
                <a:cs typeface="Andale Sans UI" charset="0"/>
              </a:rPr>
              <a:t>1</a:t>
            </a:r>
            <a:r>
              <a:rPr lang="de-DE" altLang="ja-JP" sz="2000" b="1">
                <a:ea typeface="ＭＳ Ｐゴシック" charset="-128"/>
              </a:rPr>
              <a:t> место</a:t>
            </a:r>
            <a:r>
              <a:rPr lang="ru-RU" altLang="ja-JP" sz="2000" b="1">
                <a:ea typeface="Andale Sans UI" charset="0"/>
                <a:cs typeface="Andale Sans UI" charset="0"/>
              </a:rPr>
              <a:t>(секция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«Зоология»)</a:t>
            </a:r>
            <a:endParaRPr lang="ru-RU" altLang="ja-JP" sz="2000" b="1"/>
          </a:p>
          <a:p>
            <a:pPr algn="just" eaLnBrk="0" hangingPunct="0"/>
            <a:r>
              <a:rPr lang="de-DE" altLang="ja-JP" sz="2000" b="1">
                <a:ea typeface="ＭＳ Ｐゴシック" charset="-128"/>
              </a:rPr>
              <a:t>                   </a:t>
            </a:r>
            <a:r>
              <a:rPr lang="ru-RU" altLang="ja-JP" sz="2000" b="1" u="sng">
                <a:ea typeface="Andale Sans UI" charset="0"/>
                <a:cs typeface="Andale Sans UI" charset="0"/>
              </a:rPr>
              <a:t>Кондрицкий</a:t>
            </a:r>
            <a:r>
              <a:rPr lang="de-DE" altLang="ja-JP" sz="2000" b="1" u="sng">
                <a:ea typeface="ＭＳ Ｐゴシック" charset="-128"/>
              </a:rPr>
              <a:t> М</a:t>
            </a:r>
            <a:r>
              <a:rPr lang="de-DE" altLang="ja-JP" sz="2000" b="1">
                <a:ea typeface="ＭＳ Ｐゴシック" charset="-128"/>
              </a:rPr>
              <a:t>. «</a:t>
            </a:r>
            <a:r>
              <a:rPr lang="ru-RU" altLang="ja-JP" sz="2000" b="1">
                <a:ea typeface="Andale Sans UI" charset="0"/>
                <a:cs typeface="Andale Sans UI" charset="0"/>
              </a:rPr>
              <a:t>Красота вокруг нас</a:t>
            </a:r>
            <a:r>
              <a:rPr lang="de-DE" altLang="ja-JP" sz="2000" b="1">
                <a:ea typeface="ＭＳ Ｐゴシック" charset="-128"/>
              </a:rPr>
              <a:t>» -</a:t>
            </a:r>
            <a:r>
              <a:rPr lang="ru-RU" altLang="ja-JP" sz="2000" b="1">
                <a:ea typeface="Andale Sans UI" charset="0"/>
                <a:cs typeface="Andale Sans UI" charset="0"/>
              </a:rPr>
              <a:t> 1</a:t>
            </a:r>
            <a:r>
              <a:rPr lang="de-DE" altLang="ja-JP" sz="2000" b="1">
                <a:ea typeface="ＭＳ Ｐゴシック" charset="-128"/>
              </a:rPr>
              <a:t> место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 (секция «Ботаника»)</a:t>
            </a:r>
            <a:endParaRPr lang="ru-RU" altLang="ja-JP" sz="2000" b="1"/>
          </a:p>
          <a:p>
            <a:pPr algn="just" eaLnBrk="0" hangingPunct="0"/>
            <a:r>
              <a:rPr lang="de-DE" altLang="ja-JP" sz="2000" b="1">
                <a:ea typeface="ＭＳ Ｐゴシック" charset="-128"/>
              </a:rPr>
              <a:t>201</a:t>
            </a:r>
            <a:r>
              <a:rPr lang="ru-RU" altLang="ja-JP" sz="2000" b="1">
                <a:ea typeface="Andale Sans UI" charset="0"/>
                <a:cs typeface="Andale Sans UI" charset="0"/>
              </a:rPr>
              <a:t>1</a:t>
            </a:r>
            <a:r>
              <a:rPr lang="de-DE" altLang="ja-JP" sz="2000" b="1">
                <a:ea typeface="ＭＳ Ｐゴシック" charset="-128"/>
              </a:rPr>
              <a:t>год — </a:t>
            </a:r>
            <a:r>
              <a:rPr lang="ru-RU" altLang="ja-JP" sz="2000" b="1" u="sng">
                <a:ea typeface="Andale Sans UI" charset="0"/>
                <a:cs typeface="Andale Sans UI" charset="0"/>
              </a:rPr>
              <a:t>Данилова Э</a:t>
            </a:r>
            <a:r>
              <a:rPr lang="de-DE" altLang="ja-JP" sz="2000" b="1">
                <a:ea typeface="ＭＳ Ｐゴシック" charset="-128"/>
              </a:rPr>
              <a:t>. «</a:t>
            </a:r>
            <a:r>
              <a:rPr lang="ru-RU" altLang="ja-JP" sz="2000" b="1">
                <a:ea typeface="Andale Sans UI" charset="0"/>
                <a:cs typeface="Andale Sans UI" charset="0"/>
              </a:rPr>
              <a:t>Влияние музыки на удои козы</a:t>
            </a:r>
            <a:r>
              <a:rPr lang="de-DE" altLang="ja-JP" sz="2000" b="1">
                <a:ea typeface="ＭＳ Ｐゴシック" charset="-128"/>
              </a:rPr>
              <a:t>» - </a:t>
            </a:r>
            <a:r>
              <a:rPr lang="ru-RU" altLang="ja-JP" sz="2000" b="1">
                <a:ea typeface="Andale Sans UI" charset="0"/>
                <a:cs typeface="Andale Sans UI" charset="0"/>
              </a:rPr>
              <a:t>1</a:t>
            </a:r>
            <a:r>
              <a:rPr lang="de-DE" altLang="ja-JP" sz="2000" b="1">
                <a:ea typeface="ＭＳ Ｐゴシック" charset="-128"/>
              </a:rPr>
              <a:t> место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(секция «Зоология»)</a:t>
            </a:r>
            <a:endParaRPr lang="ru-RU" altLang="ja-JP" sz="2000" b="1"/>
          </a:p>
          <a:p>
            <a:pPr algn="just" eaLnBrk="0" hangingPunct="0"/>
            <a:r>
              <a:rPr lang="de-DE" altLang="ja-JP" sz="2000" b="1">
                <a:ea typeface="ＭＳ Ｐゴシック" charset="-128"/>
              </a:rPr>
              <a:t>                  </a:t>
            </a:r>
            <a:r>
              <a:rPr lang="ru-RU" altLang="ja-JP" sz="2000" b="1" u="sng">
                <a:ea typeface="Andale Sans UI" charset="0"/>
                <a:cs typeface="Andale Sans UI" charset="0"/>
              </a:rPr>
              <a:t>Кондрицкий</a:t>
            </a:r>
            <a:r>
              <a:rPr lang="de-DE" altLang="ja-JP" sz="2000" b="1" u="sng">
                <a:ea typeface="ＭＳ Ｐゴシック" charset="-128"/>
              </a:rPr>
              <a:t> М</a:t>
            </a:r>
            <a:r>
              <a:rPr lang="de-DE" altLang="ja-JP" sz="2000" b="1">
                <a:ea typeface="ＭＳ Ｐゴシック" charset="-128"/>
              </a:rPr>
              <a:t>. «</a:t>
            </a:r>
            <a:r>
              <a:rPr lang="ru-RU" altLang="ja-JP" sz="2000" b="1">
                <a:ea typeface="Andale Sans UI" charset="0"/>
                <a:cs typeface="Andale Sans UI" charset="0"/>
              </a:rPr>
              <a:t>Какие сорта картофеля выбрать для посадки</a:t>
            </a:r>
            <a:r>
              <a:rPr lang="de-DE" altLang="ja-JP" sz="2000" b="1">
                <a:ea typeface="ＭＳ Ｐゴシック" charset="-128"/>
              </a:rPr>
              <a:t>» -</a:t>
            </a:r>
            <a:endParaRPr lang="ru-RU" altLang="ja-JP" sz="2000" b="1"/>
          </a:p>
          <a:p>
            <a:pPr algn="just" eaLnBrk="0" hangingPunct="0"/>
            <a:r>
              <a:rPr lang="ru-RU" altLang="ja-JP" sz="2000" b="1">
                <a:ea typeface="Andale Sans UI" charset="0"/>
                <a:cs typeface="Andale Sans UI" charset="0"/>
              </a:rPr>
              <a:t>                  1</a:t>
            </a:r>
            <a:r>
              <a:rPr lang="de-DE" altLang="ja-JP" sz="2000" b="1">
                <a:ea typeface="ＭＳ Ｐゴシック" charset="-128"/>
              </a:rPr>
              <a:t> место</a:t>
            </a:r>
            <a:r>
              <a:rPr lang="ru-RU" altLang="ja-JP" sz="2000" b="1">
                <a:ea typeface="Andale Sans UI" charset="0"/>
                <a:cs typeface="Andale Sans UI" charset="0"/>
              </a:rPr>
              <a:t> (секция «Ботаника»)</a:t>
            </a:r>
            <a:endParaRPr lang="ru-RU" altLang="ja-JP" sz="2000" b="1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04850" y="404813"/>
            <a:ext cx="8580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i="1">
              <a:solidFill>
                <a:srgbClr val="663300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27651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Documents and Settings\Пользователь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063" y="3643313"/>
            <a:ext cx="20955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Documents and Settings\Пользователь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4438" y="3500438"/>
            <a:ext cx="19685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Documents and Settings\Пользователь\Мои документы\Мои рисунки\Изображение\Изображение 1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7563" y="3214688"/>
            <a:ext cx="22812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Documents and Settings\Пользователь\Мои документы\Мои рисунки\Изображение\Изображение 1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38438" y="3429000"/>
            <a:ext cx="21875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D:\Люба\воспитательная работа\ФОТО 1-А\КОНФЕРЕНЦИЯ\SL37202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09688" y="357188"/>
            <a:ext cx="31591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 descr="C:\Documents and Settings\Пользователь\Рабочий стол\х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67313" y="285750"/>
            <a:ext cx="35512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04850" y="404813"/>
            <a:ext cx="8580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i="1">
              <a:solidFill>
                <a:srgbClr val="663300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28675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Documents and Settings\Пользователь\Мои документы\Мои рисунки\Изображение\Изображение 1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9688" y="857250"/>
            <a:ext cx="3530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Пользователь\Мои документы\Мои рисунки\Изображение\Изображение 1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4438" y="785813"/>
            <a:ext cx="3457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Documents and Settings\Пользователь\Мои документы\Мои рисунки\Изображение\Изображение 1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9688" y="857250"/>
            <a:ext cx="3530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4760913" y="500063"/>
            <a:ext cx="1598612" cy="3143250"/>
          </a:xfrm>
        </p:spPr>
        <p:txBody>
          <a:bodyPr/>
          <a:lstStyle/>
          <a:p>
            <a:endParaRPr lang="ru-RU" sz="900" smtClean="0">
              <a:latin typeface="Arial" pitchFamily="34" charset="0"/>
            </a:endParaRP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7063" y="4143375"/>
            <a:ext cx="1928812" cy="1347788"/>
          </a:xfrm>
        </p:spPr>
        <p:txBody>
          <a:bodyPr/>
          <a:lstStyle/>
          <a:p>
            <a:pPr>
              <a:buFont typeface="Monotype Sorts"/>
              <a:buNone/>
            </a:pPr>
            <a:endParaRPr lang="ru-RU" smtClean="0">
              <a:latin typeface="Arial" pitchFamily="34" charset="0"/>
            </a:endParaRPr>
          </a:p>
        </p:txBody>
      </p:sp>
      <p:pic>
        <p:nvPicPr>
          <p:cNvPr id="29700" name="Picture 2" descr="C:\Documents and Settings\Пользователь\Рабочий стол\подготовка к учитель года\Витер Дмитрий Максимови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0125" y="357188"/>
            <a:ext cx="264318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Documents and Settings\Пользователь\Мои документы\Мои рисунки\Изображение\Изображение 1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1875" y="3571875"/>
            <a:ext cx="2124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Documents and Settings\Пользователь\Мои документы\Мои рисунки\Изображение\Изображение 1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95625" y="3643313"/>
            <a:ext cx="2049463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D:\Люба\воспитательная работа\Мои сканированные изображения\2010-09 (сен)\сканирование00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95375" y="285750"/>
            <a:ext cx="26273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49313" y="404813"/>
            <a:ext cx="8582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663300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0723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D:\Люба\воспитательная работа\ФОТО  2-А\конкурс подорожник\DSCN18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81563" y="1428750"/>
            <a:ext cx="4572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D:\Люба\воспитательная работа\ФОТО  2-А\конкурс подорожник\Photo-05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2500" y="500063"/>
            <a:ext cx="43084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49313" y="404813"/>
            <a:ext cx="8582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663300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1747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Люба\воспитательная работа\ФОТО 1-А\выставка пасх. яиц\P32915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5438" y="633413"/>
            <a:ext cx="2720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Люба\воспитательная работа\ФОТО 1-А\выставка пасх. яиц\P32916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642938"/>
            <a:ext cx="29829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Documents and Settings\Пользователь\Рабочий стол\грамоты детей\сканирование00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95375" y="2857500"/>
            <a:ext cx="2622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C:\Documents and Settings\Пользователь\Рабочий стол\грамоты детей\сканирование00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95750" y="2857500"/>
            <a:ext cx="24209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C:\Documents and Settings\Пользователь\Рабочий стол\грамоты детей\сканирование002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38938" y="2928938"/>
            <a:ext cx="25701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1023938" y="3413125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095375" y="500063"/>
            <a:ext cx="80724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Как сделать школу «очагом», где дети развивают свои творческие способности;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Увлечь и «заразить» детей, показать им значимость их деятельности и вселить уверенность в своих силах;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Привлечь родителей к участию в школьных делах своего ребёнка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666750" y="428625"/>
            <a:ext cx="9239250" cy="1071563"/>
          </a:xfrm>
        </p:spPr>
        <p:txBody>
          <a:bodyPr/>
          <a:lstStyle/>
          <a:p>
            <a:r>
              <a:rPr lang="ru-RU" sz="3200" smtClean="0">
                <a:solidFill>
                  <a:srgbClr val="FF3300"/>
                </a:solidFill>
                <a:latin typeface="Arial" pitchFamily="34" charset="0"/>
              </a:rPr>
              <a:t>Отношение учеников к организации исследовательской работе </a:t>
            </a:r>
            <a:endParaRPr lang="ru-RU" sz="3200" b="1" smtClean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688" y="1428750"/>
            <a:ext cx="8596312" cy="478631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«помогает лучше учиться, потому что помогает разобраться во всём» (72%), </a:t>
            </a:r>
          </a:p>
          <a:p>
            <a:pPr>
              <a:buFontTx/>
              <a:buChar char="-"/>
              <a:defRPr/>
            </a:pPr>
            <a:endParaRPr lang="ru-RU" sz="2400" b="1" dirty="0" smtClean="0">
              <a:solidFill>
                <a:srgbClr val="99660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«учит дружить и помогать друг другу» (81,3%), </a:t>
            </a:r>
          </a:p>
          <a:p>
            <a:pPr>
              <a:buFontTx/>
              <a:buChar char="-"/>
              <a:defRPr/>
            </a:pPr>
            <a:endParaRPr lang="ru-RU" sz="2400" b="1" dirty="0" smtClean="0">
              <a:solidFill>
                <a:srgbClr val="99660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позволяет «показать, что ты умеешь делать» (59,4%),</a:t>
            </a: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- «заинтересовать других тем, что тебе интересно» (53,1%),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- проверить свои силы» (34,4%),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- подружиться с ребятами из других классов» (28,1%).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 </a:t>
            </a:r>
          </a:p>
          <a:p>
            <a:pPr>
              <a:defRPr/>
            </a:pPr>
            <a:r>
              <a:rPr lang="ru-RU" sz="2000" dirty="0" smtClean="0"/>
              <a:t> </a:t>
            </a:r>
          </a:p>
          <a:p>
            <a:pPr marL="457200" indent="-457200" algn="l"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81063" y="214313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/>
          </a:p>
          <a:p>
            <a:pPr algn="ctr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urova_L_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52750" y="214313"/>
            <a:ext cx="4451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 rot="-391689">
            <a:off x="1023938" y="2325688"/>
            <a:ext cx="8267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 b="1">
              <a:solidFill>
                <a:srgbClr val="996600"/>
              </a:solidFill>
              <a:latin typeface="Arial" pitchFamily="34" charset="0"/>
            </a:endParaRPr>
          </a:p>
          <a:p>
            <a:pPr algn="ctr"/>
            <a:r>
              <a:rPr lang="ru-RU" sz="3600" b="1" i="1">
                <a:solidFill>
                  <a:srgbClr val="FF3300"/>
                </a:solidFill>
                <a:latin typeface="Arial" pitchFamily="34" charset="0"/>
              </a:rPr>
              <a:t>БЛАГОДАРЮ </a:t>
            </a:r>
          </a:p>
          <a:p>
            <a:pPr algn="ctr"/>
            <a:r>
              <a:rPr lang="ru-RU" sz="3600" b="1" i="1">
                <a:solidFill>
                  <a:srgbClr val="FF3300"/>
                </a:solidFill>
                <a:latin typeface="Arial" pitchFamily="34" charset="0"/>
              </a:rPr>
              <a:t>ЗА ВНИМАНИЕ !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1063" y="214313"/>
            <a:ext cx="87153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" y="4929188"/>
            <a:ext cx="8620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so020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042988" y="0"/>
            <a:ext cx="8420100" cy="928688"/>
          </a:xfrm>
        </p:spPr>
        <p:txBody>
          <a:bodyPr/>
          <a:lstStyle/>
          <a:p>
            <a:r>
              <a:rPr lang="ru-RU" sz="3600" b="1" smtClean="0">
                <a:solidFill>
                  <a:srgbClr val="FF3300"/>
                </a:solidFill>
                <a:latin typeface="Arial" pitchFamily="34" charset="0"/>
              </a:rPr>
              <a:t>Новизна 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5375" y="-142875"/>
            <a:ext cx="8001000" cy="5357813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smtClean="0">
              <a:solidFill>
                <a:srgbClr val="4433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творческий характер учебной деятельности;</a:t>
            </a:r>
          </a:p>
          <a:p>
            <a:pPr algn="l"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 систематическая и целенаправленная ориентировка учащихся на активное мотивированное овладение системой знаний и способов деятельности;</a:t>
            </a:r>
          </a:p>
          <a:p>
            <a:pPr algn="l"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</a:t>
            </a:r>
          </a:p>
          <a:p>
            <a:pPr algn="l">
              <a:spcBef>
                <a:spcPts val="800"/>
              </a:spcBef>
              <a:buClr>
                <a:srgbClr val="F0A22E"/>
              </a:buClr>
              <a:buSzPct val="70000"/>
              <a:buFont typeface="Monotype Sort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интереса</a:t>
            </a:r>
            <a:endParaRPr lang="ru-RU" b="1" smtClean="0">
              <a:latin typeface="Arial" pitchFamily="34" charset="0"/>
            </a:endParaRPr>
          </a:p>
        </p:txBody>
      </p:sp>
      <p:pic>
        <p:nvPicPr>
          <p:cNvPr id="9220" name="Picture 4" descr="D:\Люба\воспитательная работа\фото 3 - а\Моя родословная\Photo-08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6063" y="3429000"/>
            <a:ext cx="3035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023938" y="285750"/>
            <a:ext cx="8882062" cy="857250"/>
          </a:xfrm>
        </p:spPr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  <a:latin typeface="Arial" pitchFamily="34" charset="0"/>
              </a:rPr>
              <a:t>Исследовательская деятельность 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875" y="1071563"/>
            <a:ext cx="9144000" cy="5500687"/>
          </a:xfrm>
        </p:spPr>
        <p:txBody>
          <a:bodyPr/>
          <a:lstStyle/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mtClean="0">
                <a:solidFill>
                  <a:srgbClr val="443329"/>
                </a:solidFill>
                <a:latin typeface="Georgia" pitchFamily="18" charset="0"/>
              </a:rPr>
              <a:t>Цель</a:t>
            </a:r>
            <a:r>
              <a:rPr lang="ru-RU" sz="2400" b="1" smtClean="0">
                <a:solidFill>
                  <a:srgbClr val="443329"/>
                </a:solidFill>
                <a:latin typeface="Georgia" pitchFamily="18" charset="0"/>
              </a:rPr>
              <a:t>: </a:t>
            </a:r>
            <a:r>
              <a:rPr lang="ru-RU" sz="2400" smtClean="0">
                <a:solidFill>
                  <a:srgbClr val="443329"/>
                </a:solidFill>
                <a:latin typeface="Georgia" pitchFamily="18" charset="0"/>
              </a:rPr>
              <a:t>стимулирование интеллектуально-творческого потенциала младшего школьника через развитие и совершенствование исследовательских способностей и навыков исследовательского поведения.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mtClean="0">
                <a:solidFill>
                  <a:srgbClr val="443329"/>
                </a:solidFill>
                <a:latin typeface="Georgia" pitchFamily="18" charset="0"/>
              </a:rPr>
              <a:t>Задачи: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smtClean="0">
                <a:solidFill>
                  <a:srgbClr val="443329"/>
                </a:solidFill>
                <a:latin typeface="Georgia" pitchFamily="18" charset="0"/>
              </a:rPr>
              <a:t>Обучать проведению учебных исследований младших школьников;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smtClean="0">
                <a:solidFill>
                  <a:srgbClr val="443329"/>
                </a:solidFill>
                <a:latin typeface="Georgia" pitchFamily="18" charset="0"/>
              </a:rPr>
              <a:t>Ориентировать обучающихся на активное овладение системой знаний и способов деятельности через исследовательскую деятельность;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smtClean="0">
                <a:solidFill>
                  <a:srgbClr val="443329"/>
                </a:solidFill>
                <a:latin typeface="Georgia" pitchFamily="18" charset="0"/>
              </a:rPr>
              <a:t>Развивать творческую исследовательскую активность детей: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smtClean="0">
                <a:solidFill>
                  <a:srgbClr val="443329"/>
                </a:solidFill>
                <a:latin typeface="Georgia" pitchFamily="18" charset="0"/>
              </a:rPr>
              <a:t>Привлечь родителей в учебно-воспитательный процесс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smtClean="0">
              <a:solidFill>
                <a:srgbClr val="44332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1023938" y="3413125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095375" y="142875"/>
            <a:ext cx="8072438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организации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Мотивация исследовательской деятельности;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Постановка проблемы;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Сбор фактического материала;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Систематизация и анализ полученного материала;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Выдвижение гипотез;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Проверка гипотез;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Доказательство или опровержение гипотез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1023938" y="3413125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095375" y="500063"/>
            <a:ext cx="8072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Умения, необходимые при организации учебно-исследовательской деятельности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Умение организовать свою работу;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Умения и знания исследовательского характера;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Умения работать с информацией;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Умение представить результат своего труда</a:t>
            </a:r>
          </a:p>
        </p:txBody>
      </p:sp>
      <p:pic>
        <p:nvPicPr>
          <p:cNvPr id="12293" name="Рисунок 3" descr="C:\Documents and Settings\Пользователь\Рабочий стол\ФОТО  2-А\День космонавтики\Photo-07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3188" y="4357688"/>
            <a:ext cx="27257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42988" y="500063"/>
            <a:ext cx="8420100" cy="1071562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Arial" pitchFamily="34" charset="0"/>
              </a:rPr>
              <a:t>Условия формирования исследовательских умений младших школьников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0" y="1785938"/>
            <a:ext cx="9215438" cy="392906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Мотивированность;</a:t>
            </a:r>
          </a:p>
          <a:p>
            <a:pPr algn="l">
              <a:buFont typeface="Wingdings" pitchFamily="2" charset="2"/>
              <a:buChar char="Ø"/>
            </a:pP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Целенаправленность</a:t>
            </a:r>
            <a:r>
              <a:rPr lang="ru-RU" b="1" smtClean="0">
                <a:latin typeface="Arial" pitchFamily="34" charset="0"/>
              </a:rPr>
              <a:t> </a:t>
            </a: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и систематичность</a:t>
            </a:r>
            <a:r>
              <a:rPr lang="ru-RU" b="1" smtClean="0">
                <a:latin typeface="Arial" pitchFamily="34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Творческая среда</a:t>
            </a:r>
            <a:r>
              <a:rPr lang="ru-RU" b="1" smtClean="0">
                <a:latin typeface="Arial" pitchFamily="34" charset="0"/>
              </a:rPr>
              <a:t>; </a:t>
            </a:r>
          </a:p>
          <a:p>
            <a:pPr algn="l">
              <a:buFont typeface="Wingdings" pitchFamily="2" charset="2"/>
              <a:buChar char="Ø"/>
            </a:pP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Психологический комфорт</a:t>
            </a:r>
            <a:r>
              <a:rPr lang="ru-RU" b="1" smtClean="0">
                <a:latin typeface="Arial" pitchFamily="34" charset="0"/>
              </a:rPr>
              <a:t>; </a:t>
            </a:r>
          </a:p>
          <a:p>
            <a:pPr algn="l">
              <a:buFont typeface="Wingdings" pitchFamily="2" charset="2"/>
              <a:buChar char="Ø"/>
            </a:pP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Учёт возрастных особенностей</a:t>
            </a:r>
            <a:r>
              <a:rPr lang="ru-RU" b="1" smtClean="0">
                <a:latin typeface="Arial" pitchFamily="34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b="1" smtClean="0">
                <a:solidFill>
                  <a:srgbClr val="996600"/>
                </a:solidFill>
                <a:latin typeface="Arial" pitchFamily="34" charset="0"/>
              </a:rPr>
              <a:t>Личность педагога  </a:t>
            </a:r>
          </a:p>
          <a:p>
            <a:pPr algn="l">
              <a:buFont typeface="Wingdings" pitchFamily="2" charset="2"/>
              <a:buChar char="Ø"/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52500" y="285750"/>
            <a:ext cx="8572500" cy="723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</a:rPr>
              <a:t>Эффективные урочные формы организации исследовательской деятельности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Развитие творческих способностей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Применение исследовательского метода обучения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Проведение нестандартных уроков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Проведение учебного эксперимента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Решение нестандартных логических задач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Использование неожиданной, интересной, познавательной информации и занимательного материала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ru-RU" sz="3200" b="1" dirty="0">
                <a:solidFill>
                  <a:srgbClr val="996600"/>
                </a:solidFill>
              </a:rPr>
              <a:t>Домашнее задание исследовательского характера</a:t>
            </a:r>
          </a:p>
          <a:p>
            <a:pPr marL="457200" indent="-457200" algn="ctr" eaLnBrk="0" hangingPunct="0">
              <a:buFontTx/>
              <a:buAutoNum type="arabicPeriod"/>
              <a:defRPr/>
            </a:pPr>
            <a:endParaRPr lang="ru-RU" dirty="0">
              <a:solidFill>
                <a:srgbClr val="FF0000"/>
              </a:solidFill>
            </a:endParaRPr>
          </a:p>
          <a:p>
            <a:pPr marL="457200" indent="-457200" algn="ctr" eaLnBrk="0" hangingPunct="0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2_Тетрад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презентаций\Безмятежность.pot</Template>
  <TotalTime>4203</TotalTime>
  <Words>1026</Words>
  <Application>Microsoft Office PowerPoint</Application>
  <PresentationFormat>Лист A4 (210x297 мм)</PresentationFormat>
  <Paragraphs>306</Paragraphs>
  <Slides>32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Times New Roman</vt:lpstr>
      <vt:lpstr>Arial</vt:lpstr>
      <vt:lpstr>Monotype Sorts</vt:lpstr>
      <vt:lpstr>Calibri</vt:lpstr>
      <vt:lpstr>Wingdings</vt:lpstr>
      <vt:lpstr>Georgia</vt:lpstr>
      <vt:lpstr>Symbol</vt:lpstr>
      <vt:lpstr>Times New Roman CYR</vt:lpstr>
      <vt:lpstr>Andale Sans UI</vt:lpstr>
      <vt:lpstr>Tahoma</vt:lpstr>
      <vt:lpstr>ＭＳ Ｐゴシック</vt:lpstr>
      <vt:lpstr>2_Тетрадь</vt:lpstr>
      <vt:lpstr>Слайд 1</vt:lpstr>
      <vt:lpstr>«Как же сделать так, чтобы школа стала действительно «очагом», где дети развивают свои творческие способности, а не только получают знания, учатся писать, читать, считать?»                                                                      К. Д. Ушинский  </vt:lpstr>
      <vt:lpstr>Слайд 3</vt:lpstr>
      <vt:lpstr>Новизна </vt:lpstr>
      <vt:lpstr>Исследовательская деятельность </vt:lpstr>
      <vt:lpstr>Слайд 6</vt:lpstr>
      <vt:lpstr>Слайд 7</vt:lpstr>
      <vt:lpstr>Условия формирования исследовательских умений младших школьников</vt:lpstr>
      <vt:lpstr>Слайд 9</vt:lpstr>
      <vt:lpstr>Слайд 10</vt:lpstr>
      <vt:lpstr>Схема учебно-исследовательской работы</vt:lpstr>
      <vt:lpstr>Слайд 12</vt:lpstr>
      <vt:lpstr>Слайд 13</vt:lpstr>
      <vt:lpstr>Слайд 14</vt:lpstr>
      <vt:lpstr>Слайд 15</vt:lpstr>
      <vt:lpstr>«Учение, лишенное всякого интереса и взятое только силою принуждения, убивает в ученике охоту к учению, без которой он далеко не уйдёт»  К.Д.Ушинский                                                                    К. Д. Уш  </vt:lpstr>
      <vt:lpstr>Ожидаемые конечные  результаты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Отношение учеников к организации исследовательской работе 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/>
  <cp:lastModifiedBy>Пользователь</cp:lastModifiedBy>
  <cp:revision>308</cp:revision>
  <cp:lastPrinted>2003-11-20T14:17:18Z</cp:lastPrinted>
  <dcterms:created xsi:type="dcterms:W3CDTF">1601-01-01T00:00:00Z</dcterms:created>
  <dcterms:modified xsi:type="dcterms:W3CDTF">2012-04-21T12:13:55Z</dcterms:modified>
</cp:coreProperties>
</file>