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8A0B-A31A-4A59-B3EC-AF3854B180A3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192D6-9F73-4064-8A3E-AD1A84B77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92D6-9F73-4064-8A3E-AD1A84B77C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AF88-7081-4D18-B84A-06FE74845BE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007D-CF42-4914-9B1C-B98E7553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e-pollen-health.com/WaxMothsandHoneyBees_2.jpg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hyperlink" Target="http://images.yandex.ru/yandsearch?text=%D0%BF%D1%87%D0%B5%D0%BB%D1%8B%20%D0%BA%D0%B0%D1%80%D1%82%D0%B8%D0%BD%D0%BA%D0%B8&amp;rpt=simage&amp;p=3&amp;img_url=www.nedelia.lt/uploads/posts/2009-07/1248171643_pch1.jpeg&amp;noreask=1&amp;lr=63" TargetMode="External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img0.liveinternet.ru/images/attach/c/1/45/837/45837412_9e4d414367d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ockphoto.com/file_thumbview_approve/5368405/2/istockphoto_5368405-honey-bee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hyperlink" Target="http://www.fresher.ru/images6/zabluzhdeniya-o-zhivotnyx/2.jpg" TargetMode="External"/><Relationship Id="rId4" Type="http://schemas.openxmlformats.org/officeDocument/2006/relationships/hyperlink" Target="http://www.orgsites.com/wa/bizybeesrhs/busy_bees_flannel.jpg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://lifeglobe.net/media/entry/631/bees15_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571528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14298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Формирование коммуникативной компетентности младших </a:t>
            </a:r>
            <a:endParaRPr lang="ru-RU" sz="40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школьников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через использование технологии обучения в сотрудничестве</a:t>
            </a:r>
            <a:r>
              <a:rPr lang="ru-RU" sz="4000" dirty="0"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2" descr="C:\Documents and Settings\Admin\Рабочий стол\групповая работа\наш класс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929">
            <a:off x="1168785" y="419280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Рабочий стол\групповая работа\Спецификация от 01.02.2012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5781">
            <a:off x="4499023" y="4769609"/>
            <a:ext cx="2809868" cy="210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групповая работа\Спецификация от 01.02.2012 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714752"/>
            <a:ext cx="2666992" cy="20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Admin\Рабочий стол\2 КЛ. ПРАЗДНИК 23 .02\SDC12164.JPG"/>
          <p:cNvPicPr/>
          <p:nvPr/>
        </p:nvPicPr>
        <p:blipFill>
          <a:blip r:embed="rId6" cstate="print"/>
          <a:srcRect l="6190" t="22540" r="17857" b="11746"/>
          <a:stretch>
            <a:fillRect/>
          </a:stretch>
        </p:blipFill>
        <p:spPr bwMode="auto">
          <a:xfrm rot="21270026">
            <a:off x="-569601" y="612640"/>
            <a:ext cx="2428892" cy="164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478" y="-1162050"/>
            <a:ext cx="10677526" cy="802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71736" y="-928718"/>
            <a:ext cx="6200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Прием</a:t>
            </a:r>
            <a:r>
              <a:rPr lang="ru-RU" sz="4400" dirty="0" smtClean="0">
                <a:solidFill>
                  <a:srgbClr val="7030A0"/>
                </a:solidFill>
              </a:rPr>
              <a:t> «Пчелиный улей»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6" name="i-main-pic" descr="Картинка 125 из 169123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42974" y="-1053704"/>
            <a:ext cx="2905127" cy="2107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3438" y="571480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Класс делится на мини-группы по 4 человека, каждый член группы выполняет свою часть работы. </a:t>
            </a:r>
            <a:endParaRPr lang="ru-RU" b="1" dirty="0"/>
          </a:p>
        </p:txBody>
      </p:sp>
      <p:pic>
        <p:nvPicPr>
          <p:cNvPr id="8" name="i-main-pic" descr="Картинка 192 из 169122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85728"/>
            <a:ext cx="200026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643702" y="1714488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Выбирается Главная Пчела, которая будет контролировать работу группы.</a:t>
            </a:r>
            <a:endParaRPr lang="ru-RU" b="1" dirty="0"/>
          </a:p>
        </p:txBody>
      </p:sp>
      <p:pic>
        <p:nvPicPr>
          <p:cNvPr id="10" name="i-main-pic" descr="Картинка 68 из 16912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1714488"/>
            <a:ext cx="1815578" cy="1390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786050" y="3071810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Затем обсуждаются результаты, вырабатывается общий продукт деятельности в каждой группе.</a:t>
            </a:r>
            <a:endParaRPr lang="ru-RU" dirty="0"/>
          </a:p>
        </p:txBody>
      </p:sp>
      <p:pic>
        <p:nvPicPr>
          <p:cNvPr id="13" name="i-main-pic" descr="Картинка 27 из 169120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2643182"/>
            <a:ext cx="1895475" cy="139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im0-tub-ru.yandex.net/i?id=223452555-43-72&amp;n=17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38" y="4143380"/>
            <a:ext cx="1500198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714612" y="414338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Главные Пчелы перелетают на другой цветок, т.е. переходят в другую группу и проверяют ее работу.</a:t>
            </a:r>
            <a:endParaRPr lang="ru-RU" b="1" dirty="0"/>
          </a:p>
        </p:txBody>
      </p:sp>
      <p:pic>
        <p:nvPicPr>
          <p:cNvPr id="16" name="i-main-pic" descr="Картинка 20 из 169120">
            <a:hlinkClick r:id="rId14" tgtFrame="_blank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6116" y="5072074"/>
            <a:ext cx="192882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715008" y="5143512"/>
            <a:ext cx="214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Проверяется и обсуждается общий продукт деятельности.</a:t>
            </a:r>
            <a:endParaRPr lang="ru-RU" b="1" dirty="0"/>
          </a:p>
        </p:txBody>
      </p:sp>
      <p:pic>
        <p:nvPicPr>
          <p:cNvPr id="18" name="i-main-pic" descr="Картинка 7 из 169120">
            <a:hlinkClick r:id="rId16" tgtFrame="_blank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72" y="4714884"/>
            <a:ext cx="1428728" cy="14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4312" cy="697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6763" y="-581025"/>
            <a:ext cx="10677526" cy="802005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1538" y="128586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-определить критерии уровня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сформированности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коммуникативной компетенции;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разработать и апробировать приемы и методы формирования коммуникативной компетенции младших школьников через технологию обучения в сотрудничестве;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организовать деятельность младших школьников, направленную на самореализацию их личности.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595021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Коммуникативный подход </a:t>
            </a:r>
            <a:r>
              <a:rPr lang="ru-RU" sz="2400" dirty="0" smtClean="0"/>
              <a:t>предполагает создание такого пространства взаимодействия субъектов деятельности, в котором каждый активно включается в </a:t>
            </a:r>
            <a:r>
              <a:rPr lang="ru-RU" sz="2400" dirty="0" smtClean="0">
                <a:solidFill>
                  <a:srgbClr val="7030A0"/>
                </a:solidFill>
              </a:rPr>
              <a:t>коллективный поиск истины, высказывает, аргументирует свои мысли, уважительно отстаивает свои позиции в диалоге, формирует взаимоприемлемую точку зрения.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Коммуникативные технологии </a:t>
            </a:r>
            <a:r>
              <a:rPr lang="ru-RU" sz="2400" dirty="0" smtClean="0"/>
              <a:t>предполагают такую организацию учебно-воспитательного процесса, когда за счёт активного включения обучающихся в процессе поиска истины </a:t>
            </a:r>
            <a:r>
              <a:rPr lang="ru-RU" sz="2400" dirty="0" smtClean="0">
                <a:solidFill>
                  <a:srgbClr val="7030A0"/>
                </a:solidFill>
              </a:rPr>
              <a:t>повышаются интенсивность и эффективность учебного процесса.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Развитие коммуникативных способностей максимально реализуется через технологию сотрудничества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Становление коммуникативной компетентности младших школьников – один из ключевых моментов развития личности.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6763" y="-581025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285860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Коммуникативная компетентность влияет на учебную успешность. </a:t>
            </a:r>
          </a:p>
          <a:p>
            <a:r>
              <a:rPr lang="ru-RU" sz="2800" dirty="0" smtClean="0"/>
              <a:t>2. От коммуникативной компетентности во многом зависит процесс адаптации ребёнка к школе, в частности его эмоциональное благополучие в классном коллективе. </a:t>
            </a:r>
          </a:p>
          <a:p>
            <a:r>
              <a:rPr lang="ru-RU" sz="2800" dirty="0" smtClean="0"/>
              <a:t>3.  Коммуникативная компетентность учащихся рассматривается в образовательном процессе не только  как условие сегодняшней эффективности и благополучия ученика, но и как ресурс эффективности и благополучия его будущей взрослой жизни.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6763" y="-581025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Задача учителя – создать на уроке ситуацию, близкую к ситуации живого общения. </a:t>
            </a:r>
            <a:endParaRPr lang="ru-RU" sz="3600" dirty="0"/>
          </a:p>
        </p:txBody>
      </p:sp>
      <p:pic>
        <p:nvPicPr>
          <p:cNvPr id="2050" name="Picture 2" descr="C:\Documents and Settings\Admin\Рабочий стол\групповая работа\Спецификация от 01.02.2012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428997" cy="2571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\Рабочий стол\групповая работа\Спецификация от 01.02.2012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250274"/>
            <a:ext cx="3238496" cy="2428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Admin\Рабочий стол\групповая работа\Спецификация от 01.02.2012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85972"/>
            <a:ext cx="3143272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Admin\Рабочий стол\групповая работа\Спецификация от 01.02.2012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14818"/>
            <a:ext cx="3047995" cy="2285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Admin\Рабочий стол\групповая работа\наш класс 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500570"/>
            <a:ext cx="3214710" cy="2411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571528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-214338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Главная идея обучения в сотрудничестве </a:t>
            </a:r>
            <a:r>
              <a:rPr lang="ru-RU" sz="2800" dirty="0" smtClean="0"/>
              <a:t>– учиться вместе, а не просто помогать друг другу, осознавать свои успехи и успехи товарищей. </a:t>
            </a:r>
            <a:endParaRPr lang="ru-RU" sz="2800" dirty="0"/>
          </a:p>
        </p:txBody>
      </p:sp>
      <p:pic>
        <p:nvPicPr>
          <p:cNvPr id="1026" name="Picture 2" descr="C:\Documents and Settings\Admin\Рабочий стол\групповая работа\Спецификация от 01.02.201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1142984"/>
            <a:ext cx="5810264" cy="43576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428992" y="5473005"/>
            <a:ext cx="621507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Коммуникативные компетентности: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Я УЧУСЬ, ЗНАЮ КАК И ПОМОГУ ТЕБЕ! 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428652"/>
            <a:ext cx="10677526" cy="802005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1428736"/>
            <a:ext cx="785818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3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сообщение цели сотрудничества перед любой работой: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каждый ученик внесёт собственный вклад в общее дело, выскажет свои идеи, будет внимательно выслушивать партнёров, чётко следя за тем, чтобы у всех были равные возможности на участие в работе;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каждый член группы должен понимать, что он делает и как следует выполнять задание.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3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Отслеживание активности группы на протяжении всей работы: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учитель должен по необходимости оказывать помощь.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3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выставление оценок – одна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всю группу: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обобщении учебного материала считаю существенной не балловую оценку, а достижение группы, хотя каждый балл должен быть обоснован: оценивается группа и каждый ученик ответственен за общую (групповую) оценку; именно это является стимулом сотрудничества: все должны помогать друг другу.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7222" y="-214338"/>
            <a:ext cx="10215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800" dirty="0" smtClean="0">
                <a:latin typeface="Comic Sans MS" pitchFamily="66" charset="0"/>
                <a:ea typeface="Times New Roman" pitchFamily="18" charset="0"/>
              </a:rPr>
              <a:t>Необходимо соблюдать следующие принципы построения групповой работы на уроке: </a:t>
            </a:r>
            <a:endParaRPr lang="ru-RU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428652"/>
            <a:ext cx="10677526" cy="802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071546"/>
            <a:ext cx="878681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этика вербального обращения к ученику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стимулирующее общение, вызывающее радость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ученика;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дорисовывание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доверие ученику;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28660" y="-323166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omic Sans MS" pitchFamily="66" charset="0"/>
                <a:ea typeface="Times New Roman" pitchFamily="18" charset="0"/>
              </a:rPr>
              <a:t>Приёмы, которые способствуют укреплению сотрудничества:</a:t>
            </a:r>
            <a:endParaRPr lang="ru-RU" sz="2800" dirty="0" smtClean="0">
              <a:latin typeface="Comic Sans MS" pitchFamily="66" charset="0"/>
            </a:endParaRPr>
          </a:p>
        </p:txBody>
      </p:sp>
      <p:pic>
        <p:nvPicPr>
          <p:cNvPr id="8" name="Рисунок 7" descr="C:\Documents and Settings\Admin\Рабочий стол\3 кл 2010г\SDC13494.JPG"/>
          <p:cNvPicPr/>
          <p:nvPr/>
        </p:nvPicPr>
        <p:blipFill>
          <a:blip r:embed="rId3" cstate="print"/>
          <a:srcRect b="14477"/>
          <a:stretch>
            <a:fillRect/>
          </a:stretch>
        </p:blipFill>
        <p:spPr bwMode="auto">
          <a:xfrm>
            <a:off x="5000628" y="3500438"/>
            <a:ext cx="357190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Documents and Settings\Admin\Рабочий стол\3 кл 2010г\SDC13498.JPG"/>
          <p:cNvPicPr/>
          <p:nvPr/>
        </p:nvPicPr>
        <p:blipFill>
          <a:blip r:embed="rId4" cstate="print"/>
          <a:srcRect r="57670" b="28152"/>
          <a:stretch>
            <a:fillRect/>
          </a:stretch>
        </p:blipFill>
        <p:spPr bwMode="auto">
          <a:xfrm>
            <a:off x="1785918" y="3657600"/>
            <a:ext cx="25146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428652"/>
            <a:ext cx="10677526" cy="802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57222" y="0"/>
            <a:ext cx="9715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Методы и приемы парной и групповой работы, формирующие коммуникативную компетентность: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7356" y="1785926"/>
            <a:ext cx="785818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риём коллективного диалога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Приём ассоциативного ряда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риём «Контролёр»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Игра «Интервью»,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риём «Пчелиный улей»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Приём «Пила»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Метод «Вертушка»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Диалог при организации групповых дискуссий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Исследовательская работа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531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2012-01-31T01:24:58Z</dcterms:created>
  <dcterms:modified xsi:type="dcterms:W3CDTF">2012-02-18T10:18:12Z</dcterms:modified>
</cp:coreProperties>
</file>